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drawings/drawing2.xml" ContentType="application/vnd.openxmlformats-officedocument.drawingml.chartshape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363" r:id="rId2"/>
    <p:sldId id="364" r:id="rId3"/>
    <p:sldId id="477" r:id="rId4"/>
    <p:sldId id="451" r:id="rId5"/>
    <p:sldId id="452" r:id="rId6"/>
    <p:sldId id="455" r:id="rId7"/>
    <p:sldId id="453" r:id="rId8"/>
    <p:sldId id="450" r:id="rId9"/>
    <p:sldId id="300" r:id="rId10"/>
    <p:sldId id="378" r:id="rId11"/>
    <p:sldId id="379" r:id="rId12"/>
    <p:sldId id="380" r:id="rId13"/>
    <p:sldId id="381" r:id="rId14"/>
    <p:sldId id="382" r:id="rId15"/>
    <p:sldId id="383" r:id="rId16"/>
    <p:sldId id="514" r:id="rId17"/>
    <p:sldId id="515" r:id="rId18"/>
    <p:sldId id="485" r:id="rId19"/>
    <p:sldId id="406" r:id="rId20"/>
    <p:sldId id="407" r:id="rId21"/>
    <p:sldId id="478" r:id="rId22"/>
    <p:sldId id="417" r:id="rId23"/>
    <p:sldId id="458" r:id="rId24"/>
    <p:sldId id="429" r:id="rId25"/>
    <p:sldId id="420" r:id="rId26"/>
    <p:sldId id="422" r:id="rId27"/>
    <p:sldId id="388" r:id="rId28"/>
    <p:sldId id="490" r:id="rId29"/>
    <p:sldId id="502" r:id="rId30"/>
    <p:sldId id="393" r:id="rId31"/>
    <p:sldId id="493" r:id="rId32"/>
    <p:sldId id="402" r:id="rId33"/>
    <p:sldId id="505" r:id="rId34"/>
    <p:sldId id="506" r:id="rId35"/>
    <p:sldId id="468" r:id="rId36"/>
    <p:sldId id="431" r:id="rId37"/>
    <p:sldId id="482" r:id="rId38"/>
    <p:sldId id="480" r:id="rId39"/>
    <p:sldId id="504" r:id="rId40"/>
    <p:sldId id="499" r:id="rId41"/>
    <p:sldId id="507" r:id="rId42"/>
    <p:sldId id="408" r:id="rId43"/>
    <p:sldId id="500" r:id="rId44"/>
    <p:sldId id="437" r:id="rId45"/>
    <p:sldId id="498" r:id="rId46"/>
    <p:sldId id="481" r:id="rId47"/>
    <p:sldId id="476" r:id="rId48"/>
    <p:sldId id="501" r:id="rId49"/>
    <p:sldId id="473" r:id="rId50"/>
    <p:sldId id="497" r:id="rId51"/>
    <p:sldId id="495" r:id="rId52"/>
    <p:sldId id="512" r:id="rId53"/>
    <p:sldId id="513" r:id="rId54"/>
    <p:sldId id="462" r:id="rId55"/>
    <p:sldId id="416" r:id="rId5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서태원" initials="everfrui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AAC634"/>
    <a:srgbClr val="F59A05"/>
    <a:srgbClr val="9933FF"/>
    <a:srgbClr val="FF66FF"/>
    <a:srgbClr val="FA9F0A"/>
    <a:srgbClr val="FAA926"/>
    <a:srgbClr val="A5C032"/>
    <a:srgbClr val="AECA36"/>
    <a:srgbClr val="2F70B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49" autoAdjust="0"/>
    <p:restoredTop sz="93386" autoAdjust="0"/>
  </p:normalViewPr>
  <p:slideViewPr>
    <p:cSldViewPr>
      <p:cViewPr>
        <p:scale>
          <a:sx n="60" d="100"/>
          <a:sy n="60" d="100"/>
        </p:scale>
        <p:origin x="-1734" y="-9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80"/>
    </p:cViewPr>
  </p:sorterViewPr>
  <p:notesViewPr>
    <p:cSldViewPr>
      <p:cViewPr varScale="1">
        <p:scale>
          <a:sx n="79" d="100"/>
          <a:sy n="79" d="100"/>
        </p:scale>
        <p:origin x="-2130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____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Office_Excel_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0.11099855014077339"/>
          <c:y val="6.2881230042540703E-2"/>
          <c:w val="0.88900144985922669"/>
          <c:h val="0.81691751991714157"/>
        </c:manualLayout>
      </c:layout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신고접수 </c:v>
                </c:pt>
              </c:strCache>
            </c:strRef>
          </c:tx>
          <c:dLbls>
            <c:dLbl>
              <c:idx val="0"/>
              <c:layout>
                <c:manualLayout>
                  <c:x val="-5.0041037196374462E-2"/>
                  <c:y val="5.7412751629748203E-2"/>
                </c:manualLayout>
              </c:layout>
              <c:showVal val="1"/>
            </c:dLbl>
            <c:dLbl>
              <c:idx val="1"/>
              <c:layout>
                <c:manualLayout>
                  <c:x val="-5.8171933208294703E-2"/>
                  <c:y val="5.5408942017195234E-2"/>
                </c:manualLayout>
              </c:layout>
              <c:showVal val="1"/>
            </c:dLbl>
            <c:dLbl>
              <c:idx val="2"/>
              <c:layout>
                <c:manualLayout>
                  <c:x val="-5.6725995809594504E-2"/>
                  <c:y val="5.2975968619973952E-2"/>
                </c:manualLayout>
              </c:layout>
              <c:showVal val="1"/>
            </c:dLbl>
            <c:dLbl>
              <c:idx val="3"/>
              <c:layout>
                <c:manualLayout>
                  <c:x val="-4.6491918126837832E-2"/>
                  <c:y val="7.4200088879013984E-2"/>
                </c:manualLayout>
              </c:layout>
              <c:showVal val="1"/>
            </c:dLbl>
            <c:dLbl>
              <c:idx val="4"/>
              <c:layout>
                <c:manualLayout>
                  <c:x val="-4.6035363257962557E-2"/>
                  <c:y val="6.4267052764746563E-2"/>
                </c:manualLayout>
              </c:layout>
              <c:showVal val="1"/>
            </c:dLbl>
            <c:dLbl>
              <c:idx val="5"/>
              <c:layout>
                <c:manualLayout>
                  <c:x val="-5.4959685637089493E-2"/>
                  <c:y val="6.2582652106755524E-2"/>
                </c:manualLayout>
              </c:layout>
              <c:showVal val="1"/>
            </c:dLbl>
            <c:dLbl>
              <c:idx val="6"/>
              <c:layout>
                <c:manualLayout>
                  <c:x val="-5.3242195460930376E-2"/>
                  <c:y val="5.1203764097895926E-2"/>
                </c:manualLayout>
              </c:layout>
              <c:showVal val="1"/>
            </c:dLbl>
            <c:dLbl>
              <c:idx val="7"/>
              <c:layout>
                <c:manualLayout>
                  <c:x val="-5.3242195460930376E-2"/>
                  <c:y val="4.5514656077640533E-2"/>
                </c:manualLayout>
              </c:layout>
              <c:showVal val="1"/>
            </c:dLbl>
            <c:dLbl>
              <c:idx val="8"/>
              <c:layout>
                <c:manualLayout>
                  <c:x val="-4.6372234756294366E-2"/>
                  <c:y val="5.1203988087345137E-2"/>
                </c:manualLayout>
              </c:layout>
              <c:showVal val="1"/>
            </c:dLbl>
            <c:dLbl>
              <c:idx val="9"/>
              <c:layout>
                <c:manualLayout>
                  <c:x val="-3.950227405165805E-2"/>
                  <c:y val="3.9825324067935118E-2"/>
                </c:manualLayout>
              </c:layout>
              <c:showVal val="1"/>
            </c:dLbl>
            <c:dLbl>
              <c:idx val="10"/>
              <c:layout>
                <c:manualLayout>
                  <c:x val="0"/>
                  <c:y val="-5.4048654092197668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ko-KR"/>
              </a:p>
            </c:txPr>
            <c:showVal val="1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</c:numCache>
            </c:numRef>
          </c:cat>
          <c:val>
            <c:numRef>
              <c:f>Sheet1!$B$2:$B$12</c:f>
              <c:numCache>
                <c:formatCode>#,##0</c:formatCode>
                <c:ptCount val="11"/>
                <c:pt idx="0">
                  <c:v>4133</c:v>
                </c:pt>
                <c:pt idx="1">
                  <c:v>4111</c:v>
                </c:pt>
                <c:pt idx="2">
                  <c:v>4983</c:v>
                </c:pt>
                <c:pt idx="3">
                  <c:v>6998</c:v>
                </c:pt>
                <c:pt idx="4">
                  <c:v>8000</c:v>
                </c:pt>
                <c:pt idx="5">
                  <c:v>8903</c:v>
                </c:pt>
                <c:pt idx="6">
                  <c:v>9478</c:v>
                </c:pt>
                <c:pt idx="7">
                  <c:v>9570</c:v>
                </c:pt>
                <c:pt idx="8">
                  <c:v>9309</c:v>
                </c:pt>
                <c:pt idx="9">
                  <c:v>9199</c:v>
                </c:pt>
                <c:pt idx="10" formatCode="_-* #,##0_-;\-* #,##0_-;_-* &quot;-&quot;_-;_-@_-">
                  <c:v>10146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아동학대사례</c:v>
                </c:pt>
              </c:strCache>
            </c:strRef>
          </c:tx>
          <c:dLbls>
            <c:dLbl>
              <c:idx val="0"/>
              <c:layout>
                <c:manualLayout>
                  <c:x val="-5.0041037196374462E-2"/>
                  <c:y val="4.6033863620888002E-2"/>
                </c:manualLayout>
              </c:layout>
              <c:showVal val="1"/>
            </c:dLbl>
            <c:dLbl>
              <c:idx val="1"/>
              <c:layout>
                <c:manualLayout>
                  <c:x val="-5.9889423384453924E-2"/>
                  <c:y val="7.2196503255911662E-2"/>
                </c:manualLayout>
              </c:layout>
              <c:showVal val="1"/>
            </c:dLbl>
            <c:dLbl>
              <c:idx val="2"/>
              <c:layout>
                <c:manualLayout>
                  <c:x val="-5.840021064273259E-2"/>
                  <c:y val="5.4287650834495917E-2"/>
                </c:manualLayout>
              </c:layout>
              <c:showVal val="1"/>
            </c:dLbl>
            <c:dLbl>
              <c:idx val="3"/>
              <c:layout>
                <c:manualLayout>
                  <c:x val="-4.8209408302996692E-2"/>
                  <c:y val="5.7132092849899396E-2"/>
                </c:manualLayout>
              </c:layout>
              <c:showVal val="1"/>
            </c:dLbl>
            <c:dLbl>
              <c:idx val="4"/>
              <c:layout>
                <c:manualLayout>
                  <c:x val="-4.7638714716902883E-2"/>
                  <c:y val="5.8814253613397822E-2"/>
                </c:manualLayout>
              </c:layout>
              <c:showVal val="1"/>
            </c:dLbl>
            <c:dLbl>
              <c:idx val="5"/>
              <c:layout>
                <c:manualLayout>
                  <c:x val="-5.4959685637089493E-2"/>
                  <c:y val="6.8271984116460183E-2"/>
                </c:manualLayout>
              </c:layout>
              <c:showVal val="1"/>
            </c:dLbl>
            <c:dLbl>
              <c:idx val="6"/>
              <c:layout>
                <c:manualLayout>
                  <c:x val="-5.4959685637089493E-2"/>
                  <c:y val="6.2582652106755524E-2"/>
                </c:manualLayout>
              </c:layout>
              <c:showVal val="1"/>
            </c:dLbl>
            <c:dLbl>
              <c:idx val="7"/>
              <c:layout>
                <c:manualLayout>
                  <c:x val="-4.4654744580135193E-2"/>
                  <c:y val="6.2582652106755524E-2"/>
                </c:manualLayout>
              </c:layout>
              <c:showVal val="1"/>
            </c:dLbl>
            <c:dLbl>
              <c:idx val="8"/>
              <c:layout>
                <c:manualLayout>
                  <c:x val="-3.6067293699340017E-2"/>
                  <c:y val="5.9737986101902868E-2"/>
                </c:manualLayout>
              </c:layout>
              <c:showVal val="1"/>
            </c:dLbl>
            <c:dLbl>
              <c:idx val="9"/>
              <c:layout>
                <c:manualLayout>
                  <c:x val="-1.8892391937749501E-2"/>
                  <c:y val="5.4048654092197668E-2"/>
                </c:manualLayout>
              </c:layout>
              <c:showVal val="1"/>
            </c:dLbl>
            <c:dLbl>
              <c:idx val="10"/>
              <c:layout>
                <c:manualLayout>
                  <c:x val="0"/>
                  <c:y val="3.4135992058230161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solidFill>
                      <a:schemeClr val="accent2">
                        <a:lumMod val="75000"/>
                      </a:schemeClr>
                    </a:solidFill>
                  </a:defRPr>
                </a:pPr>
                <a:endParaRPr lang="ko-KR"/>
              </a:p>
            </c:txPr>
            <c:showVal val="1"/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</c:numCache>
            </c:numRef>
          </c:cat>
          <c:val>
            <c:numRef>
              <c:f>Sheet1!$C$2:$C$12</c:f>
              <c:numCache>
                <c:formatCode>#,##0</c:formatCode>
                <c:ptCount val="11"/>
                <c:pt idx="0">
                  <c:v>2105</c:v>
                </c:pt>
                <c:pt idx="1">
                  <c:v>2478</c:v>
                </c:pt>
                <c:pt idx="2">
                  <c:v>2921</c:v>
                </c:pt>
                <c:pt idx="3">
                  <c:v>3891</c:v>
                </c:pt>
                <c:pt idx="4">
                  <c:v>4633</c:v>
                </c:pt>
                <c:pt idx="5">
                  <c:v>5202</c:v>
                </c:pt>
                <c:pt idx="6">
                  <c:v>5581</c:v>
                </c:pt>
                <c:pt idx="7">
                  <c:v>5578</c:v>
                </c:pt>
                <c:pt idx="8">
                  <c:v>5685</c:v>
                </c:pt>
                <c:pt idx="9">
                  <c:v>5657</c:v>
                </c:pt>
                <c:pt idx="10" formatCode="_-* #,##0_-;\-* #,##0_-;_-* &quot;-&quot;_-;_-@_-">
                  <c:v>6058</c:v>
                </c:pt>
              </c:numCache>
            </c:numRef>
          </c:val>
        </c:ser>
        <c:marker val="1"/>
        <c:axId val="42359424"/>
        <c:axId val="42385792"/>
      </c:lineChart>
      <c:catAx>
        <c:axId val="42359424"/>
        <c:scaling>
          <c:orientation val="minMax"/>
        </c:scaling>
        <c:axPos val="b"/>
        <c:majorGridlines>
          <c:spPr>
            <a:ln w="9525"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 sz="1400" b="1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defRPr>
            </a:pPr>
            <a:endParaRPr lang="ko-KR"/>
          </a:p>
        </c:txPr>
        <c:crossAx val="42385792"/>
        <c:crosses val="autoZero"/>
        <c:auto val="1"/>
        <c:lblAlgn val="ctr"/>
        <c:lblOffset val="100"/>
      </c:catAx>
      <c:valAx>
        <c:axId val="42385792"/>
        <c:scaling>
          <c:orientation val="minMax"/>
        </c:scaling>
        <c:axPos val="l"/>
        <c:numFmt formatCode="#,##0" sourceLinked="1"/>
        <c:tickLblPos val="nextTo"/>
        <c:txPr>
          <a:bodyPr/>
          <a:lstStyle/>
          <a:p>
            <a:pPr>
              <a:defRPr sz="1400" b="1">
                <a:solidFill>
                  <a:schemeClr val="bg1">
                    <a:lumMod val="50000"/>
                  </a:schemeClr>
                </a:solidFill>
              </a:defRPr>
            </a:pPr>
            <a:endParaRPr lang="ko-KR"/>
          </a:p>
        </c:txPr>
        <c:crossAx val="42359424"/>
        <c:crosses val="autoZero"/>
        <c:crossBetween val="between"/>
      </c:valAx>
      <c:spPr>
        <a:noFill/>
        <a:ln w="25400">
          <a:noFill/>
        </a:ln>
      </c:spPr>
    </c:plotArea>
    <c:plotVisOnly val="1"/>
  </c:chart>
  <c:txPr>
    <a:bodyPr/>
    <a:lstStyle/>
    <a:p>
      <a:pPr>
        <a:defRPr sz="1600">
          <a:latin typeface="+mj-lt"/>
          <a:ea typeface="HY견고딕" pitchFamily="18" charset="-127"/>
        </a:defRPr>
      </a:pPr>
      <a:endParaRPr lang="ko-K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32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dLbls>
            <c:dLbl>
              <c:idx val="0"/>
              <c:layout>
                <c:manualLayout>
                  <c:x val="1.3485776578522563E-2"/>
                  <c:y val="-1.5821850393700793E-2"/>
                </c:manualLayout>
              </c:layout>
              <c:showCatName val="1"/>
            </c:dLbl>
            <c:dLbl>
              <c:idx val="1"/>
              <c:layout>
                <c:manualLayout>
                  <c:x val="9.8339184176142371E-3"/>
                  <c:y val="-5.473228346456694E-2"/>
                </c:manualLayout>
              </c:layout>
              <c:showCatName val="1"/>
            </c:dLbl>
            <c:dLbl>
              <c:idx val="2"/>
              <c:layout>
                <c:manualLayout>
                  <c:x val="2.5633935908089007E-3"/>
                  <c:y val="-1.848425196850394E-2"/>
                </c:manualLayout>
              </c:layout>
              <c:showCatName val="1"/>
            </c:dLbl>
            <c:dLbl>
              <c:idx val="3"/>
              <c:layout>
                <c:manualLayout>
                  <c:x val="4.0106582219806793E-2"/>
                  <c:y val="1.7052165354331857E-3"/>
                </c:manualLayout>
              </c:layout>
              <c:showCatName val="1"/>
            </c:dLbl>
            <c:dLbl>
              <c:idx val="4"/>
              <c:layout>
                <c:manualLayout>
                  <c:x val="-3.6951586308133097E-2"/>
                  <c:y val="2.2569635826771652E-2"/>
                </c:manualLayout>
              </c:layout>
              <c:showCatName val="1"/>
            </c:dLbl>
            <c:dLbl>
              <c:idx val="5"/>
              <c:layout>
                <c:manualLayout>
                  <c:x val="1.1453951995862353E-3"/>
                  <c:y val="-8.7930364173228359E-2"/>
                </c:manualLayout>
              </c:layout>
              <c:showCatName val="1"/>
            </c:dLbl>
            <c:numFmt formatCode="#,##0.0_);[Red]\(#,##0.0\)" sourceLinked="0"/>
            <c:txPr>
              <a:bodyPr/>
              <a:lstStyle/>
              <a:p>
                <a:pPr>
                  <a:defRPr sz="1600" b="1"/>
                </a:pPr>
                <a:endParaRPr lang="ko-KR"/>
              </a:p>
            </c:txPr>
            <c:showCatName val="1"/>
            <c:showLeaderLines val="1"/>
          </c:dLbls>
          <c:cat>
            <c:strRef>
              <c:f>Sheet1!$A$2:$A$7</c:f>
              <c:strCache>
                <c:ptCount val="6"/>
                <c:pt idx="0">
                  <c:v>신체학대</c:v>
                </c:pt>
                <c:pt idx="1">
                  <c:v>정서학대</c:v>
                </c:pt>
                <c:pt idx="2">
                  <c:v>성학대</c:v>
                </c:pt>
                <c:pt idx="3">
                  <c:v>방임</c:v>
                </c:pt>
                <c:pt idx="4">
                  <c:v>유기</c:v>
                </c:pt>
                <c:pt idx="5">
                  <c:v>중복학대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7.7</c:v>
                </c:pt>
                <c:pt idx="1">
                  <c:v>15</c:v>
                </c:pt>
                <c:pt idx="2">
                  <c:v>3.7</c:v>
                </c:pt>
                <c:pt idx="3">
                  <c:v>29.4</c:v>
                </c:pt>
                <c:pt idx="4">
                  <c:v>0.9</c:v>
                </c:pt>
                <c:pt idx="5">
                  <c:v>43.3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ko-KR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26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dLbls>
            <c:dLbl>
              <c:idx val="0"/>
              <c:layout>
                <c:manualLayout>
                  <c:x val="1.3485776578522563E-2"/>
                  <c:y val="-1.5821850393700803E-2"/>
                </c:manualLayout>
              </c:layout>
              <c:showCatName val="1"/>
            </c:dLbl>
            <c:dLbl>
              <c:idx val="1"/>
              <c:layout>
                <c:manualLayout>
                  <c:x val="-1.3991946877445165E-2"/>
                  <c:y val="-5.4732308100807932E-2"/>
                </c:manualLayout>
              </c:layout>
              <c:showCatName val="1"/>
            </c:dLbl>
            <c:dLbl>
              <c:idx val="2"/>
              <c:layout>
                <c:manualLayout>
                  <c:x val="-1.7596831857370085E-2"/>
                  <c:y val="-1.2547232391077421E-2"/>
                </c:manualLayout>
              </c:layout>
              <c:showCatName val="1"/>
            </c:dLbl>
            <c:dLbl>
              <c:idx val="3"/>
              <c:layout>
                <c:manualLayout>
                  <c:x val="-3.1370580732827801E-2"/>
                  <c:y val="-1.0168959080609791E-2"/>
                </c:manualLayout>
              </c:layout>
              <c:showCatName val="1"/>
            </c:dLbl>
            <c:dLbl>
              <c:idx val="4"/>
              <c:layout>
                <c:manualLayout>
                  <c:x val="0.14632326264891796"/>
                  <c:y val="6.9463582677165405E-4"/>
                </c:manualLayout>
              </c:layout>
              <c:showCatName val="1"/>
            </c:dLbl>
            <c:dLbl>
              <c:idx val="5"/>
              <c:layout>
                <c:manualLayout>
                  <c:x val="1.1453951995862362E-3"/>
                  <c:y val="-8.7930364173228415E-2"/>
                </c:manualLayout>
              </c:layout>
              <c:showCatName val="1"/>
            </c:dLbl>
            <c:numFmt formatCode="#,##0.0_);[Red]\(#,##0.0\)" sourceLinked="0"/>
            <c:txPr>
              <a:bodyPr/>
              <a:lstStyle/>
              <a:p>
                <a:pPr>
                  <a:defRPr sz="1600" b="1"/>
                </a:pPr>
                <a:endParaRPr lang="ko-KR"/>
              </a:p>
            </c:txPr>
            <c:showCatName val="1"/>
            <c:showLeaderLines val="1"/>
          </c:dLbls>
          <c:cat>
            <c:strRef>
              <c:f>Sheet1!$A$2:$A$6</c:f>
              <c:strCache>
                <c:ptCount val="5"/>
                <c:pt idx="0">
                  <c:v>부모</c:v>
                </c:pt>
                <c:pt idx="1">
                  <c:v>친인척</c:v>
                </c:pt>
                <c:pt idx="2">
                  <c:v>타인</c:v>
                </c:pt>
                <c:pt idx="3">
                  <c:v>기타</c:v>
                </c:pt>
                <c:pt idx="4">
                  <c:v>파악 안됨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83.1</c:v>
                </c:pt>
                <c:pt idx="1">
                  <c:v>5.8</c:v>
                </c:pt>
                <c:pt idx="2">
                  <c:v>9.5</c:v>
                </c:pt>
                <c:pt idx="3">
                  <c:v>1.6</c:v>
                </c:pt>
                <c:pt idx="4">
                  <c:v>0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ko-KR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전체 신고 건수 </c:v>
                </c:pt>
              </c:strCache>
            </c:strRef>
          </c:tx>
          <c:spPr>
            <a:ln>
              <a:solidFill>
                <a:sysClr val="window" lastClr="FFFFFF"/>
              </a:solidFill>
            </a:ln>
          </c:spPr>
          <c:dPt>
            <c:idx val="0"/>
            <c:spPr>
              <a:solidFill>
                <a:srgbClr val="558ED5"/>
              </a:solidFill>
              <a:ln>
                <a:solidFill>
                  <a:sysClr val="window" lastClr="FFFFFF"/>
                </a:solidFill>
              </a:ln>
            </c:spPr>
          </c:dPt>
          <c:dPt>
            <c:idx val="1"/>
            <c:spPr>
              <a:solidFill>
                <a:srgbClr val="A2BC32"/>
              </a:solidFill>
              <a:ln>
                <a:solidFill>
                  <a:sysClr val="window" lastClr="FFFFFF"/>
                </a:solidFill>
              </a:ln>
            </c:spPr>
          </c:dPt>
          <c:cat>
            <c:strRef>
              <c:f>Sheet1!$A$2:$A$3</c:f>
              <c:strCache>
                <c:ptCount val="2"/>
                <c:pt idx="0">
                  <c:v>신고의무자 </c:v>
                </c:pt>
                <c:pt idx="1">
                  <c:v>비신고의무자 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30.9</c:v>
                </c:pt>
                <c:pt idx="1">
                  <c:v>69.099999999999994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5"/>
  <c:chart>
    <c:autoTitleDeleted val="1"/>
    <c:plotArea>
      <c:layout>
        <c:manualLayout>
          <c:layoutTarget val="inner"/>
          <c:xMode val="edge"/>
          <c:yMode val="edge"/>
          <c:x val="8.2114697876861653E-2"/>
          <c:y val="6.4250068820452727E-2"/>
          <c:w val="0.89974960669331483"/>
          <c:h val="0.74631249999999949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01600" h="12700" prst="coolSlant"/>
              <a:bevelB w="0" h="0"/>
            </a:sp3d>
          </c:spPr>
          <c:dPt>
            <c:idx val="0"/>
            <c:spPr>
              <a:solidFill>
                <a:srgbClr val="F7990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01600" h="12700" prst="coolSlant"/>
                <a:bevelB w="0" h="0"/>
              </a:sp3d>
            </c:spPr>
          </c:dPt>
          <c:dPt>
            <c:idx val="1"/>
            <c:spPr>
              <a:solidFill>
                <a:srgbClr val="558ED5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01600" h="12700" prst="coolSlant"/>
                <a:bevelB w="0" h="0"/>
              </a:sp3d>
            </c:spPr>
          </c:dPt>
          <c:dPt>
            <c:idx val="3"/>
            <c:spPr>
              <a:solidFill>
                <a:srgbClr val="A2BC3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01600" h="12700" prst="coolSlant"/>
                <a:bevelB w="0" h="0"/>
              </a:sp3d>
            </c:spPr>
          </c:dPt>
          <c:dPt>
            <c:idx val="4"/>
            <c:spPr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01600" h="12700" prst="coolSlant"/>
                <a:bevelB w="0" h="0"/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600" b="1">
                        <a:solidFill>
                          <a:srgbClr val="F7990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defRPr>
                    </a:pPr>
                    <a:r>
                      <a:rPr lang="en-US" altLang="ko-KR" dirty="0" smtClean="0"/>
                      <a:t>1,169</a:t>
                    </a:r>
                    <a:r>
                      <a:rPr lang="ko-KR" altLang="en-US" dirty="0" smtClean="0"/>
                      <a:t>건</a:t>
                    </a:r>
                    <a:endParaRPr lang="en-US" altLang="en-US" dirty="0"/>
                  </a:p>
                </c:rich>
              </c:tx>
              <c:spPr/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1600" b="1">
                        <a:solidFill>
                          <a:srgbClr val="558ED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defRPr>
                    </a:pPr>
                    <a:r>
                      <a:rPr lang="en-US" altLang="ko-KR" dirty="0" smtClean="0"/>
                      <a:t>640</a:t>
                    </a:r>
                    <a:r>
                      <a:rPr lang="ko-KR" altLang="en-US" dirty="0" smtClean="0"/>
                      <a:t>건</a:t>
                    </a:r>
                    <a:endParaRPr lang="en-US" altLang="en-US" dirty="0"/>
                  </a:p>
                </c:rich>
              </c:tx>
              <c:spPr/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defRPr>
                    </a:pPr>
                    <a:r>
                      <a:rPr lang="en-US" altLang="ko-KR" dirty="0" smtClean="0"/>
                      <a:t>98</a:t>
                    </a:r>
                    <a:r>
                      <a:rPr lang="ko-KR" altLang="en-US" dirty="0" smtClean="0"/>
                      <a:t>건</a:t>
                    </a:r>
                    <a:endParaRPr lang="en-US" altLang="en-US" dirty="0"/>
                  </a:p>
                </c:rich>
              </c:tx>
              <c:spPr/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 sz="1600" b="1">
                        <a:solidFill>
                          <a:srgbClr val="A2BC3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defRPr>
                    </a:pPr>
                    <a:r>
                      <a:rPr lang="en-US" altLang="ko-KR" dirty="0" smtClean="0"/>
                      <a:t>619</a:t>
                    </a:r>
                    <a:r>
                      <a:rPr lang="ko-KR" altLang="en-US" dirty="0" smtClean="0"/>
                      <a:t>건</a:t>
                    </a:r>
                    <a:endParaRPr lang="en-US" altLang="en-US" dirty="0"/>
                  </a:p>
                </c:rich>
              </c:tx>
              <c:spPr/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 sz="1600" b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defRPr>
                    </a:pPr>
                    <a:r>
                      <a:rPr lang="en-US" altLang="ko-KR" dirty="0" smtClean="0"/>
                      <a:t>178</a:t>
                    </a:r>
                    <a:r>
                      <a:rPr lang="ko-KR" altLang="en-US" dirty="0" smtClean="0"/>
                      <a:t>건</a:t>
                    </a:r>
                    <a:endParaRPr lang="en-US" altLang="en-US" dirty="0"/>
                  </a:p>
                </c:rich>
              </c:tx>
              <c:spPr/>
              <c:showVal val="1"/>
            </c:dLbl>
            <c:txPr>
              <a:bodyPr/>
              <a:lstStyle/>
              <a:p>
                <a:pPr>
                  <a:defRPr sz="1600" b="1">
                    <a:solidFill>
                      <a:srgbClr val="8E8E8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ko-KR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사회복지전담공무원 </c:v>
                </c:pt>
                <c:pt idx="1">
                  <c:v>교사
학원교사
유치원교사 </c:v>
                </c:pt>
                <c:pt idx="2">
                  <c:v>의료인
소방구급대원</c:v>
                </c:pt>
                <c:pt idx="3">
                  <c:v>시설종사자</c:v>
                </c:pt>
                <c:pt idx="4">
                  <c:v>보육시설종사자 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1169</c:v>
                </c:pt>
                <c:pt idx="1">
                  <c:v>640</c:v>
                </c:pt>
                <c:pt idx="2">
                  <c:v>98</c:v>
                </c:pt>
                <c:pt idx="3">
                  <c:v>619</c:v>
                </c:pt>
                <c:pt idx="4">
                  <c:v>178</c:v>
                </c:pt>
              </c:numCache>
            </c:numRef>
          </c:val>
        </c:ser>
        <c:axId val="128057344"/>
        <c:axId val="128058880"/>
      </c:barChart>
      <c:catAx>
        <c:axId val="128057344"/>
        <c:scaling>
          <c:orientation val="minMax"/>
        </c:scaling>
        <c:delete val="1"/>
        <c:axPos val="b"/>
        <c:numFmt formatCode="General" sourceLinked="1"/>
        <c:tickLblPos val="none"/>
        <c:crossAx val="128058880"/>
        <c:crosses val="autoZero"/>
        <c:auto val="1"/>
        <c:lblAlgn val="ctr"/>
        <c:lblOffset val="100"/>
      </c:catAx>
      <c:valAx>
        <c:axId val="128058880"/>
        <c:scaling>
          <c:orientation val="minMax"/>
        </c:scaling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#,##0_);[Red]\(#,##0\)" sourceLinked="0"/>
        <c:tickLblPos val="nextTo"/>
        <c:txPr>
          <a:bodyPr/>
          <a:lstStyle/>
          <a:p>
            <a:pPr>
              <a:defRPr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ko-KR"/>
          </a:p>
        </c:txPr>
        <c:crossAx val="128057344"/>
        <c:crosses val="autoZero"/>
        <c:crossBetween val="between"/>
      </c:valAx>
    </c:plotArea>
    <c:plotVisOnly val="1"/>
  </c:chart>
  <c:txPr>
    <a:bodyPr/>
    <a:lstStyle/>
    <a:p>
      <a:pPr>
        <a:defRPr sz="1400">
          <a:latin typeface="HY견고딕" pitchFamily="18" charset="-127"/>
          <a:ea typeface="HY견고딕" pitchFamily="18" charset="-127"/>
        </a:defRPr>
      </a:pPr>
      <a:endParaRPr lang="ko-KR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0.50515</cdr:x>
      <cdr:y>0.12305</cdr:y>
    </cdr:from>
    <cdr:to>
      <cdr:x>0.57732</cdr:x>
      <cdr:y>0.22852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00462" y="500066"/>
          <a:ext cx="500066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>
            <a:lnSpc>
              <a:spcPct val="100000"/>
            </a:lnSpc>
          </a:pPr>
          <a:r>
            <a:rPr lang="en-US" altLang="ko-KR" sz="1200" b="1" dirty="0" smtClean="0"/>
            <a:t>466</a:t>
          </a:r>
          <a:r>
            <a:rPr lang="ko-KR" altLang="en-US" sz="1200" b="1" dirty="0" smtClean="0"/>
            <a:t>건</a:t>
          </a:r>
          <a:endParaRPr lang="en-US" altLang="ko-KR" sz="1200" b="1" dirty="0" smtClean="0"/>
        </a:p>
        <a:p xmlns:a="http://schemas.openxmlformats.org/drawingml/2006/main">
          <a:pPr algn="ctr">
            <a:lnSpc>
              <a:spcPct val="100000"/>
            </a:lnSpc>
          </a:pPr>
          <a:r>
            <a:rPr lang="en-US" altLang="ko-KR" sz="1200" b="1" dirty="0" smtClean="0"/>
            <a:t>(7.7%)</a:t>
          </a:r>
          <a:endParaRPr lang="ko-KR" altLang="en-US" sz="1200" b="1" dirty="0"/>
        </a:p>
      </cdr:txBody>
    </cdr:sp>
  </cdr:relSizeAnchor>
  <cdr:relSizeAnchor xmlns:cdr="http://schemas.openxmlformats.org/drawingml/2006/chartDrawing">
    <cdr:from>
      <cdr:x>0.63918</cdr:x>
      <cdr:y>0.17578</cdr:y>
    </cdr:from>
    <cdr:to>
      <cdr:x>0.73196</cdr:x>
      <cdr:y>0.29883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429156" y="714380"/>
          <a:ext cx="642942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>
            <a:lnSpc>
              <a:spcPct val="100000"/>
            </a:lnSpc>
          </a:pPr>
          <a:r>
            <a:rPr lang="en-US" altLang="ko-KR" sz="1200" b="1" dirty="0" smtClean="0"/>
            <a:t>909</a:t>
          </a:r>
          <a:r>
            <a:rPr lang="ko-KR" altLang="en-US" sz="1200" b="1" dirty="0" smtClean="0"/>
            <a:t>건</a:t>
          </a:r>
          <a:endParaRPr lang="en-US" altLang="ko-KR" sz="1200" b="1" dirty="0" smtClean="0"/>
        </a:p>
        <a:p xmlns:a="http://schemas.openxmlformats.org/drawingml/2006/main">
          <a:pPr algn="ctr">
            <a:lnSpc>
              <a:spcPct val="100000"/>
            </a:lnSpc>
          </a:pPr>
          <a:r>
            <a:rPr lang="en-US" altLang="ko-KR" sz="1200" b="1" dirty="0" smtClean="0"/>
            <a:t>(15.0%)</a:t>
          </a:r>
          <a:endParaRPr lang="ko-KR" altLang="en-US" sz="1200" b="1" dirty="0"/>
        </a:p>
      </cdr:txBody>
    </cdr:sp>
  </cdr:relSizeAnchor>
  <cdr:relSizeAnchor xmlns:cdr="http://schemas.openxmlformats.org/drawingml/2006/chartDrawing">
    <cdr:from>
      <cdr:x>0.78351</cdr:x>
      <cdr:y>0.29883</cdr:y>
    </cdr:from>
    <cdr:to>
      <cdr:x>0.85567</cdr:x>
      <cdr:y>0.4043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5429288" y="1214446"/>
          <a:ext cx="500066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>
            <a:lnSpc>
              <a:spcPct val="100000"/>
            </a:lnSpc>
          </a:pPr>
          <a:r>
            <a:rPr lang="en-US" altLang="ko-KR" sz="1200" b="1" dirty="0" smtClean="0"/>
            <a:t>226</a:t>
          </a:r>
          <a:r>
            <a:rPr lang="ko-KR" altLang="en-US" sz="1200" b="1" dirty="0" smtClean="0"/>
            <a:t>건</a:t>
          </a:r>
          <a:endParaRPr lang="en-US" altLang="ko-KR" sz="1200" b="1" dirty="0" smtClean="0"/>
        </a:p>
        <a:p xmlns:a="http://schemas.openxmlformats.org/drawingml/2006/main">
          <a:pPr algn="ctr">
            <a:lnSpc>
              <a:spcPct val="100000"/>
            </a:lnSpc>
          </a:pPr>
          <a:r>
            <a:rPr lang="en-US" altLang="ko-KR" sz="1200" b="1" dirty="0" smtClean="0"/>
            <a:t>(3.7%)</a:t>
          </a:r>
          <a:endParaRPr lang="ko-KR" altLang="en-US" sz="1200" b="1" dirty="0"/>
        </a:p>
      </cdr:txBody>
    </cdr:sp>
  </cdr:relSizeAnchor>
  <cdr:relSizeAnchor xmlns:cdr="http://schemas.openxmlformats.org/drawingml/2006/chartDrawing">
    <cdr:from>
      <cdr:x>0.54639</cdr:x>
      <cdr:y>0.47461</cdr:y>
    </cdr:from>
    <cdr:to>
      <cdr:x>0.61856</cdr:x>
      <cdr:y>0.58008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786214" y="1928826"/>
          <a:ext cx="500066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>
            <a:lnSpc>
              <a:spcPct val="100000"/>
            </a:lnSpc>
          </a:pPr>
          <a:r>
            <a:rPr lang="en-US" altLang="ko-KR" sz="1200" b="1" dirty="0" smtClean="0"/>
            <a:t>1,783</a:t>
          </a:r>
          <a:r>
            <a:rPr lang="ko-KR" altLang="en-US" sz="1200" b="1" dirty="0" smtClean="0"/>
            <a:t>건</a:t>
          </a:r>
          <a:endParaRPr lang="en-US" altLang="ko-KR" sz="1200" b="1" dirty="0" smtClean="0"/>
        </a:p>
        <a:p xmlns:a="http://schemas.openxmlformats.org/drawingml/2006/main">
          <a:pPr algn="ctr">
            <a:lnSpc>
              <a:spcPct val="100000"/>
            </a:lnSpc>
          </a:pPr>
          <a:r>
            <a:rPr lang="en-US" altLang="ko-KR" sz="1200" b="1" dirty="0" smtClean="0"/>
            <a:t>(29.4%)</a:t>
          </a:r>
          <a:endParaRPr lang="ko-KR" altLang="en-US" sz="12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0.54639</cdr:x>
      <cdr:y>0.47461</cdr:y>
    </cdr:from>
    <cdr:to>
      <cdr:x>0.61856</cdr:x>
      <cdr:y>0.58008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786214" y="1928826"/>
          <a:ext cx="500066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>
            <a:lnSpc>
              <a:spcPct val="100000"/>
            </a:lnSpc>
          </a:pPr>
          <a:r>
            <a:rPr lang="en-US" altLang="ko-KR" sz="1200" b="1" dirty="0" smtClean="0">
              <a:solidFill>
                <a:schemeClr val="bg1"/>
              </a:solidFill>
            </a:rPr>
            <a:t>5,039</a:t>
          </a:r>
          <a:r>
            <a:rPr lang="ko-KR" altLang="en-US" sz="1200" b="1" dirty="0" smtClean="0">
              <a:solidFill>
                <a:schemeClr val="bg1"/>
              </a:solidFill>
            </a:rPr>
            <a:t>건</a:t>
          </a:r>
          <a:endParaRPr lang="en-US" altLang="ko-KR" sz="1200" b="1" dirty="0" smtClean="0">
            <a:solidFill>
              <a:schemeClr val="bg1"/>
            </a:solidFill>
          </a:endParaRPr>
        </a:p>
        <a:p xmlns:a="http://schemas.openxmlformats.org/drawingml/2006/main">
          <a:pPr algn="ctr">
            <a:lnSpc>
              <a:spcPct val="100000"/>
            </a:lnSpc>
          </a:pPr>
          <a:r>
            <a:rPr lang="en-US" altLang="ko-KR" sz="1200" b="1" dirty="0" smtClean="0">
              <a:solidFill>
                <a:schemeClr val="bg1"/>
              </a:solidFill>
            </a:rPr>
            <a:t>(83.1%)</a:t>
          </a:r>
          <a:endParaRPr lang="ko-KR" altLang="en-US" sz="12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0.36082</cdr:x>
      <cdr:y>0.13358</cdr:y>
    </cdr:from>
    <cdr:to>
      <cdr:x>0.43299</cdr:x>
      <cdr:y>0.23905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500330" y="571504"/>
          <a:ext cx="500101" cy="451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>
            <a:lnSpc>
              <a:spcPct val="100000"/>
            </a:lnSpc>
          </a:pPr>
          <a:r>
            <a:rPr lang="en-US" altLang="ko-KR" sz="1200" b="1" dirty="0" smtClean="0">
              <a:solidFill>
                <a:sysClr val="window" lastClr="FFFFFF"/>
              </a:solidFill>
            </a:rPr>
            <a:t>574</a:t>
          </a:r>
          <a:r>
            <a:rPr lang="ko-KR" altLang="en-US" sz="1200" b="1" dirty="0" smtClean="0">
              <a:solidFill>
                <a:sysClr val="window" lastClr="FFFFFF"/>
              </a:solidFill>
            </a:rPr>
            <a:t>건</a:t>
          </a:r>
          <a:endParaRPr lang="en-US" altLang="ko-KR" sz="1200" b="1" dirty="0" smtClean="0">
            <a:solidFill>
              <a:sysClr val="window" lastClr="FFFFFF"/>
            </a:solidFill>
          </a:endParaRPr>
        </a:p>
        <a:p xmlns:a="http://schemas.openxmlformats.org/drawingml/2006/main">
          <a:pPr algn="ctr">
            <a:lnSpc>
              <a:spcPct val="100000"/>
            </a:lnSpc>
          </a:pPr>
          <a:r>
            <a:rPr lang="en-US" altLang="ko-KR" sz="1200" b="1" dirty="0" smtClean="0">
              <a:solidFill>
                <a:sysClr val="window" lastClr="FFFFFF"/>
              </a:solidFill>
            </a:rPr>
            <a:t>(9.5%)</a:t>
          </a:r>
          <a:endParaRPr lang="ko-KR" altLang="en-US" sz="1200" b="1" dirty="0">
            <a:solidFill>
              <a:sysClr val="window" lastClr="FFFFFF"/>
            </a:solidFill>
          </a:endParaRPr>
        </a:p>
      </cdr:txBody>
    </cdr:sp>
  </cdr:relSizeAnchor>
  <cdr:relSizeAnchor xmlns:cdr="http://schemas.openxmlformats.org/drawingml/2006/chartDrawing">
    <cdr:from>
      <cdr:x>0.45361</cdr:x>
      <cdr:y>0.11688</cdr:y>
    </cdr:from>
    <cdr:to>
      <cdr:x>0.52578</cdr:x>
      <cdr:y>0.22235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143272" y="500066"/>
          <a:ext cx="500101" cy="451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>
            <a:lnSpc>
              <a:spcPct val="100000"/>
            </a:lnSpc>
          </a:pPr>
          <a:r>
            <a:rPr lang="en-US" altLang="ko-KR" sz="1200" b="1" dirty="0" smtClean="0">
              <a:solidFill>
                <a:sysClr val="window" lastClr="FFFFFF"/>
              </a:solidFill>
            </a:rPr>
            <a:t>95</a:t>
          </a:r>
          <a:r>
            <a:rPr lang="ko-KR" altLang="en-US" sz="1200" b="1" dirty="0" smtClean="0">
              <a:solidFill>
                <a:sysClr val="window" lastClr="FFFFFF"/>
              </a:solidFill>
            </a:rPr>
            <a:t>건</a:t>
          </a:r>
          <a:endParaRPr lang="en-US" altLang="ko-KR" sz="1200" b="1" dirty="0" smtClean="0">
            <a:solidFill>
              <a:sysClr val="window" lastClr="FFFFFF"/>
            </a:solidFill>
          </a:endParaRPr>
        </a:p>
        <a:p xmlns:a="http://schemas.openxmlformats.org/drawingml/2006/main">
          <a:pPr algn="ctr">
            <a:lnSpc>
              <a:spcPct val="100000"/>
            </a:lnSpc>
          </a:pPr>
          <a:r>
            <a:rPr lang="en-US" altLang="ko-KR" sz="1200" b="1" dirty="0" smtClean="0">
              <a:solidFill>
                <a:sysClr val="window" lastClr="FFFFFF"/>
              </a:solidFill>
            </a:rPr>
            <a:t>(1.6%)</a:t>
          </a:r>
          <a:endParaRPr lang="ko-KR" altLang="en-US" sz="1200" b="1" dirty="0">
            <a:solidFill>
              <a:sysClr val="window" lastClr="FFFFFF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69822D-C420-4887-84EA-6F79E1D54A34}" type="datetimeFigureOut">
              <a:rPr lang="ko-KR" altLang="en-US" smtClean="0"/>
              <a:pPr/>
              <a:t>2012-07-30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92BE91-34DC-4CFB-AE11-897D9D0B9BC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EE0F52-7A4C-498C-90C6-BD4802C88A94}" type="datetimeFigureOut">
              <a:rPr lang="ko-KR" altLang="en-US" smtClean="0"/>
              <a:pPr/>
              <a:t>2012-07-30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1AFA22-C6BF-4D47-978F-7F7876498A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슬라이드를 넘기면 바로 잠시 후 영상이 시작됩니다</a:t>
            </a:r>
            <a:endParaRPr lang="en-US" altLang="ko-KR" dirty="0" smtClean="0"/>
          </a:p>
          <a:p>
            <a:r>
              <a:rPr lang="ko-KR" altLang="en-US" dirty="0" smtClean="0"/>
              <a:t>영국의 유명한 아동학대예방협회인 </a:t>
            </a:r>
            <a:r>
              <a:rPr lang="en-US" altLang="ko-KR" dirty="0" smtClean="0"/>
              <a:t>(NSPCC)</a:t>
            </a:r>
            <a:r>
              <a:rPr lang="ko-KR" altLang="en-US" dirty="0" smtClean="0"/>
              <a:t>에서 실제 아동들이 학대 당했을 때</a:t>
            </a:r>
            <a:r>
              <a:rPr lang="ko-KR" altLang="en-US" baseline="0" dirty="0" smtClean="0"/>
              <a:t> 만화 주인공처럼 금방 회복하지 못한다</a:t>
            </a:r>
            <a:r>
              <a:rPr lang="en-US" altLang="ko-KR" baseline="0" dirty="0" smtClean="0"/>
              <a:t>(Real Children don’t bounce back)</a:t>
            </a:r>
            <a:r>
              <a:rPr lang="ko-KR" altLang="en-US" baseline="0" dirty="0" smtClean="0"/>
              <a:t>라는 주제로 제작된 </a:t>
            </a:r>
            <a:r>
              <a:rPr lang="en-US" altLang="ko-KR" baseline="0" dirty="0" smtClean="0"/>
              <a:t>TV </a:t>
            </a:r>
            <a:r>
              <a:rPr lang="ko-KR" altLang="en-US" baseline="0" dirty="0" smtClean="0"/>
              <a:t>광고이다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영국의 유명한 만화캐릭터를 사용하여 친근감을 높였다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포루투칼</a:t>
            </a:r>
            <a:r>
              <a:rPr lang="ko-KR" altLang="en-US" dirty="0" smtClean="0"/>
              <a:t> 인권단체</a:t>
            </a:r>
            <a:r>
              <a:rPr lang="en-US" altLang="ko-KR" dirty="0" smtClean="0"/>
              <a:t>(APAV)</a:t>
            </a:r>
            <a:r>
              <a:rPr lang="ko-KR" altLang="en-US" dirty="0" smtClean="0"/>
              <a:t>의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아동학대예방 공익광고이다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어릴 때 폭력에 노출된 아이들은 자라서 똑같이 자식들에게 폭력을 가할 확률이 높다는 것을 단적으로 보여주고 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 사건으로 인해 영국에서는 많은 변화가 있었다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국회에서는 청문회가 구성되어 아동복지시스템에 대한 총체적 점검이 이루어졌고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경찰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사회복지제도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의료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학교시스템 등 전 분야에 걸쳐서 학대아동사망사건 예방을 위한 진상 조사가 실시되었다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또한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『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빅토리아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클림비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사건 조사보고서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』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가 발간되었으며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이를 계기로 아동복지정책이 새롭게 재정비 되었다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사진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빅토리아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클림비의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건강한 사진 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사진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사망 직전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빅토리아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클림비의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사진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2007</a:t>
            </a:r>
            <a:r>
              <a:rPr lang="ko-KR" altLang="en-US" dirty="0" smtClean="0"/>
              <a:t>년 영국에서 발생한 학대아동 사망사건이다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 사건으로 아동학대 문제가 다시 수면위로 떠오르며 빅토리아 사건 후 해결되지 못한 아동보호체계에 대한 문제점이 다시 대두된다</a:t>
            </a:r>
            <a:r>
              <a:rPr lang="en-US" altLang="ko-KR" dirty="0" smtClean="0"/>
              <a:t>.  </a:t>
            </a:r>
          </a:p>
          <a:p>
            <a:r>
              <a:rPr lang="ko-KR" altLang="en-US" dirty="0" smtClean="0"/>
              <a:t>사진</a:t>
            </a:r>
            <a:r>
              <a:rPr lang="en-US" altLang="ko-KR" dirty="0" smtClean="0"/>
              <a:t>1. </a:t>
            </a:r>
            <a:r>
              <a:rPr lang="ko-KR" altLang="en-US" dirty="0" err="1" smtClean="0"/>
              <a:t>피터코넬리의</a:t>
            </a:r>
            <a:r>
              <a:rPr lang="ko-KR" altLang="en-US" dirty="0" smtClean="0"/>
              <a:t> 사진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눈 주위에 맞아 타박상의 흔적을 발견할 수 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사진</a:t>
            </a:r>
            <a:r>
              <a:rPr lang="en-US" altLang="ko-KR" dirty="0" smtClean="0"/>
              <a:t>2. </a:t>
            </a:r>
            <a:r>
              <a:rPr lang="ko-KR" altLang="en-US" dirty="0" err="1" smtClean="0"/>
              <a:t>피터코넬리의</a:t>
            </a:r>
            <a:r>
              <a:rPr lang="ko-KR" altLang="en-US" dirty="0" smtClean="0"/>
              <a:t> 사진</a:t>
            </a:r>
            <a:r>
              <a:rPr lang="en-US" altLang="ko-KR" baseline="0" dirty="0" smtClean="0"/>
              <a:t> : </a:t>
            </a:r>
            <a:r>
              <a:rPr lang="ko-KR" altLang="en-US" baseline="0" dirty="0" smtClean="0"/>
              <a:t>아동의 생모와 계부는 가정을 방문한 아동보호전문기관 상담원에게 자신들이 아동에게 행한 학대흔적을 감추기 위해 아동의 입 주변에 초콜릿으로 범벅 해놓았다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 </a:t>
            </a:r>
            <a:endParaRPr lang="en-US" altLang="ko-KR" baseline="0" dirty="0" smtClean="0"/>
          </a:p>
          <a:p>
            <a:r>
              <a:rPr lang="ko-KR" altLang="en-US" baseline="0" dirty="0" smtClean="0"/>
              <a:t>사진</a:t>
            </a:r>
            <a:r>
              <a:rPr lang="en-US" altLang="ko-KR" baseline="0" dirty="0" smtClean="0"/>
              <a:t>3. </a:t>
            </a:r>
            <a:r>
              <a:rPr lang="ko-KR" altLang="en-US" baseline="0" dirty="0" smtClean="0"/>
              <a:t>아동 사망 당시 아동이 입고 있었던 옷 </a:t>
            </a:r>
            <a:r>
              <a:rPr lang="en-US" altLang="ko-KR" baseline="0" dirty="0" smtClean="0"/>
              <a:t>: </a:t>
            </a:r>
            <a:r>
              <a:rPr lang="ko-KR" altLang="en-US" baseline="0" dirty="0" smtClean="0"/>
              <a:t>피 자국이 선명하다 </a:t>
            </a:r>
            <a:endParaRPr lang="en-US" altLang="ko-KR" baseline="0" dirty="0" smtClean="0"/>
          </a:p>
          <a:p>
            <a:r>
              <a:rPr lang="ko-KR" altLang="en-US" baseline="0" dirty="0" smtClean="0"/>
              <a:t>사진</a:t>
            </a:r>
            <a:r>
              <a:rPr lang="en-US" altLang="ko-KR" baseline="0" dirty="0" smtClean="0"/>
              <a:t>4. </a:t>
            </a:r>
            <a:r>
              <a:rPr lang="ko-KR" altLang="en-US" baseline="0" dirty="0" err="1" smtClean="0"/>
              <a:t>피터코넬리의</a:t>
            </a:r>
            <a:r>
              <a:rPr lang="ko-KR" altLang="en-US" baseline="0" dirty="0" smtClean="0"/>
              <a:t> 묘 </a:t>
            </a:r>
            <a:r>
              <a:rPr lang="en-US" altLang="ko-KR" baseline="0" dirty="0" smtClean="0"/>
              <a:t>: </a:t>
            </a:r>
            <a:r>
              <a:rPr lang="ko-KR" altLang="en-US" baseline="0" dirty="0" smtClean="0"/>
              <a:t>이 사건이 언론에 보도되면서 전국의 사람들이 아동의 죽음을 기리고 있다</a:t>
            </a:r>
            <a:r>
              <a:rPr lang="en-US" altLang="ko-KR" baseline="0" dirty="0" smtClean="0"/>
              <a:t>. 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11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※ </a:t>
            </a:r>
            <a:r>
              <a:rPr lang="ko-KR" altLang="en-US" dirty="0" smtClean="0"/>
              <a:t>엑셀연동은  </a:t>
            </a:r>
            <a:r>
              <a:rPr lang="en-US" altLang="ko-KR" dirty="0" smtClean="0"/>
              <a:t>MS PowerPoint 2007</a:t>
            </a:r>
            <a:r>
              <a:rPr lang="ko-KR" altLang="en-US" dirty="0" smtClean="0"/>
              <a:t>에서만 가능합니다</a:t>
            </a:r>
            <a:r>
              <a:rPr lang="en-US" altLang="ko-KR" dirty="0" smtClean="0"/>
              <a:t>※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원형 그래프 엑셀연동방법</a:t>
            </a:r>
          </a:p>
          <a:p>
            <a:r>
              <a:rPr lang="ko-KR" altLang="en-US" dirty="0" smtClean="0"/>
              <a:t>그래프를 선택</a:t>
            </a:r>
            <a:r>
              <a:rPr lang="en-US" altLang="ko-KR" dirty="0" smtClean="0"/>
              <a:t>(</a:t>
            </a:r>
            <a:r>
              <a:rPr lang="ko-KR" altLang="en-US" dirty="0" smtClean="0"/>
              <a:t>더블클릭</a:t>
            </a:r>
            <a:r>
              <a:rPr lang="en-US" altLang="ko-KR" dirty="0" smtClean="0"/>
              <a:t>) </a:t>
            </a:r>
            <a:r>
              <a:rPr lang="ko-KR" altLang="en-US" dirty="0" smtClean="0"/>
              <a:t>합니다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메뉴 </a:t>
            </a:r>
            <a:r>
              <a:rPr lang="en-US" altLang="ko-KR" dirty="0" smtClean="0"/>
              <a:t>[</a:t>
            </a:r>
            <a:r>
              <a:rPr lang="ko-KR" altLang="en-US" dirty="0" smtClean="0"/>
              <a:t>차트도구</a:t>
            </a:r>
            <a:r>
              <a:rPr lang="en-US" altLang="ko-KR" dirty="0" smtClean="0"/>
              <a:t>] ? [</a:t>
            </a:r>
            <a:r>
              <a:rPr lang="ko-KR" altLang="en-US" dirty="0" smtClean="0"/>
              <a:t>데이터편집</a:t>
            </a:r>
            <a:r>
              <a:rPr lang="en-US" altLang="ko-KR" dirty="0" smtClean="0"/>
              <a:t>] </a:t>
            </a:r>
            <a:r>
              <a:rPr lang="ko-KR" altLang="en-US" dirty="0" smtClean="0"/>
              <a:t>클릭합니다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엑셀에서 원하는 값을 입력한 후 </a:t>
            </a:r>
            <a:r>
              <a:rPr lang="ko-KR" altLang="en-US" dirty="0" err="1" smtClean="0"/>
              <a:t>엑셀창을</a:t>
            </a:r>
            <a:r>
              <a:rPr lang="ko-KR" altLang="en-US" dirty="0" smtClean="0"/>
              <a:t> 닫습니다</a:t>
            </a:r>
            <a:r>
              <a:rPr lang="en-US" altLang="ko-KR" dirty="0" smtClean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출처</a:t>
            </a:r>
            <a:r>
              <a:rPr lang="en-US" altLang="ko-KR" dirty="0" smtClean="0"/>
              <a:t>: </a:t>
            </a:r>
            <a:r>
              <a:rPr lang="ko-KR" altLang="en-US" dirty="0" smtClean="0"/>
              <a:t>미국 아동학대 </a:t>
            </a:r>
            <a:r>
              <a:rPr lang="ko-KR" altLang="en-US" dirty="0" err="1" smtClean="0"/>
              <a:t>신고율</a:t>
            </a:r>
            <a:r>
              <a:rPr lang="ko-KR" altLang="en-US" dirty="0" smtClean="0"/>
              <a:t> </a:t>
            </a:r>
            <a:r>
              <a:rPr lang="en-US" altLang="ko-KR" dirty="0" smtClean="0"/>
              <a:t>(Child</a:t>
            </a:r>
            <a:r>
              <a:rPr lang="en-US" altLang="ko-KR" baseline="0" dirty="0" smtClean="0"/>
              <a:t> Maltreatment/ 09</a:t>
            </a:r>
            <a:r>
              <a:rPr lang="ko-KR" altLang="en-US" baseline="0" dirty="0" smtClean="0"/>
              <a:t>년 기준</a:t>
            </a:r>
            <a:r>
              <a:rPr lang="en-US" altLang="ko-KR" baseline="0" dirty="0" smtClean="0"/>
              <a:t>)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26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각 기관의 신체학대 사례가 있으면 사진을 변경한 후 간략히 소개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성학대</a:t>
            </a:r>
            <a:r>
              <a:rPr lang="ko-KR" altLang="en-US" dirty="0" smtClean="0"/>
              <a:t> 관련 사진이 있으며 다음 </a:t>
            </a:r>
            <a:r>
              <a:rPr lang="ko-KR" altLang="en-US" dirty="0" err="1" smtClean="0"/>
              <a:t>슬라이트에</a:t>
            </a:r>
            <a:r>
              <a:rPr lang="ko-KR" altLang="en-US" dirty="0" smtClean="0"/>
              <a:t> 첨가하고 간략히 사례개요 소개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방임사례 사진이 있으면 다음 </a:t>
            </a:r>
            <a:r>
              <a:rPr lang="ko-KR" altLang="en-US" dirty="0" err="1" smtClean="0"/>
              <a:t>슬라이트에</a:t>
            </a:r>
            <a:r>
              <a:rPr lang="ko-KR" altLang="en-US" dirty="0" smtClean="0"/>
              <a:t> 첨가하고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사례개요 간략히 소개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42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43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45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어린이집에서</a:t>
            </a:r>
            <a:r>
              <a:rPr lang="ko-KR" altLang="en-US" dirty="0" smtClean="0"/>
              <a:t> 신고하여 개입했던 사례 중 우수사례가 있으면 요약해서 소개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46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47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48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커다란 눈에 누군가에게 맞아 생긴 눈 밑의 </a:t>
            </a:r>
            <a:r>
              <a:rPr lang="ko-KR" altLang="en-US" dirty="0" err="1" smtClean="0"/>
              <a:t>멍자국</a:t>
            </a:r>
            <a:r>
              <a:rPr lang="en-US" altLang="ko-KR" dirty="0" smtClean="0"/>
              <a:t>.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그러나 자세히 보면 단순히 멍이 아닌 무언가를 알리고자 글씨가 써 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글을 살펴보면</a:t>
            </a:r>
            <a:r>
              <a:rPr lang="en-US" altLang="ko-KR" baseline="0" dirty="0" smtClean="0"/>
              <a:t> ‘</a:t>
            </a:r>
            <a:r>
              <a:rPr lang="ko-KR" altLang="en-US" baseline="0" dirty="0" smtClean="0"/>
              <a:t>무언가 잘못되었다고 생각된다면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우리는 좀 더 가까이 들여가 보아야 합니다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아이의 눈 밑에 있는 것이 그저 작은 멍일 수도 있고 아닐 수도 있습니다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의심이 간다면 무언가 해야 합니다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아동학대를 멈출 수 있도록 도와주세요</a:t>
            </a:r>
            <a:r>
              <a:rPr lang="en-US" altLang="ko-KR" baseline="0" dirty="0" smtClean="0"/>
              <a:t>. 08000 55 5555</a:t>
            </a:r>
            <a:r>
              <a:rPr lang="ko-KR" altLang="en-US" baseline="0" dirty="0" smtClean="0"/>
              <a:t>로 전화주세요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나머지는 저희가 알아서 해결하겠습니다</a:t>
            </a:r>
            <a:r>
              <a:rPr lang="en-US" altLang="ko-KR" baseline="0" dirty="0" smtClean="0"/>
              <a:t>’ </a:t>
            </a:r>
            <a:r>
              <a:rPr lang="ko-KR" altLang="en-US" baseline="0" dirty="0" smtClean="0"/>
              <a:t>라는 글이 써 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아동학대 대해 국민들의 무관심한 행동에 경각심을 일으켜 주는 광고이다</a:t>
            </a:r>
            <a:r>
              <a:rPr lang="en-US" altLang="ko-KR" baseline="0" dirty="0" smtClean="0"/>
              <a:t>. (</a:t>
            </a:r>
            <a:r>
              <a:rPr lang="ko-KR" altLang="en-US" baseline="0" dirty="0" smtClean="0"/>
              <a:t>출처</a:t>
            </a:r>
            <a:r>
              <a:rPr lang="en-US" altLang="ko-KR" baseline="0" dirty="0" smtClean="0"/>
              <a:t>: </a:t>
            </a:r>
            <a:r>
              <a:rPr lang="ko-KR" altLang="en-US" baseline="0" dirty="0" smtClean="0"/>
              <a:t>영국의 아동학대예방 포스터</a:t>
            </a:r>
            <a:r>
              <a:rPr lang="en-US" altLang="ko-KR" baseline="0" dirty="0" smtClean="0"/>
              <a:t>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FA22-C6BF-4D47-978F-7F7876498A36}" type="slidenum">
              <a:rPr lang="ko-KR" altLang="en-US" smtClean="0"/>
              <a:pPr/>
              <a:t>54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그림 27" descr="바닥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5000625"/>
            <a:ext cx="9144000" cy="1857375"/>
          </a:xfrm>
          <a:prstGeom prst="rect">
            <a:avLst/>
          </a:prstGeom>
        </p:spPr>
      </p:pic>
      <p:pic>
        <p:nvPicPr>
          <p:cNvPr id="29" name="그림 28" descr="상자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786062"/>
            <a:ext cx="9144000" cy="4071938"/>
          </a:xfrm>
          <a:prstGeom prst="rect">
            <a:avLst/>
          </a:prstGeom>
        </p:spPr>
      </p:pic>
      <p:pic>
        <p:nvPicPr>
          <p:cNvPr id="14" name="Picture 3" descr="C:\Documents and Settings\서태원\바탕 화면\ff_00000.jp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15050"/>
            <a:ext cx="9144000" cy="742950"/>
          </a:xfrm>
          <a:prstGeom prst="rect">
            <a:avLst/>
          </a:prstGeom>
          <a:noFill/>
        </p:spPr>
      </p:pic>
      <p:pic>
        <p:nvPicPr>
          <p:cNvPr id="30" name="그림 29" descr="노란차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3064767"/>
            <a:ext cx="9144000" cy="3143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서태원\바탕 화면\fdf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526"/>
            <a:ext cx="9138838" cy="701830"/>
          </a:xfrm>
          <a:prstGeom prst="rect">
            <a:avLst/>
          </a:prstGeom>
          <a:noFill/>
        </p:spPr>
      </p:pic>
      <p:sp>
        <p:nvSpPr>
          <p:cNvPr id="13" name="직사각형 12"/>
          <p:cNvSpPr>
            <a:spLocks noChangeArrowheads="1"/>
          </p:cNvSpPr>
          <p:nvPr userDrawn="1"/>
        </p:nvSpPr>
        <p:spPr bwMode="auto">
          <a:xfrm>
            <a:off x="473646" y="808765"/>
            <a:ext cx="84883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ko-KR" altLang="en-US" sz="2000" dirty="0" smtClean="0">
                <a:solidFill>
                  <a:srgbClr val="8E8E8E"/>
                </a:solidFill>
                <a:latin typeface="Arial" charset="0"/>
                <a:ea typeface="맑은 고딕" pitchFamily="50" charset="-127"/>
                <a:cs typeface="Arial" charset="0"/>
              </a:rPr>
              <a:t>  </a:t>
            </a:r>
            <a:endParaRPr kumimoji="0" lang="ko-KR" altLang="en-US" sz="2000" dirty="0">
              <a:solidFill>
                <a:srgbClr val="8E8E8E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pic>
        <p:nvPicPr>
          <p:cNvPr id="14" name="Picture 3" descr="C:\Documents and Settings\서태원\바탕 화면\ff_00000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15050"/>
            <a:ext cx="9144000" cy="742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Documents and Settings\서태원\바탕 화면\ff_00000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15050"/>
            <a:ext cx="9144000" cy="742950"/>
          </a:xfrm>
          <a:prstGeom prst="rect">
            <a:avLst/>
          </a:prstGeom>
          <a:noFill/>
        </p:spPr>
      </p:pic>
      <p:pic>
        <p:nvPicPr>
          <p:cNvPr id="16" name="그림 15" descr="상자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-142908" y="2857496"/>
            <a:ext cx="7824956" cy="348455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51520" y="241598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marL="0" algn="l" defTabSz="914400" rtl="0" eaLnBrk="1" latinLnBrk="1" hangingPunct="1">
        <a:spcBef>
          <a:spcPct val="0"/>
        </a:spcBef>
        <a:buNone/>
        <a:defRPr lang="ko-KR" altLang="en-US" sz="3600" kern="1200" dirty="0" smtClean="0">
          <a:solidFill>
            <a:schemeClr val="tx1">
              <a:lumMod val="50000"/>
              <a:lumOff val="50000"/>
            </a:schemeClr>
          </a:solidFill>
          <a:effectLst/>
          <a:latin typeface="HY견고딕" pitchFamily="18" charset="-127"/>
          <a:ea typeface="HY견고딕" pitchFamily="18" charset="-127"/>
          <a:cs typeface="+mn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C:\Users\Administrator\Desktop\&#44368;&#50977;&#50504;%202012\&#50500;&#46041;&#54617;&#45824;&#50696;&#48169;&#44368;&#50977;(&#48372;&#50977;&#49884;&#49444;%20&#51333;&#49324;&#51088;,2012)\FULL%20STOP%20.avi" TargetMode="External"/><Relationship Id="rId1" Type="http://schemas.openxmlformats.org/officeDocument/2006/relationships/video" Target="file:///\\Ls-chl456\share\&#50672;&#44396;&#44060;&#48156;&#54016;\2011\2011.&#48372;&#50977;&#49884;&#49444;&#51333;&#49324;&#51088;&#50857;%20&#49888;&#44256;&#51032;&#47924;&#51088;%20&#44368;&#50977;&#44368;&#51116;\fullstop6_hb.asx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26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33.png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wmf"/><Relationship Id="rId4" Type="http://schemas.openxmlformats.org/officeDocument/2006/relationships/image" Target="../media/image4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33.png"/><Relationship Id="rId4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26.png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214810" y="1643050"/>
            <a:ext cx="44106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4500" b="1" dirty="0" smtClean="0">
                <a:solidFill>
                  <a:schemeClr val="accent2"/>
                </a:solidFill>
                <a:latin typeface="+mj-ea"/>
                <a:ea typeface="+mj-ea"/>
                <a:cs typeface="Arial" pitchFamily="34" charset="0"/>
              </a:rPr>
              <a:t>보육시설종사자   </a:t>
            </a:r>
            <a:r>
              <a:rPr lang="en-US" altLang="ko-KR" sz="4500" b="1" baseline="0" dirty="0" smtClean="0">
                <a:solidFill>
                  <a:schemeClr val="accent2"/>
                </a:solidFill>
                <a:latin typeface="+mj-ea"/>
                <a:ea typeface="+mj-ea"/>
                <a:cs typeface="Arial" pitchFamily="34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65672" y="2357430"/>
            <a:ext cx="624937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500" b="1" dirty="0" smtClean="0">
                <a:solidFill>
                  <a:srgbClr val="FAA926"/>
                </a:solidFill>
                <a:latin typeface="+mj-ea"/>
                <a:ea typeface="+mj-ea"/>
                <a:cs typeface="Arial" pitchFamily="34" charset="0"/>
              </a:rPr>
              <a:t>‘</a:t>
            </a:r>
            <a:r>
              <a:rPr lang="ko-KR" altLang="en-US" sz="4500" b="1" dirty="0" smtClean="0">
                <a:solidFill>
                  <a:srgbClr val="FAA926"/>
                </a:solidFill>
                <a:latin typeface="+mj-ea"/>
                <a:ea typeface="+mj-ea"/>
                <a:cs typeface="Arial" pitchFamily="34" charset="0"/>
              </a:rPr>
              <a:t>아동학대</a:t>
            </a:r>
            <a:r>
              <a:rPr lang="en-US" altLang="ko-KR" sz="4500" b="1" dirty="0" smtClean="0">
                <a:solidFill>
                  <a:srgbClr val="FAA926"/>
                </a:solidFill>
                <a:latin typeface="+mj-ea"/>
                <a:ea typeface="+mj-ea"/>
                <a:cs typeface="Arial" pitchFamily="34" charset="0"/>
              </a:rPr>
              <a:t>’ </a:t>
            </a:r>
            <a:r>
              <a:rPr lang="ko-KR" altLang="en-US" sz="4500" b="1" dirty="0" smtClean="0">
                <a:solidFill>
                  <a:srgbClr val="FAA926"/>
                </a:solidFill>
                <a:latin typeface="+mj-ea"/>
                <a:ea typeface="+mj-ea"/>
                <a:cs typeface="Arial" pitchFamily="34" charset="0"/>
              </a:rPr>
              <a:t>바로 알기</a:t>
            </a:r>
            <a:endParaRPr lang="ko-KR" altLang="en-US" sz="4500" b="1" dirty="0">
              <a:solidFill>
                <a:srgbClr val="FAA926"/>
              </a:solidFill>
              <a:latin typeface="+mj-ea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그룹 27"/>
          <p:cNvGrpSpPr/>
          <p:nvPr/>
        </p:nvGrpSpPr>
        <p:grpSpPr>
          <a:xfrm>
            <a:off x="3412354" y="714356"/>
            <a:ext cx="5731646" cy="5548561"/>
            <a:chOff x="3331204" y="521759"/>
            <a:chExt cx="5731646" cy="5548561"/>
          </a:xfrm>
        </p:grpSpPr>
        <p:grpSp>
          <p:nvGrpSpPr>
            <p:cNvPr id="40" name="그룹 39"/>
            <p:cNvGrpSpPr/>
            <p:nvPr/>
          </p:nvGrpSpPr>
          <p:grpSpPr>
            <a:xfrm>
              <a:off x="3400415" y="3560468"/>
              <a:ext cx="5651573" cy="1233494"/>
              <a:chOff x="3203848" y="3140476"/>
              <a:chExt cx="5651573" cy="867599"/>
            </a:xfrm>
          </p:grpSpPr>
          <p:grpSp>
            <p:nvGrpSpPr>
              <p:cNvPr id="36" name="그룹 35"/>
              <p:cNvGrpSpPr/>
              <p:nvPr/>
            </p:nvGrpSpPr>
            <p:grpSpPr>
              <a:xfrm>
                <a:off x="3203848" y="3140476"/>
                <a:ext cx="5544000" cy="867599"/>
                <a:chOff x="910452" y="3140476"/>
                <a:chExt cx="5605764" cy="867599"/>
              </a:xfrm>
            </p:grpSpPr>
            <p:sp>
              <p:nvSpPr>
                <p:cNvPr id="14" name="양쪽 모서리가 둥근 사각형 13"/>
                <p:cNvSpPr/>
                <p:nvPr/>
              </p:nvSpPr>
              <p:spPr bwMode="auto">
                <a:xfrm rot="5400000">
                  <a:off x="3285055" y="765873"/>
                  <a:ext cx="856558" cy="5605764"/>
                </a:xfrm>
                <a:prstGeom prst="round2SameRect">
                  <a:avLst>
                    <a:gd name="adj1" fmla="val 46075"/>
                    <a:gd name="adj2" fmla="val 0"/>
                  </a:avLst>
                </a:prstGeom>
                <a:solidFill>
                  <a:srgbClr val="A2BC3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dirty="0">
                    <a:solidFill>
                      <a:srgbClr val="4AACC5"/>
                    </a:solidFill>
                  </a:endParaRPr>
                </a:p>
              </p:txBody>
            </p:sp>
            <p:sp>
              <p:nvSpPr>
                <p:cNvPr id="15" name="양쪽 모서리가 둥근 사각형 14"/>
                <p:cNvSpPr/>
                <p:nvPr/>
              </p:nvSpPr>
              <p:spPr bwMode="auto">
                <a:xfrm rot="5400000">
                  <a:off x="3363601" y="839269"/>
                  <a:ext cx="700117" cy="5461096"/>
                </a:xfrm>
                <a:prstGeom prst="round2SameRect">
                  <a:avLst>
                    <a:gd name="adj1" fmla="val 46075"/>
                    <a:gd name="adj2" fmla="val 0"/>
                  </a:avLst>
                </a:prstGeom>
                <a:gradFill rotWithShape="1">
                  <a:gsLst>
                    <a:gs pos="0">
                      <a:srgbClr val="FFFFFF">
                        <a:alpha val="46000"/>
                      </a:srgbClr>
                    </a:gs>
                    <a:gs pos="59000">
                      <a:srgbClr val="FFFFFF">
                        <a:gamma/>
                        <a:tint val="0"/>
                        <a:invGamma/>
                        <a:alpha val="0"/>
                      </a:srgbClr>
                    </a:gs>
                  </a:gsLst>
                  <a:lin ang="0" scaled="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kumimoji="0" lang="ko-KR" alt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16" name="양쪽 모서리가 둥근 사각형 15"/>
                <p:cNvSpPr/>
                <p:nvPr/>
              </p:nvSpPr>
              <p:spPr bwMode="auto">
                <a:xfrm rot="5400000">
                  <a:off x="3731609" y="1197876"/>
                  <a:ext cx="690716" cy="4734482"/>
                </a:xfrm>
                <a:prstGeom prst="round2SameRect">
                  <a:avLst>
                    <a:gd name="adj1" fmla="val 46075"/>
                    <a:gd name="adj2" fmla="val 0"/>
                  </a:avLst>
                </a:prstGeom>
                <a:solidFill>
                  <a:schemeClr val="bg1"/>
                </a:soli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kumimoji="0" lang="ko-KR" alt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18" name="대각선 방향의 모서리가 둥근 사각형 17"/>
                <p:cNvSpPr/>
                <p:nvPr/>
              </p:nvSpPr>
              <p:spPr>
                <a:xfrm>
                  <a:off x="981218" y="3219755"/>
                  <a:ext cx="726614" cy="788320"/>
                </a:xfrm>
                <a:prstGeom prst="round2DiagRect">
                  <a:avLst>
                    <a:gd name="adj1" fmla="val 0"/>
                    <a:gd name="adj2" fmla="val 0"/>
                  </a:avLst>
                </a:prstGeom>
                <a:gradFill flip="none" rotWithShape="1">
                  <a:gsLst>
                    <a:gs pos="0">
                      <a:sysClr val="window" lastClr="FFFFFF">
                        <a:alpha val="49000"/>
                      </a:sysClr>
                    </a:gs>
                    <a:gs pos="71000">
                      <a:sysClr val="window" lastClr="FFFFFF">
                        <a:alpha val="0"/>
                      </a:sysClr>
                    </a:gs>
                  </a:gsLst>
                  <a:lin ang="5400000" scaled="1"/>
                  <a:tileRect/>
                </a:gradFill>
                <a:ln w="19050" cap="flat" cmpd="sng" algn="ctr">
                  <a:noFill/>
                  <a:prstDash val="solid"/>
                </a:ln>
                <a:effectLst/>
                <a:scene3d>
                  <a:camera prst="perspectiveAbove" fov="0">
                    <a:rot lat="0" lon="0" rev="0"/>
                  </a:camera>
                  <a:lightRig rig="flat" dir="t">
                    <a:rot lat="0" lon="0" rev="7920000"/>
                  </a:lightRig>
                </a:scene3d>
                <a:sp3d prstMaterial="clear">
                  <a:bevelT w="190500" h="190500"/>
                </a:sp3d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dirty="0">
                    <a:solidFill>
                      <a:prstClr val="white"/>
                    </a:solidFill>
                    <a:latin typeface="맑은 고딕"/>
                    <a:ea typeface="맑은 고딕"/>
                  </a:endParaRP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1114320" y="3305502"/>
                  <a:ext cx="726614" cy="6273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2800" dirty="0" smtClean="0">
                      <a:solidFill>
                        <a:schemeClr val="bg1"/>
                      </a:solidFill>
                      <a:latin typeface="HY견고딕" pitchFamily="18" charset="-127"/>
                      <a:ea typeface="HY견고딕" pitchFamily="18" charset="-127"/>
                    </a:rPr>
                    <a:t>2</a:t>
                  </a:r>
                  <a:endParaRPr lang="ko-KR" altLang="en-US" sz="2800" dirty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endParaRPr>
                </a:p>
              </p:txBody>
            </p:sp>
          </p:grpSp>
          <p:sp>
            <p:nvSpPr>
              <p:cNvPr id="17" name="직사각형 16"/>
              <p:cNvSpPr/>
              <p:nvPr/>
            </p:nvSpPr>
            <p:spPr>
              <a:xfrm>
                <a:off x="3995936" y="3223271"/>
                <a:ext cx="4859485" cy="6927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sz="1600" b="1" dirty="0" smtClean="0">
                    <a:solidFill>
                      <a:srgbClr val="A2BC3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cs typeface="Arial" pitchFamily="34" charset="0"/>
                  </a:rPr>
                  <a:t>아동학대예방사업 이해하기  </a:t>
                </a:r>
              </a:p>
              <a:p>
                <a:pPr marL="228600" indent="-228600" fontAlgn="auto">
                  <a:spcBef>
                    <a:spcPts val="0"/>
                  </a:spcBef>
                  <a:spcAft>
                    <a:spcPts val="0"/>
                  </a:spcAft>
                  <a:buAutoNum type="arabicParenBoth"/>
                  <a:defRPr/>
                </a:pPr>
                <a:r>
                  <a:rPr lang="ko-KR" altLang="en-US" sz="1400" b="1" dirty="0" smtClean="0">
                    <a:latin typeface="+mn-ea"/>
                    <a:cs typeface="Arial" pitchFamily="34" charset="0"/>
                  </a:rPr>
                  <a:t>아동보호전문기관</a:t>
                </a:r>
                <a:endParaRPr lang="en-US" altLang="ko-KR" sz="1400" b="1" dirty="0" smtClean="0">
                  <a:latin typeface="+mn-ea"/>
                  <a:cs typeface="Arial" pitchFamily="34" charset="0"/>
                </a:endParaRPr>
              </a:p>
              <a:p>
                <a:pPr marL="228600" indent="-228600" fontAlgn="auto">
                  <a:spcBef>
                    <a:spcPts val="0"/>
                  </a:spcBef>
                  <a:spcAft>
                    <a:spcPts val="0"/>
                  </a:spcAft>
                  <a:buAutoNum type="arabicParenBoth"/>
                  <a:defRPr/>
                </a:pPr>
                <a:r>
                  <a:rPr lang="ko-KR" altLang="en-US" sz="1400" b="1" dirty="0" smtClean="0">
                    <a:latin typeface="+mn-ea"/>
                    <a:cs typeface="Arial" pitchFamily="34" charset="0"/>
                  </a:rPr>
                  <a:t>아동보호전문기관 역할 </a:t>
                </a:r>
                <a:endParaRPr lang="en-US" altLang="ko-KR" sz="1400" b="1" dirty="0" smtClean="0">
                  <a:latin typeface="+mn-ea"/>
                  <a:cs typeface="Arial" pitchFamily="34" charset="0"/>
                </a:endParaRPr>
              </a:p>
              <a:p>
                <a:pPr marL="228600" indent="-228600" fontAlgn="auto">
                  <a:spcBef>
                    <a:spcPts val="0"/>
                  </a:spcBef>
                  <a:spcAft>
                    <a:spcPts val="0"/>
                  </a:spcAft>
                  <a:buAutoNum type="arabicParenBoth"/>
                  <a:defRPr/>
                </a:pPr>
                <a:r>
                  <a:rPr lang="ko-KR" altLang="en-US" sz="1400" b="1" dirty="0" smtClean="0">
                    <a:latin typeface="+mn-ea"/>
                    <a:cs typeface="Arial" pitchFamily="34" charset="0"/>
                  </a:rPr>
                  <a:t>피해아동의 보호절차 </a:t>
                </a:r>
                <a:endParaRPr lang="ko-KR" altLang="en-US" sz="1400" b="1" dirty="0">
                  <a:latin typeface="+mn-ea"/>
                  <a:cs typeface="Arial" pitchFamily="34" charset="0"/>
                </a:endParaRPr>
              </a:p>
            </p:txBody>
          </p:sp>
        </p:grpSp>
        <p:grpSp>
          <p:nvGrpSpPr>
            <p:cNvPr id="34" name="그룹 33"/>
            <p:cNvGrpSpPr/>
            <p:nvPr/>
          </p:nvGrpSpPr>
          <p:grpSpPr>
            <a:xfrm>
              <a:off x="3390890" y="4927312"/>
              <a:ext cx="5579566" cy="1143008"/>
              <a:chOff x="3203848" y="4148589"/>
              <a:chExt cx="5579566" cy="867599"/>
            </a:xfrm>
          </p:grpSpPr>
          <p:grpSp>
            <p:nvGrpSpPr>
              <p:cNvPr id="37" name="그룹 36"/>
              <p:cNvGrpSpPr/>
              <p:nvPr/>
            </p:nvGrpSpPr>
            <p:grpSpPr>
              <a:xfrm>
                <a:off x="3203848" y="4148589"/>
                <a:ext cx="5544000" cy="867599"/>
                <a:chOff x="910452" y="4148589"/>
                <a:chExt cx="5605764" cy="867599"/>
              </a:xfrm>
            </p:grpSpPr>
            <p:sp>
              <p:nvSpPr>
                <p:cNvPr id="21" name="양쪽 모서리가 둥근 사각형 20"/>
                <p:cNvSpPr/>
                <p:nvPr/>
              </p:nvSpPr>
              <p:spPr bwMode="auto">
                <a:xfrm rot="5400000">
                  <a:off x="3285055" y="1773986"/>
                  <a:ext cx="856558" cy="5605764"/>
                </a:xfrm>
                <a:prstGeom prst="round2SameRect">
                  <a:avLst>
                    <a:gd name="adj1" fmla="val 46075"/>
                    <a:gd name="adj2" fmla="val 0"/>
                  </a:avLst>
                </a:prstGeom>
                <a:solidFill>
                  <a:srgbClr val="558ED5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22" name="양쪽 모서리가 둥근 사각형 21"/>
                <p:cNvSpPr/>
                <p:nvPr/>
              </p:nvSpPr>
              <p:spPr bwMode="auto">
                <a:xfrm rot="5400000">
                  <a:off x="3363601" y="1847382"/>
                  <a:ext cx="700117" cy="5461096"/>
                </a:xfrm>
                <a:prstGeom prst="round2SameRect">
                  <a:avLst>
                    <a:gd name="adj1" fmla="val 46075"/>
                    <a:gd name="adj2" fmla="val 0"/>
                  </a:avLst>
                </a:prstGeom>
                <a:gradFill rotWithShape="1">
                  <a:gsLst>
                    <a:gs pos="0">
                      <a:srgbClr val="FFFFFF">
                        <a:alpha val="46000"/>
                      </a:srgbClr>
                    </a:gs>
                    <a:gs pos="59000">
                      <a:srgbClr val="FFFFFF">
                        <a:gamma/>
                        <a:tint val="0"/>
                        <a:invGamma/>
                        <a:alpha val="0"/>
                      </a:srgbClr>
                    </a:gs>
                  </a:gsLst>
                  <a:lin ang="0" scaled="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kumimoji="0" lang="ko-KR" alt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23" name="양쪽 모서리가 둥근 사각형 22"/>
                <p:cNvSpPr/>
                <p:nvPr/>
              </p:nvSpPr>
              <p:spPr bwMode="auto">
                <a:xfrm rot="5400000">
                  <a:off x="3731609" y="2205990"/>
                  <a:ext cx="690716" cy="4734482"/>
                </a:xfrm>
                <a:prstGeom prst="round2SameRect">
                  <a:avLst>
                    <a:gd name="adj1" fmla="val 46075"/>
                    <a:gd name="adj2" fmla="val 0"/>
                  </a:avLst>
                </a:prstGeom>
                <a:solidFill>
                  <a:schemeClr val="bg1"/>
                </a:soli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kumimoji="0" lang="ko-KR" alt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25" name="대각선 방향의 모서리가 둥근 사각형 24"/>
                <p:cNvSpPr/>
                <p:nvPr/>
              </p:nvSpPr>
              <p:spPr>
                <a:xfrm>
                  <a:off x="981218" y="4227868"/>
                  <a:ext cx="726614" cy="788320"/>
                </a:xfrm>
                <a:prstGeom prst="round2DiagRect">
                  <a:avLst>
                    <a:gd name="adj1" fmla="val 0"/>
                    <a:gd name="adj2" fmla="val 0"/>
                  </a:avLst>
                </a:prstGeom>
                <a:gradFill flip="none" rotWithShape="1">
                  <a:gsLst>
                    <a:gs pos="0">
                      <a:sysClr val="window" lastClr="FFFFFF">
                        <a:alpha val="49000"/>
                      </a:sysClr>
                    </a:gs>
                    <a:gs pos="71000">
                      <a:sysClr val="window" lastClr="FFFFFF">
                        <a:alpha val="0"/>
                      </a:sysClr>
                    </a:gs>
                  </a:gsLst>
                  <a:lin ang="5400000" scaled="1"/>
                  <a:tileRect/>
                </a:gradFill>
                <a:ln w="19050" cap="flat" cmpd="sng" algn="ctr">
                  <a:noFill/>
                  <a:prstDash val="solid"/>
                </a:ln>
                <a:effectLst/>
                <a:scene3d>
                  <a:camera prst="perspectiveAbove" fov="0">
                    <a:rot lat="0" lon="0" rev="0"/>
                  </a:camera>
                  <a:lightRig rig="flat" dir="t">
                    <a:rot lat="0" lon="0" rev="7920000"/>
                  </a:lightRig>
                </a:scene3d>
                <a:sp3d prstMaterial="clear">
                  <a:bevelT w="190500" h="190500"/>
                </a:sp3d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dirty="0">
                    <a:solidFill>
                      <a:prstClr val="white"/>
                    </a:solidFill>
                    <a:latin typeface="맑은 고딕"/>
                    <a:ea typeface="맑은 고딕"/>
                  </a:endParaRP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1125990" y="4322585"/>
                  <a:ext cx="726614" cy="6273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2800" dirty="0" smtClean="0">
                      <a:solidFill>
                        <a:schemeClr val="bg1"/>
                      </a:solidFill>
                      <a:latin typeface="HY견고딕" pitchFamily="18" charset="-127"/>
                      <a:ea typeface="HY견고딕" pitchFamily="18" charset="-127"/>
                    </a:rPr>
                    <a:t>3</a:t>
                  </a:r>
                  <a:endParaRPr lang="ko-KR" altLang="en-US" sz="2800" dirty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endParaRPr>
                </a:p>
              </p:txBody>
            </p:sp>
          </p:grpSp>
          <p:sp>
            <p:nvSpPr>
              <p:cNvPr id="24" name="직사각형 23"/>
              <p:cNvSpPr/>
              <p:nvPr/>
            </p:nvSpPr>
            <p:spPr>
              <a:xfrm>
                <a:off x="3995938" y="4298825"/>
                <a:ext cx="4787476" cy="584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sz="1600" b="1" dirty="0" smtClean="0">
                    <a:solidFill>
                      <a:srgbClr val="558ED5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cs typeface="Arial" pitchFamily="34" charset="0"/>
                  </a:rPr>
                  <a:t>아동학대 신고의무자 살펴보기 </a:t>
                </a:r>
                <a:endParaRPr lang="en-US" altLang="ko-KR" sz="1600" b="1" dirty="0" smtClean="0">
                  <a:solidFill>
                    <a:srgbClr val="558ED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endParaRPr>
              </a:p>
              <a:p>
                <a:pPr marL="228600" indent="-228600" fontAlgn="auto">
                  <a:spcBef>
                    <a:spcPts val="0"/>
                  </a:spcBef>
                  <a:spcAft>
                    <a:spcPts val="0"/>
                  </a:spcAft>
                  <a:buAutoNum type="arabicParenBoth"/>
                  <a:defRPr/>
                </a:pPr>
                <a:r>
                  <a:rPr lang="ko-KR" altLang="en-US" sz="1400" b="1" dirty="0" smtClean="0">
                    <a:latin typeface="+mn-ea"/>
                    <a:cs typeface="Arial" pitchFamily="34" charset="0"/>
                  </a:rPr>
                  <a:t>아동학대 신고의무자</a:t>
                </a:r>
                <a:endParaRPr lang="en-US" altLang="ko-KR" sz="1400" b="1" dirty="0" smtClean="0">
                  <a:latin typeface="+mn-ea"/>
                  <a:cs typeface="Arial" pitchFamily="34" charset="0"/>
                </a:endParaRPr>
              </a:p>
              <a:p>
                <a:pPr marL="228600" indent="-228600" fontAlgn="auto">
                  <a:spcBef>
                    <a:spcPts val="0"/>
                  </a:spcBef>
                  <a:spcAft>
                    <a:spcPts val="0"/>
                  </a:spcAft>
                  <a:buAutoNum type="arabicParenBoth"/>
                  <a:defRPr/>
                </a:pPr>
                <a:r>
                  <a:rPr lang="ko-KR" altLang="en-US" sz="1400" b="1" dirty="0" smtClean="0">
                    <a:latin typeface="+mn-ea"/>
                    <a:cs typeface="Arial" pitchFamily="34" charset="0"/>
                  </a:rPr>
                  <a:t>아동학대 신고의무자의 역할  </a:t>
                </a:r>
                <a:endParaRPr lang="ko-KR" altLang="en-US" sz="1400" b="1" dirty="0">
                  <a:latin typeface="+mn-ea"/>
                  <a:cs typeface="Arial" pitchFamily="34" charset="0"/>
                </a:endParaRPr>
              </a:p>
            </p:txBody>
          </p:sp>
        </p:grpSp>
        <p:grpSp>
          <p:nvGrpSpPr>
            <p:cNvPr id="41" name="그룹 40"/>
            <p:cNvGrpSpPr/>
            <p:nvPr/>
          </p:nvGrpSpPr>
          <p:grpSpPr>
            <a:xfrm>
              <a:off x="3419466" y="1524434"/>
              <a:ext cx="5643384" cy="2004638"/>
              <a:chOff x="3212038" y="2018556"/>
              <a:chExt cx="5643384" cy="2010893"/>
            </a:xfrm>
          </p:grpSpPr>
          <p:grpSp>
            <p:nvGrpSpPr>
              <p:cNvPr id="35" name="그룹 34"/>
              <p:cNvGrpSpPr/>
              <p:nvPr/>
            </p:nvGrpSpPr>
            <p:grpSpPr>
              <a:xfrm>
                <a:off x="3212038" y="2018556"/>
                <a:ext cx="5544000" cy="1910510"/>
                <a:chOff x="918642" y="2132856"/>
                <a:chExt cx="5605763" cy="867600"/>
              </a:xfrm>
            </p:grpSpPr>
            <p:sp>
              <p:nvSpPr>
                <p:cNvPr id="43" name="양쪽 모서리가 둥근 사각형 42"/>
                <p:cNvSpPr/>
                <p:nvPr/>
              </p:nvSpPr>
              <p:spPr bwMode="auto">
                <a:xfrm rot="5400000">
                  <a:off x="3293245" y="-241747"/>
                  <a:ext cx="856558" cy="5605763"/>
                </a:xfrm>
                <a:prstGeom prst="round2SameRect">
                  <a:avLst>
                    <a:gd name="adj1" fmla="val 46075"/>
                    <a:gd name="adj2" fmla="val 0"/>
                  </a:avLst>
                </a:prstGeom>
                <a:solidFill>
                  <a:srgbClr val="F79906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altLang="ko-KR" dirty="0" smtClean="0">
                    <a:solidFill>
                      <a:schemeClr val="lt1"/>
                    </a:solidFill>
                  </a:endParaRPr>
                </a:p>
                <a:p>
                  <a:pPr algn="ctr">
                    <a:defRPr/>
                  </a:pPr>
                  <a:endParaRPr lang="ko-KR" altLang="en-US" dirty="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44" name="양쪽 모서리가 둥근 사각형 43"/>
                <p:cNvSpPr/>
                <p:nvPr/>
              </p:nvSpPr>
              <p:spPr bwMode="auto">
                <a:xfrm rot="5400000">
                  <a:off x="3371791" y="-168350"/>
                  <a:ext cx="700117" cy="5461096"/>
                </a:xfrm>
                <a:prstGeom prst="round2SameRect">
                  <a:avLst>
                    <a:gd name="adj1" fmla="val 46075"/>
                    <a:gd name="adj2" fmla="val 0"/>
                  </a:avLst>
                </a:prstGeom>
                <a:gradFill rotWithShape="1">
                  <a:gsLst>
                    <a:gs pos="0">
                      <a:srgbClr val="FFFFFF">
                        <a:alpha val="46000"/>
                      </a:srgbClr>
                    </a:gs>
                    <a:gs pos="59000">
                      <a:srgbClr val="FFFFFF">
                        <a:gamma/>
                        <a:tint val="0"/>
                        <a:invGamma/>
                        <a:alpha val="0"/>
                      </a:srgbClr>
                    </a:gs>
                  </a:gsLst>
                  <a:lin ang="0" scaled="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kumimoji="0" lang="ko-KR" alt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45" name="양쪽 모서리가 둥근 사각형 44"/>
                <p:cNvSpPr/>
                <p:nvPr/>
              </p:nvSpPr>
              <p:spPr bwMode="auto">
                <a:xfrm rot="5400000">
                  <a:off x="3723280" y="206775"/>
                  <a:ext cx="723753" cy="4734482"/>
                </a:xfrm>
                <a:prstGeom prst="round2SameRect">
                  <a:avLst>
                    <a:gd name="adj1" fmla="val 46075"/>
                    <a:gd name="adj2" fmla="val 0"/>
                  </a:avLst>
                </a:prstGeom>
                <a:solidFill>
                  <a:schemeClr val="bg1"/>
                </a:soli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kumimoji="0" lang="ko-KR" alt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47" name="대각선 방향의 모서리가 둥근 사각형 46"/>
                <p:cNvSpPr/>
                <p:nvPr/>
              </p:nvSpPr>
              <p:spPr>
                <a:xfrm>
                  <a:off x="989408" y="2212136"/>
                  <a:ext cx="726614" cy="788320"/>
                </a:xfrm>
                <a:prstGeom prst="round2DiagRect">
                  <a:avLst>
                    <a:gd name="adj1" fmla="val 0"/>
                    <a:gd name="adj2" fmla="val 0"/>
                  </a:avLst>
                </a:prstGeom>
                <a:gradFill flip="none" rotWithShape="1">
                  <a:gsLst>
                    <a:gs pos="0">
                      <a:sysClr val="window" lastClr="FFFFFF">
                        <a:alpha val="49000"/>
                      </a:sysClr>
                    </a:gs>
                    <a:gs pos="71000">
                      <a:sysClr val="window" lastClr="FFFFFF">
                        <a:alpha val="0"/>
                      </a:sysClr>
                    </a:gs>
                  </a:gsLst>
                  <a:lin ang="5400000" scaled="1"/>
                  <a:tileRect/>
                </a:gradFill>
                <a:ln w="19050" cap="flat" cmpd="sng" algn="ctr">
                  <a:noFill/>
                  <a:prstDash val="solid"/>
                </a:ln>
                <a:effectLst/>
                <a:scene3d>
                  <a:camera prst="perspectiveAbove" fov="0">
                    <a:rot lat="0" lon="0" rev="0"/>
                  </a:camera>
                  <a:lightRig rig="flat" dir="t">
                    <a:rot lat="0" lon="0" rev="7920000"/>
                  </a:lightRig>
                </a:scene3d>
                <a:sp3d prstMaterial="clear">
                  <a:bevelT w="190500" h="190500"/>
                </a:sp3d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dirty="0">
                    <a:solidFill>
                      <a:prstClr val="white"/>
                    </a:solidFill>
                    <a:latin typeface="맑은 고딕"/>
                    <a:ea typeface="맑은 고딕"/>
                  </a:endParaRPr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>
                  <a:off x="1132141" y="2301849"/>
                  <a:ext cx="726614" cy="2178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2800" dirty="0" smtClean="0">
                      <a:solidFill>
                        <a:schemeClr val="bg1"/>
                      </a:solidFill>
                      <a:latin typeface="HY견고딕" pitchFamily="18" charset="-127"/>
                      <a:ea typeface="HY견고딕" pitchFamily="18" charset="-127"/>
                    </a:rPr>
                    <a:t>1</a:t>
                  </a:r>
                  <a:endParaRPr lang="ko-KR" altLang="en-US" sz="2800" dirty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endParaRPr>
                </a:p>
              </p:txBody>
            </p:sp>
          </p:grpSp>
          <p:sp>
            <p:nvSpPr>
              <p:cNvPr id="46" name="직사각형 45"/>
              <p:cNvSpPr/>
              <p:nvPr/>
            </p:nvSpPr>
            <p:spPr>
              <a:xfrm>
                <a:off x="4004127" y="2192464"/>
                <a:ext cx="4851295" cy="18369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sz="1600" b="1" dirty="0" smtClean="0">
                    <a:solidFill>
                      <a:srgbClr val="F7990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cs typeface="Arial" pitchFamily="34" charset="0"/>
                  </a:rPr>
                  <a:t>아동학대 알아보기 </a:t>
                </a:r>
              </a:p>
              <a:p>
                <a:pPr marL="228600" indent="-228600" fontAlgn="auto">
                  <a:spcBef>
                    <a:spcPts val="0"/>
                  </a:spcBef>
                  <a:spcAft>
                    <a:spcPts val="0"/>
                  </a:spcAft>
                  <a:buAutoNum type="arabicParenBoth"/>
                  <a:defRPr/>
                </a:pPr>
                <a:r>
                  <a:rPr lang="ko-KR" altLang="en-US" sz="1400" b="1" dirty="0" smtClean="0">
                    <a:latin typeface="+mn-ea"/>
                    <a:cs typeface="Arial" pitchFamily="34" charset="0"/>
                  </a:rPr>
                  <a:t>아동학대 정의  </a:t>
                </a:r>
                <a:endParaRPr lang="en-US" altLang="ko-KR" sz="1400" b="1" dirty="0" smtClean="0">
                  <a:latin typeface="+mn-ea"/>
                  <a:cs typeface="Arial" pitchFamily="34" charset="0"/>
                </a:endParaRPr>
              </a:p>
              <a:p>
                <a:pPr marL="228600" indent="-228600" fontAlgn="auto">
                  <a:spcBef>
                    <a:spcPts val="0"/>
                  </a:spcBef>
                  <a:spcAft>
                    <a:spcPts val="0"/>
                  </a:spcAft>
                  <a:buAutoNum type="arabicParenBoth"/>
                  <a:defRPr/>
                </a:pPr>
                <a:r>
                  <a:rPr lang="ko-KR" altLang="en-US" sz="1400" b="1" dirty="0" smtClean="0">
                    <a:latin typeface="+mn-ea"/>
                    <a:cs typeface="Arial" pitchFamily="34" charset="0"/>
                  </a:rPr>
                  <a:t>아동학대 유형</a:t>
                </a:r>
                <a:endParaRPr lang="en-US" altLang="ko-KR" sz="1400" b="1" dirty="0" smtClean="0">
                  <a:latin typeface="+mn-ea"/>
                  <a:cs typeface="Arial" pitchFamily="34" charset="0"/>
                </a:endParaRPr>
              </a:p>
              <a:p>
                <a:pPr marL="228600" indent="-228600" fontAlgn="auto">
                  <a:spcBef>
                    <a:spcPts val="0"/>
                  </a:spcBef>
                  <a:spcAft>
                    <a:spcPts val="0"/>
                  </a:spcAft>
                  <a:buAutoNum type="arabicParenBoth"/>
                  <a:defRPr/>
                </a:pPr>
                <a:r>
                  <a:rPr lang="ko-KR" altLang="en-US" sz="1400" b="1" dirty="0" smtClean="0">
                    <a:latin typeface="+mn-ea"/>
                    <a:cs typeface="Arial" pitchFamily="34" charset="0"/>
                  </a:rPr>
                  <a:t>아동학대 처벌조항 </a:t>
                </a:r>
                <a:endParaRPr lang="en-US" altLang="ko-KR" sz="1400" b="1" dirty="0" smtClean="0">
                  <a:latin typeface="+mn-ea"/>
                  <a:cs typeface="Arial" pitchFamily="34" charset="0"/>
                </a:endParaRPr>
              </a:p>
              <a:p>
                <a:pPr marL="228600" indent="-228600" fontAlgn="auto">
                  <a:spcBef>
                    <a:spcPts val="0"/>
                  </a:spcBef>
                  <a:spcAft>
                    <a:spcPts val="0"/>
                  </a:spcAft>
                  <a:buAutoNum type="arabicParenBoth"/>
                  <a:defRPr/>
                </a:pPr>
                <a:r>
                  <a:rPr lang="ko-KR" altLang="en-US" sz="1400" b="1" dirty="0" smtClean="0">
                    <a:latin typeface="+mn-ea"/>
                    <a:cs typeface="Arial" pitchFamily="34" charset="0"/>
                  </a:rPr>
                  <a:t>아동학대 현황</a:t>
                </a:r>
                <a:endParaRPr lang="en-US" altLang="ko-KR" sz="1400" b="1" dirty="0" smtClean="0">
                  <a:latin typeface="+mn-ea"/>
                  <a:cs typeface="Arial" pitchFamily="34" charset="0"/>
                </a:endParaRPr>
              </a:p>
              <a:p>
                <a:pPr marL="228600" indent="-228600" fontAlgn="auto">
                  <a:spcBef>
                    <a:spcPts val="0"/>
                  </a:spcBef>
                  <a:spcAft>
                    <a:spcPts val="0"/>
                  </a:spcAft>
                  <a:buAutoNum type="arabicParenBoth"/>
                  <a:defRPr/>
                </a:pPr>
                <a:r>
                  <a:rPr lang="ko-KR" altLang="en-US" sz="1400" b="1" dirty="0" smtClean="0">
                    <a:latin typeface="+mn-ea"/>
                    <a:cs typeface="Arial" pitchFamily="34" charset="0"/>
                  </a:rPr>
                  <a:t>아동학대 후유증   </a:t>
                </a:r>
                <a:endParaRPr lang="en-US" altLang="ko-KR" sz="1400" b="1" dirty="0" smtClean="0">
                  <a:latin typeface="+mn-ea"/>
                  <a:cs typeface="Arial" pitchFamily="34" charset="0"/>
                </a:endParaRPr>
              </a:p>
              <a:p>
                <a:pPr marL="228600" indent="-228600" fontAlgn="auto">
                  <a:spcBef>
                    <a:spcPts val="0"/>
                  </a:spcBef>
                  <a:spcAft>
                    <a:spcPts val="0"/>
                  </a:spcAft>
                  <a:buAutoNum type="arabicParenBoth"/>
                  <a:defRPr/>
                </a:pPr>
                <a:r>
                  <a:rPr lang="ko-KR" altLang="en-US" sz="1400" b="1" dirty="0" smtClean="0">
                    <a:latin typeface="+mn-ea"/>
                    <a:cs typeface="Arial" pitchFamily="34" charset="0"/>
                  </a:rPr>
                  <a:t>아동학대 결과    </a:t>
                </a:r>
                <a:endParaRPr lang="en-US" altLang="ko-KR" sz="1400" b="1" dirty="0" smtClean="0">
                  <a:latin typeface="+mn-ea"/>
                  <a:cs typeface="Arial" pitchFamily="34" charset="0"/>
                </a:endParaRPr>
              </a:p>
              <a:p>
                <a:pPr marL="228600" indent="-228600" fontAlgn="auto">
                  <a:spcBef>
                    <a:spcPts val="0"/>
                  </a:spcBef>
                  <a:spcAft>
                    <a:spcPts val="0"/>
                  </a:spcAft>
                  <a:buAutoNum type="arabicParenBoth"/>
                  <a:defRPr/>
                </a:pPr>
                <a:endParaRPr lang="ko-KR" alt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Arial" pitchFamily="34" charset="0"/>
                </a:endParaRPr>
              </a:p>
            </p:txBody>
          </p:sp>
        </p:grpSp>
        <p:sp>
          <p:nvSpPr>
            <p:cNvPr id="5" name="직사각형 4"/>
            <p:cNvSpPr/>
            <p:nvPr/>
          </p:nvSpPr>
          <p:spPr>
            <a:xfrm>
              <a:off x="4329110" y="557193"/>
              <a:ext cx="3718652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5000" dirty="0" smtClean="0">
                  <a:gradFill flip="none" rotWithShape="1">
                    <a:gsLst>
                      <a:gs pos="81000">
                        <a:schemeClr val="tx1"/>
                      </a:gs>
                      <a:gs pos="37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tint val="23500"/>
                          <a:satMod val="160000"/>
                          <a:alpha val="43000"/>
                        </a:schemeClr>
                      </a:gs>
                    </a:gsLst>
                    <a:lin ang="5400000" scaled="1"/>
                    <a:tileRect/>
                  </a:gradFill>
                  <a:effectLst>
                    <a:reflection blurRad="6350" stA="55000" endA="300" endPos="45500" dir="5400000" sy="-100000" algn="bl" rotWithShape="0"/>
                  </a:effectLst>
                  <a:latin typeface="Arial" pitchFamily="34" charset="0"/>
                  <a:ea typeface="HY견고딕" pitchFamily="18" charset="-127"/>
                  <a:cs typeface="Arial" pitchFamily="34" charset="0"/>
                </a:rPr>
                <a:t>CONTENTS</a:t>
              </a:r>
              <a:endParaRPr lang="ko-KR" altLang="en-US" sz="5000" dirty="0">
                <a:gradFill flip="none" rotWithShape="1">
                  <a:gsLst>
                    <a:gs pos="81000">
                      <a:schemeClr val="tx1"/>
                    </a:gs>
                    <a:gs pos="37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tint val="23500"/>
                        <a:satMod val="160000"/>
                        <a:alpha val="43000"/>
                      </a:schemeClr>
                    </a:gs>
                  </a:gsLst>
                  <a:lin ang="5400000" scaled="1"/>
                  <a:tileRect/>
                </a:gra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  <p:pic>
          <p:nvPicPr>
            <p:cNvPr id="39" name="그림 38" descr="버스_!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31204" y="521759"/>
              <a:ext cx="1262702" cy="86030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285852" y="1214422"/>
            <a:ext cx="6929486" cy="4857784"/>
            <a:chOff x="1285852" y="1214422"/>
            <a:chExt cx="6929486" cy="4857784"/>
          </a:xfrm>
        </p:grpSpPr>
        <p:pic>
          <p:nvPicPr>
            <p:cNvPr id="1026" name="Picture 2" descr="C:\Documents and Settings\서태원\바탕 화면\xlql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85852" y="1214422"/>
              <a:ext cx="6929486" cy="4857784"/>
            </a:xfrm>
            <a:prstGeom prst="rect">
              <a:avLst/>
            </a:prstGeom>
            <a:noFill/>
          </p:spPr>
        </p:pic>
        <p:sp>
          <p:nvSpPr>
            <p:cNvPr id="6" name="직사각형 5"/>
            <p:cNvSpPr/>
            <p:nvPr/>
          </p:nvSpPr>
          <p:spPr>
            <a:xfrm>
              <a:off x="4214810" y="4832360"/>
              <a:ext cx="785818" cy="14287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9" name="fullstop6_hb.asx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1608675" y="1928802"/>
            <a:ext cx="5929354" cy="2928958"/>
          </a:xfrm>
          <a:prstGeom prst="rect">
            <a:avLst/>
          </a:prstGeom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251520" y="84733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들 어 가 </a:t>
            </a:r>
            <a:r>
              <a:rPr kumimoji="0" lang="ko-KR" altLang="en-US" sz="3600" b="1" i="0" u="none" strike="noStrike" kern="1200" cap="none" spc="-15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며</a:t>
            </a: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14392" y="5011522"/>
            <a:ext cx="20764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www.nspcc.org.uk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FULL STOP .avi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1597084" y="1948364"/>
            <a:ext cx="5976664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785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pPr algn="ctr"/>
            <a:r>
              <a:rPr altLang="en-US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들 어 가 </a:t>
            </a:r>
            <a:r>
              <a:rPr lang="ko-KR" altLang="en-US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며</a:t>
            </a:r>
            <a:endParaRPr lang="ko-KR" altLang="en-US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1214414" y="928670"/>
            <a:ext cx="3214080" cy="4628150"/>
            <a:chOff x="1214414" y="928670"/>
            <a:chExt cx="3214080" cy="4628150"/>
          </a:xfrm>
        </p:grpSpPr>
        <p:pic>
          <p:nvPicPr>
            <p:cNvPr id="75777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14414" y="928670"/>
              <a:ext cx="3071834" cy="3929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TextBox 10"/>
            <p:cNvSpPr txBox="1"/>
            <p:nvPr/>
          </p:nvSpPr>
          <p:spPr>
            <a:xfrm>
              <a:off x="1285222" y="4972045"/>
              <a:ext cx="31432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smtClean="0">
                  <a:solidFill>
                    <a:srgbClr val="AA23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He’s Got His Mother’s Eyes.</a:t>
              </a:r>
            </a:p>
            <a:p>
              <a:r>
                <a:rPr lang="en-US" altLang="ko-KR" sz="1600" b="1" dirty="0" smtClean="0">
                  <a:solidFill>
                    <a:srgbClr val="AA23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“</a:t>
              </a:r>
              <a:r>
                <a:rPr lang="ko-KR" altLang="en-US" sz="1600" b="1" dirty="0" smtClean="0">
                  <a:solidFill>
                    <a:srgbClr val="AA23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그는 어머니의 눈을 가졌다</a:t>
              </a:r>
              <a:r>
                <a:rPr lang="en-US" altLang="ko-KR" sz="1600" b="1" dirty="0" smtClean="0">
                  <a:solidFill>
                    <a:srgbClr val="AA23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.”</a:t>
              </a:r>
              <a:endParaRPr lang="ko-KR" altLang="en-US" sz="1600" b="1" dirty="0">
                <a:solidFill>
                  <a:srgbClr val="AA23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4471341" y="928670"/>
            <a:ext cx="3500462" cy="5323967"/>
            <a:chOff x="4471341" y="928670"/>
            <a:chExt cx="3500462" cy="5323967"/>
          </a:xfrm>
        </p:grpSpPr>
        <p:pic>
          <p:nvPicPr>
            <p:cNvPr id="9" name="Picture 6" descr="aaa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57752" y="928670"/>
              <a:ext cx="3041590" cy="3854659"/>
            </a:xfrm>
            <a:prstGeom prst="rect">
              <a:avLst/>
            </a:prstGeom>
            <a:noFill/>
          </p:spPr>
        </p:pic>
        <p:sp>
          <p:nvSpPr>
            <p:cNvPr id="19" name="TextBox 18"/>
            <p:cNvSpPr txBox="1"/>
            <p:nvPr/>
          </p:nvSpPr>
          <p:spPr>
            <a:xfrm>
              <a:off x="4471341" y="4929198"/>
              <a:ext cx="350046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rgbClr val="AA23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He’s Got His Mother’s Face.</a:t>
              </a:r>
            </a:p>
            <a:p>
              <a:pPr algn="ctr"/>
              <a:r>
                <a:rPr lang="en-US" altLang="ko-KR" sz="1600" b="1" dirty="0" smtClean="0">
                  <a:solidFill>
                    <a:srgbClr val="AA23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And His Father’s Hands.</a:t>
              </a:r>
            </a:p>
            <a:p>
              <a:pPr algn="ctr"/>
              <a:r>
                <a:rPr lang="en-US" altLang="ko-KR" sz="1600" b="1" dirty="0" smtClean="0">
                  <a:solidFill>
                    <a:srgbClr val="AA23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“</a:t>
              </a:r>
              <a:r>
                <a:rPr lang="ko-KR" altLang="en-US" sz="1600" b="1" dirty="0" smtClean="0">
                  <a:solidFill>
                    <a:srgbClr val="AA23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그는</a:t>
              </a:r>
              <a:r>
                <a:rPr lang="en-US" altLang="ko-KR" sz="1600" b="1" dirty="0" smtClean="0">
                  <a:solidFill>
                    <a:srgbClr val="AA23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ko-KR" altLang="en-US" sz="1600" b="1" dirty="0" smtClean="0">
                  <a:solidFill>
                    <a:srgbClr val="AA23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어머니의 얼굴을 가졌다</a:t>
              </a:r>
              <a:r>
                <a:rPr lang="en-US" altLang="ko-KR" sz="1600" b="1" dirty="0" smtClean="0">
                  <a:solidFill>
                    <a:srgbClr val="AA23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</a:t>
              </a:r>
            </a:p>
            <a:p>
              <a:pPr algn="ctr"/>
              <a:r>
                <a:rPr lang="en-US" altLang="ko-KR" sz="1600" b="1" dirty="0" smtClean="0">
                  <a:solidFill>
                    <a:srgbClr val="AA23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</a:t>
              </a:r>
              <a:r>
                <a:rPr lang="ko-KR" altLang="en-US" sz="1600" b="1" dirty="0" smtClean="0">
                  <a:solidFill>
                    <a:srgbClr val="AA23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그리고 그는 자라서 </a:t>
              </a:r>
              <a:endParaRPr lang="en-US" altLang="ko-KR" sz="1600" b="1" dirty="0" smtClean="0">
                <a:solidFill>
                  <a:srgbClr val="AA23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ko-KR" altLang="en-US" sz="1600" b="1" dirty="0" smtClean="0">
                  <a:solidFill>
                    <a:srgbClr val="AA23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아버지의 손을 가지게 될 것이다</a:t>
              </a:r>
              <a:r>
                <a:rPr lang="en-US" altLang="ko-KR" sz="1600" b="1" dirty="0" smtClean="0">
                  <a:solidFill>
                    <a:srgbClr val="AA232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.”</a:t>
              </a:r>
              <a:endParaRPr lang="ko-KR" altLang="en-US" sz="1600" b="1" dirty="0">
                <a:solidFill>
                  <a:srgbClr val="AA23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pPr algn="ctr"/>
            <a:r>
              <a:rPr altLang="en-US" b="1" smtClean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endParaRPr lang="ko-KR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7" name="그룹 40"/>
          <p:cNvGrpSpPr/>
          <p:nvPr/>
        </p:nvGrpSpPr>
        <p:grpSpPr>
          <a:xfrm>
            <a:off x="500034" y="3643314"/>
            <a:ext cx="8429683" cy="2524730"/>
            <a:chOff x="3500430" y="2295520"/>
            <a:chExt cx="2179162" cy="3384000"/>
          </a:xfrm>
        </p:grpSpPr>
        <p:grpSp>
          <p:nvGrpSpPr>
            <p:cNvPr id="8" name="그룹 43"/>
            <p:cNvGrpSpPr/>
            <p:nvPr/>
          </p:nvGrpSpPr>
          <p:grpSpPr>
            <a:xfrm>
              <a:off x="3500430" y="2295520"/>
              <a:ext cx="2143140" cy="3384000"/>
              <a:chOff x="3524243" y="2195510"/>
              <a:chExt cx="2143140" cy="3384000"/>
            </a:xfrm>
          </p:grpSpPr>
          <p:sp>
            <p:nvSpPr>
              <p:cNvPr id="16" name="모서리가 둥근 직사각형 15"/>
              <p:cNvSpPr/>
              <p:nvPr/>
            </p:nvSpPr>
            <p:spPr>
              <a:xfrm>
                <a:off x="3524243" y="2195510"/>
                <a:ext cx="2143140" cy="3384000"/>
              </a:xfrm>
              <a:prstGeom prst="roundRect">
                <a:avLst/>
              </a:prstGeom>
              <a:solidFill>
                <a:srgbClr val="A2BC32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모서리가 둥근 직사각형 16"/>
              <p:cNvSpPr/>
              <p:nvPr/>
            </p:nvSpPr>
            <p:spPr>
              <a:xfrm>
                <a:off x="3546688" y="2254584"/>
                <a:ext cx="2087445" cy="327599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3561176" y="2599350"/>
              <a:ext cx="2118416" cy="2846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dirty="0" err="1" smtClean="0">
                  <a:solidFill>
                    <a:srgbClr val="A2BC3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빅토리아</a:t>
              </a:r>
              <a:r>
                <a:rPr lang="ko-KR" altLang="en-US" sz="2400" b="1" dirty="0" smtClean="0">
                  <a:solidFill>
                    <a:srgbClr val="A2BC3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 </a:t>
              </a:r>
              <a:r>
                <a:rPr lang="ko-KR" altLang="en-US" sz="2400" b="1" dirty="0" err="1" smtClean="0">
                  <a:solidFill>
                    <a:srgbClr val="A2BC3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클림비</a:t>
              </a:r>
              <a:r>
                <a:rPr lang="ko-KR" altLang="en-US" sz="2400" b="1" dirty="0" smtClean="0">
                  <a:solidFill>
                    <a:srgbClr val="A2BC3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 </a:t>
              </a:r>
              <a:r>
                <a:rPr lang="en-US" altLang="ko-KR" sz="2400" b="1" dirty="0" smtClean="0">
                  <a:solidFill>
                    <a:srgbClr val="A2BC3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(1991~2000.2)</a:t>
              </a:r>
            </a:p>
            <a:p>
              <a:endParaRPr lang="en-US" altLang="ko-KR" b="1" spc="-15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Arial" charset="0"/>
              </a:endParaRPr>
            </a:p>
            <a:p>
              <a:pPr>
                <a:buFont typeface="Wingdings" pitchFamily="2" charset="2"/>
                <a:buChar char="§"/>
              </a:pPr>
              <a:r>
                <a:rPr lang="en-US" altLang="ko-KR" b="1" spc="-150" dirty="0" smtClean="0">
                  <a:latin typeface="+mn-ea"/>
                  <a:cs typeface="Arial" charset="0"/>
                </a:rPr>
                <a:t> 1991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년</a:t>
              </a:r>
              <a:r>
                <a:rPr lang="en-US" altLang="ko-KR" b="1" spc="-150" dirty="0" smtClean="0">
                  <a:latin typeface="+mn-ea"/>
                  <a:cs typeface="Arial" charset="0"/>
                </a:rPr>
                <a:t>, 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아프리카 </a:t>
              </a:r>
              <a:r>
                <a:rPr lang="ko-KR" altLang="en-US" b="1" spc="-150" dirty="0" err="1" smtClean="0">
                  <a:latin typeface="+mn-ea"/>
                  <a:cs typeface="Arial" charset="0"/>
                </a:rPr>
                <a:t>코트디보아르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 </a:t>
              </a:r>
              <a:r>
                <a:rPr lang="en-US" altLang="ko-KR" b="1" spc="-150" dirty="0" smtClean="0">
                  <a:latin typeface="+mn-ea"/>
                  <a:cs typeface="Arial" charset="0"/>
                </a:rPr>
                <a:t> 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출생</a:t>
              </a:r>
              <a:endParaRPr lang="en-US" altLang="ko-KR" b="1" spc="-150" dirty="0" smtClean="0">
                <a:latin typeface="+mn-ea"/>
                <a:cs typeface="Arial" charset="0"/>
              </a:endParaRPr>
            </a:p>
            <a:p>
              <a:pPr>
                <a:buFont typeface="Wingdings" pitchFamily="2" charset="2"/>
                <a:buChar char="§"/>
              </a:pPr>
              <a:r>
                <a:rPr lang="ko-KR" altLang="en-US" b="1" spc="-150" dirty="0" smtClean="0">
                  <a:latin typeface="+mn-ea"/>
                  <a:cs typeface="Arial" charset="0"/>
                </a:rPr>
                <a:t> 가난을 피해 영국으로 건너와  친척</a:t>
              </a:r>
              <a:r>
                <a:rPr lang="en-US" altLang="ko-KR" b="1" spc="-150" dirty="0" smtClean="0">
                  <a:latin typeface="+mn-ea"/>
                  <a:cs typeface="Arial" charset="0"/>
                </a:rPr>
                <a:t>(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고모할머니</a:t>
              </a:r>
              <a:r>
                <a:rPr lang="en-US" altLang="ko-KR" b="1" spc="-150" dirty="0" smtClean="0">
                  <a:latin typeface="+mn-ea"/>
                  <a:cs typeface="Arial" charset="0"/>
                </a:rPr>
                <a:t>)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의 보호를 받으며 생활함</a:t>
              </a:r>
              <a:endParaRPr lang="en-US" altLang="ko-KR" b="1" spc="-150" dirty="0" smtClean="0">
                <a:latin typeface="+mn-ea"/>
                <a:cs typeface="Arial" charset="0"/>
              </a:endParaRPr>
            </a:p>
            <a:p>
              <a:pPr>
                <a:buFont typeface="Wingdings" pitchFamily="2" charset="2"/>
                <a:buChar char="§"/>
              </a:pPr>
              <a:r>
                <a:rPr lang="en-US" altLang="ko-KR" b="1" spc="-150" dirty="0" smtClean="0">
                  <a:latin typeface="+mn-ea"/>
                  <a:cs typeface="Arial" charset="0"/>
                </a:rPr>
                <a:t> 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그러나</a:t>
              </a:r>
              <a:r>
                <a:rPr lang="en-US" altLang="ko-KR" b="1" spc="-150" dirty="0" smtClean="0">
                  <a:latin typeface="+mn-ea"/>
                  <a:cs typeface="Arial" charset="0"/>
                </a:rPr>
                <a:t>, 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고모할머니와 그녀의 </a:t>
              </a:r>
              <a:r>
                <a:rPr lang="ko-KR" altLang="en-US" b="1" spc="-150" dirty="0" err="1" smtClean="0">
                  <a:latin typeface="+mn-ea"/>
                  <a:cs typeface="Arial" charset="0"/>
                </a:rPr>
                <a:t>동거남이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 그녀를 담뱃불로 지지거나</a:t>
              </a:r>
              <a:r>
                <a:rPr lang="en-US" altLang="ko-KR" b="1" spc="-150" dirty="0" smtClean="0">
                  <a:latin typeface="+mn-ea"/>
                  <a:cs typeface="Arial" charset="0"/>
                </a:rPr>
                <a:t>, </a:t>
              </a:r>
            </a:p>
            <a:p>
              <a:r>
                <a:rPr lang="en-US" altLang="ko-KR" b="1" spc="-150" dirty="0" smtClean="0">
                  <a:latin typeface="+mn-ea"/>
                  <a:cs typeface="Arial" charset="0"/>
                </a:rPr>
                <a:t>   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심각한 체벌을 가하고</a:t>
              </a:r>
              <a:r>
                <a:rPr lang="en-US" altLang="ko-KR" b="1" spc="-150" dirty="0" smtClean="0">
                  <a:latin typeface="+mn-ea"/>
                  <a:cs typeface="Arial" charset="0"/>
                </a:rPr>
                <a:t>, 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식사를 챙겨주지 않으며</a:t>
              </a:r>
              <a:r>
                <a:rPr lang="en-US" altLang="ko-KR" b="1" spc="-150" dirty="0" smtClean="0">
                  <a:latin typeface="+mn-ea"/>
                  <a:cs typeface="Arial" charset="0"/>
                </a:rPr>
                <a:t>,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 급기야 성폭행까지 일삼음</a:t>
              </a:r>
              <a:endParaRPr lang="en-US" altLang="ko-KR" b="1" spc="-150" dirty="0" smtClean="0">
                <a:latin typeface="+mn-ea"/>
                <a:cs typeface="Arial" charset="0"/>
              </a:endParaRPr>
            </a:p>
            <a:p>
              <a:pPr>
                <a:buFont typeface="Wingdings" pitchFamily="2" charset="2"/>
                <a:buChar char="§"/>
              </a:pPr>
              <a:r>
                <a:rPr lang="en-US" altLang="ko-KR" b="1" spc="-150" dirty="0" smtClean="0">
                  <a:latin typeface="+mn-ea"/>
                  <a:cs typeface="Arial" charset="0"/>
                </a:rPr>
                <a:t> 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보호자의 끊임없는 학대와 폭행으로 인해 </a:t>
              </a:r>
              <a:r>
                <a:rPr lang="en-US" altLang="ko-KR" b="1" spc="-150" dirty="0" smtClean="0">
                  <a:latin typeface="+mn-ea"/>
                  <a:cs typeface="Arial" charset="0"/>
                </a:rPr>
                <a:t>128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군데에 상처를 입고 </a:t>
              </a:r>
              <a:r>
                <a:rPr lang="en-US" altLang="ko-KR" b="1" spc="-150" dirty="0" smtClean="0">
                  <a:latin typeface="+mn-ea"/>
                  <a:cs typeface="Arial" charset="0"/>
                </a:rPr>
                <a:t>2000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년 </a:t>
              </a:r>
              <a:r>
                <a:rPr lang="en-US" altLang="ko-KR" b="1" spc="-150" dirty="0" smtClean="0">
                  <a:latin typeface="+mn-ea"/>
                  <a:cs typeface="Arial" charset="0"/>
                </a:rPr>
                <a:t>2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월 사망</a:t>
              </a:r>
              <a:endParaRPr lang="ko-KR" altLang="en-US" b="1" spc="-150" dirty="0">
                <a:latin typeface="+mn-ea"/>
              </a:endParaRPr>
            </a:p>
          </p:txBody>
        </p:sp>
      </p:grpSp>
      <p:sp>
        <p:nvSpPr>
          <p:cNvPr id="11" name="제목 1"/>
          <p:cNvSpPr txBox="1">
            <a:spLocks/>
          </p:cNvSpPr>
          <p:nvPr/>
        </p:nvSpPr>
        <p:spPr>
          <a:xfrm>
            <a:off x="265082" y="79352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들 어 가 </a:t>
            </a:r>
            <a:r>
              <a:rPr kumimoji="0" lang="ko-KR" altLang="en-US" sz="3600" b="1" i="0" u="none" strike="noStrike" kern="1200" cap="none" spc="-15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며</a:t>
            </a: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1857356" y="1000108"/>
            <a:ext cx="6271806" cy="2500330"/>
            <a:chOff x="1857356" y="1000108"/>
            <a:chExt cx="6271806" cy="2500330"/>
          </a:xfrm>
        </p:grpSpPr>
        <p:grpSp>
          <p:nvGrpSpPr>
            <p:cNvPr id="14" name="그룹 13"/>
            <p:cNvGrpSpPr/>
            <p:nvPr/>
          </p:nvGrpSpPr>
          <p:grpSpPr>
            <a:xfrm>
              <a:off x="1857356" y="1000108"/>
              <a:ext cx="5534025" cy="2500330"/>
              <a:chOff x="1857356" y="1000108"/>
              <a:chExt cx="5534025" cy="2500330"/>
            </a:xfrm>
          </p:grpSpPr>
          <p:pic>
            <p:nvPicPr>
              <p:cNvPr id="1026" name="Picture 2" descr="C:\Documents and Settings\서태원\바탕 화면\모지이크 사진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857356" y="1000108"/>
                <a:ext cx="5534025" cy="2371725"/>
              </a:xfrm>
              <a:prstGeom prst="rect">
                <a:avLst/>
              </a:prstGeom>
              <a:noFill/>
            </p:spPr>
          </p:pic>
          <p:sp>
            <p:nvSpPr>
              <p:cNvPr id="13" name="직사각형 12"/>
              <p:cNvSpPr/>
              <p:nvPr/>
            </p:nvSpPr>
            <p:spPr>
              <a:xfrm>
                <a:off x="4500562" y="1000108"/>
                <a:ext cx="142876" cy="25003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3187012" y="3119434"/>
              <a:ext cx="207646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>
                  <a:solidFill>
                    <a:schemeClr val="bg1"/>
                  </a:solidFill>
                </a:rPr>
                <a:t>www.google.co.kr</a:t>
              </a:r>
              <a:endParaRPr lang="ko-KR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052698" y="3143248"/>
              <a:ext cx="207646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>
                  <a:solidFill>
                    <a:schemeClr val="bg1"/>
                  </a:solidFill>
                </a:rPr>
                <a:t>www.google.co.kr</a:t>
              </a:r>
              <a:endParaRPr lang="ko-KR" altLang="en-US" sz="20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31"/>
          <p:cNvGrpSpPr/>
          <p:nvPr/>
        </p:nvGrpSpPr>
        <p:grpSpPr>
          <a:xfrm>
            <a:off x="3929058" y="1000108"/>
            <a:ext cx="5072098" cy="2942218"/>
            <a:chOff x="1023913" y="2227709"/>
            <a:chExt cx="2143140" cy="4325395"/>
          </a:xfrm>
        </p:grpSpPr>
        <p:grpSp>
          <p:nvGrpSpPr>
            <p:cNvPr id="10" name="그룹 42"/>
            <p:cNvGrpSpPr/>
            <p:nvPr/>
          </p:nvGrpSpPr>
          <p:grpSpPr>
            <a:xfrm>
              <a:off x="1023913" y="2227709"/>
              <a:ext cx="2143140" cy="3384000"/>
              <a:chOff x="1023913" y="2195510"/>
              <a:chExt cx="2143140" cy="3384000"/>
            </a:xfrm>
          </p:grpSpPr>
          <p:sp>
            <p:nvSpPr>
              <p:cNvPr id="12" name="모서리가 둥근 직사각형 2"/>
              <p:cNvSpPr/>
              <p:nvPr/>
            </p:nvSpPr>
            <p:spPr>
              <a:xfrm>
                <a:off x="1023913" y="2195510"/>
                <a:ext cx="2143140" cy="3384000"/>
              </a:xfrm>
              <a:prstGeom prst="roundRect">
                <a:avLst/>
              </a:prstGeom>
              <a:solidFill>
                <a:srgbClr val="558ED5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" name="모서리가 둥근 직사각형 12"/>
              <p:cNvSpPr/>
              <p:nvPr/>
            </p:nvSpPr>
            <p:spPr>
              <a:xfrm>
                <a:off x="1055257" y="2254584"/>
                <a:ext cx="2068723" cy="3276001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1048083" y="2390412"/>
              <a:ext cx="2091461" cy="4162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400" b="1" dirty="0" err="1" smtClean="0">
                  <a:solidFill>
                    <a:srgbClr val="558ED5"/>
                  </a:solidFill>
                  <a:latin typeface="+mn-ea"/>
                  <a:cs typeface="Arial" pitchFamily="34" charset="0"/>
                </a:rPr>
                <a:t>피터코넬리</a:t>
              </a:r>
              <a:r>
                <a:rPr lang="ko-KR" altLang="en-US" sz="2400" b="1" dirty="0" smtClean="0">
                  <a:solidFill>
                    <a:srgbClr val="558ED5"/>
                  </a:solidFill>
                  <a:latin typeface="+mn-ea"/>
                  <a:cs typeface="Arial" pitchFamily="34" charset="0"/>
                </a:rPr>
                <a:t> </a:t>
              </a:r>
              <a:r>
                <a:rPr lang="en-US" altLang="ko-KR" sz="2400" b="1" dirty="0" smtClean="0">
                  <a:solidFill>
                    <a:srgbClr val="558ED5"/>
                  </a:solidFill>
                  <a:latin typeface="+mn-ea"/>
                  <a:cs typeface="Arial" pitchFamily="34" charset="0"/>
                </a:rPr>
                <a:t>(2006.3~2007.8)</a:t>
              </a:r>
            </a:p>
            <a:p>
              <a:endParaRPr lang="en-US" altLang="ko-KR" sz="12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Arial" charset="0"/>
              </a:endParaRPr>
            </a:p>
            <a:p>
              <a:pPr>
                <a:buFont typeface="Wingdings" pitchFamily="2" charset="2"/>
                <a:buChar char="§"/>
              </a:pPr>
              <a:r>
                <a:rPr lang="en-US" altLang="ko-KR" sz="1600" b="1" spc="-150" dirty="0" smtClean="0">
                  <a:latin typeface="+mn-ea"/>
                  <a:cs typeface="Arial" charset="0"/>
                </a:rPr>
                <a:t> 2006</a:t>
              </a:r>
              <a:r>
                <a:rPr lang="ko-KR" altLang="en-US" sz="1600" b="1" spc="-150" dirty="0" smtClean="0">
                  <a:latin typeface="+mn-ea"/>
                  <a:cs typeface="Arial" charset="0"/>
                </a:rPr>
                <a:t>년</a:t>
              </a:r>
              <a:r>
                <a:rPr lang="en-US" altLang="ko-KR" sz="1600" b="1" spc="-150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spc="-150" dirty="0" smtClean="0">
                  <a:latin typeface="+mn-ea"/>
                  <a:cs typeface="Arial" charset="0"/>
                </a:rPr>
                <a:t>런던 출생 </a:t>
              </a:r>
              <a:endParaRPr lang="en-US" altLang="ko-KR" sz="1600" b="1" spc="-150" dirty="0" smtClean="0">
                <a:latin typeface="+mn-ea"/>
                <a:cs typeface="Arial" charset="0"/>
              </a:endParaRPr>
            </a:p>
            <a:p>
              <a:pPr>
                <a:buFont typeface="Wingdings" pitchFamily="2" charset="2"/>
                <a:buChar char="§"/>
              </a:pPr>
              <a:r>
                <a:rPr lang="ko-KR" altLang="en-US" sz="1600" b="1" spc="-150" dirty="0" smtClean="0">
                  <a:latin typeface="+mn-ea"/>
                  <a:cs typeface="Arial" charset="0"/>
                </a:rPr>
                <a:t> 생모와 계부의 보호를 받으며 지냄 </a:t>
              </a:r>
              <a:endParaRPr lang="en-US" altLang="ko-KR" sz="1600" b="1" spc="-150" dirty="0" smtClean="0">
                <a:latin typeface="+mn-ea"/>
                <a:cs typeface="Arial" charset="0"/>
              </a:endParaRPr>
            </a:p>
            <a:p>
              <a:pPr>
                <a:buFont typeface="Wingdings" pitchFamily="2" charset="2"/>
                <a:buChar char="§"/>
              </a:pPr>
              <a:r>
                <a:rPr lang="ko-KR" altLang="en-US" sz="1600" b="1" spc="-150" dirty="0" smtClean="0">
                  <a:latin typeface="+mn-ea"/>
                  <a:cs typeface="Arial" charset="0"/>
                </a:rPr>
                <a:t> 그러나</a:t>
              </a:r>
              <a:r>
                <a:rPr lang="en-US" altLang="ko-KR" sz="1600" b="1" spc="-150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spc="-150" dirty="0" smtClean="0">
                  <a:latin typeface="+mn-ea"/>
                  <a:cs typeface="Arial" charset="0"/>
                </a:rPr>
                <a:t>출생 후부터 계부와 생모는 </a:t>
              </a:r>
              <a:r>
                <a:rPr lang="ko-KR" altLang="en-US" sz="1600" b="1" spc="-150" dirty="0" err="1" smtClean="0">
                  <a:latin typeface="+mn-ea"/>
                  <a:cs typeface="Arial" charset="0"/>
                </a:rPr>
                <a:t>피터의</a:t>
              </a:r>
              <a:r>
                <a:rPr lang="ko-KR" altLang="en-US" sz="1600" b="1" spc="-150" dirty="0" smtClean="0">
                  <a:latin typeface="+mn-ea"/>
                  <a:cs typeface="Arial" charset="0"/>
                </a:rPr>
                <a:t> 손가락 끝을</a:t>
              </a:r>
              <a:endParaRPr lang="en-US" altLang="ko-KR" sz="1600" b="1" spc="-150" dirty="0" smtClean="0">
                <a:latin typeface="+mn-ea"/>
                <a:cs typeface="Arial" charset="0"/>
              </a:endParaRPr>
            </a:p>
            <a:p>
              <a:r>
                <a:rPr lang="en-US" altLang="ko-KR" sz="1600" b="1" spc="-150" dirty="0" smtClean="0">
                  <a:latin typeface="+mn-ea"/>
                  <a:cs typeface="Arial" charset="0"/>
                </a:rPr>
                <a:t> </a:t>
              </a:r>
              <a:r>
                <a:rPr lang="ko-KR" altLang="en-US" sz="1600" b="1" spc="-150" dirty="0" smtClean="0">
                  <a:latin typeface="+mn-ea"/>
                  <a:cs typeface="Arial" charset="0"/>
                </a:rPr>
                <a:t>  자르고 손톱을 뽑는 등 끊임없이 학대와 고문을 행함</a:t>
              </a:r>
              <a:endParaRPr lang="en-US" altLang="ko-KR" sz="1600" b="1" spc="-150" dirty="0" smtClean="0">
                <a:latin typeface="+mn-ea"/>
                <a:cs typeface="Arial" charset="0"/>
              </a:endParaRPr>
            </a:p>
            <a:p>
              <a:pPr>
                <a:buFont typeface="Wingdings" pitchFamily="2" charset="2"/>
                <a:buChar char="§"/>
              </a:pPr>
              <a:r>
                <a:rPr lang="ko-KR" altLang="en-US" sz="1600" b="1" spc="-150" dirty="0" smtClean="0">
                  <a:latin typeface="+mn-ea"/>
                  <a:cs typeface="Arial" charset="0"/>
                </a:rPr>
                <a:t> 학대와 폭행으로 인해 등뼈와 갈비뼈가 모두 부러진 채    </a:t>
              </a:r>
              <a:endParaRPr lang="en-US" altLang="ko-KR" sz="1600" b="1" spc="-150" dirty="0" smtClean="0">
                <a:latin typeface="+mn-ea"/>
                <a:cs typeface="Arial" charset="0"/>
              </a:endParaRPr>
            </a:p>
            <a:p>
              <a:r>
                <a:rPr lang="en-US" altLang="ko-KR" sz="1600" b="1" spc="-150" dirty="0" smtClean="0">
                  <a:latin typeface="+mn-ea"/>
                  <a:cs typeface="Arial" charset="0"/>
                </a:rPr>
                <a:t>   </a:t>
              </a:r>
              <a:r>
                <a:rPr lang="ko-KR" altLang="en-US" sz="1600" b="1" spc="-150" dirty="0" smtClean="0">
                  <a:latin typeface="+mn-ea"/>
                  <a:cs typeface="Arial" charset="0"/>
                </a:rPr>
                <a:t>핏자국으로 얼룩진 침대에서 </a:t>
              </a:r>
              <a:r>
                <a:rPr lang="en-US" altLang="ko-KR" sz="1600" b="1" spc="-150" dirty="0" smtClean="0">
                  <a:latin typeface="+mn-ea"/>
                  <a:cs typeface="Arial" charset="0"/>
                </a:rPr>
                <a:t>2007</a:t>
              </a:r>
              <a:r>
                <a:rPr lang="ko-KR" altLang="en-US" sz="1600" b="1" spc="-150" dirty="0" smtClean="0">
                  <a:latin typeface="+mn-ea"/>
                  <a:cs typeface="Arial" charset="0"/>
                </a:rPr>
                <a:t>년 </a:t>
              </a:r>
              <a:r>
                <a:rPr lang="en-US" altLang="ko-KR" sz="1600" b="1" spc="-150" dirty="0" smtClean="0">
                  <a:latin typeface="+mn-ea"/>
                  <a:cs typeface="Arial" charset="0"/>
                </a:rPr>
                <a:t>8</a:t>
              </a:r>
              <a:r>
                <a:rPr lang="ko-KR" altLang="en-US" sz="1600" b="1" spc="-150" dirty="0" smtClean="0">
                  <a:latin typeface="+mn-ea"/>
                  <a:cs typeface="Arial" charset="0"/>
                </a:rPr>
                <a:t>월 사망 </a:t>
              </a:r>
              <a:endParaRPr lang="en-US" altLang="ko-KR" sz="1600" b="1" spc="-150" dirty="0" smtClean="0">
                <a:latin typeface="+mn-ea"/>
                <a:cs typeface="Arial" charset="0"/>
              </a:endParaRPr>
            </a:p>
            <a:p>
              <a:r>
                <a:rPr lang="ko-KR" altLang="en-US" sz="1400" dirty="0" smtClean="0">
                  <a:latin typeface="+mn-ea"/>
                  <a:cs typeface="Arial" charset="0"/>
                </a:rPr>
                <a:t> </a:t>
              </a:r>
              <a:endParaRPr lang="en-US" altLang="ko-KR" sz="1400" dirty="0" smtClean="0">
                <a:latin typeface="+mn-ea"/>
                <a:cs typeface="Arial" charset="0"/>
              </a:endParaRPr>
            </a:p>
            <a:p>
              <a:r>
                <a:rPr lang="ko-KR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Arial" charset="0"/>
                </a:rPr>
                <a:t> </a:t>
              </a:r>
              <a:endParaRPr lang="en-US" altLang="ko-KR" dirty="0" smtClean="0">
                <a:latin typeface="+mn-ea"/>
              </a:endParaRPr>
            </a:p>
            <a:p>
              <a:endParaRPr lang="ko-KR" altLang="en-US" dirty="0">
                <a:latin typeface="+mn-ea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755576" y="3571876"/>
            <a:ext cx="8031266" cy="2714643"/>
            <a:chOff x="755576" y="3688839"/>
            <a:chExt cx="8031266" cy="2310789"/>
          </a:xfrm>
        </p:grpSpPr>
        <p:pic>
          <p:nvPicPr>
            <p:cNvPr id="8" name="Picture 4" descr="http://www.theinstituteofwellbeing.com/images/newsfull_055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55576" y="3717032"/>
              <a:ext cx="4714908" cy="2282596"/>
            </a:xfrm>
            <a:prstGeom prst="rect">
              <a:avLst/>
            </a:prstGeom>
            <a:noFill/>
          </p:spPr>
        </p:pic>
        <p:sp>
          <p:nvSpPr>
            <p:cNvPr id="14" name="TextBox 13"/>
            <p:cNvSpPr txBox="1"/>
            <p:nvPr/>
          </p:nvSpPr>
          <p:spPr>
            <a:xfrm>
              <a:off x="5613324" y="3688839"/>
              <a:ext cx="3173518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altLang="ko-KR" b="1" dirty="0" smtClean="0"/>
            </a:p>
            <a:p>
              <a:pPr algn="ctr"/>
              <a:endParaRPr lang="en-US" altLang="ko-KR" b="1" dirty="0" smtClean="0"/>
            </a:p>
            <a:p>
              <a:pPr algn="ctr"/>
              <a:r>
                <a:rPr lang="en-US" altLang="ko-KR" b="1" dirty="0" smtClean="0"/>
                <a:t>BABY P</a:t>
              </a:r>
            </a:p>
            <a:p>
              <a:pPr algn="ctr"/>
              <a:r>
                <a:rPr lang="en-US" altLang="ko-KR" b="1" dirty="0" smtClean="0"/>
                <a:t>2006.3.1 </a:t>
              </a:r>
            </a:p>
            <a:p>
              <a:pPr algn="ctr"/>
              <a:r>
                <a:rPr lang="en-US" altLang="ko-KR" b="1" dirty="0" smtClean="0"/>
                <a:t>2007.8.3</a:t>
              </a:r>
            </a:p>
            <a:p>
              <a:pPr algn="ctr"/>
              <a:r>
                <a:rPr lang="en-US" altLang="ko-KR" b="1" dirty="0" smtClean="0"/>
                <a:t>‘Safe at last’</a:t>
              </a:r>
            </a:p>
            <a:p>
              <a:pPr algn="ctr"/>
              <a:r>
                <a:rPr lang="en-US" altLang="ko-KR" b="1" dirty="0" smtClean="0"/>
                <a:t>‘</a:t>
              </a:r>
              <a:r>
                <a:rPr lang="ko-KR" altLang="en-US" b="1" dirty="0" smtClean="0"/>
                <a:t>드디어 안전해지다</a:t>
              </a:r>
              <a:r>
                <a:rPr lang="en-US" altLang="ko-KR" b="1" dirty="0" smtClean="0"/>
                <a:t>.’</a:t>
              </a:r>
              <a:r>
                <a:rPr lang="ko-KR" altLang="en-US" b="1" dirty="0" smtClean="0"/>
                <a:t> </a:t>
              </a:r>
              <a:endParaRPr lang="ko-KR" altLang="en-US" b="1" dirty="0"/>
            </a:p>
          </p:txBody>
        </p:sp>
      </p:grpSp>
      <p:sp>
        <p:nvSpPr>
          <p:cNvPr id="15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pPr algn="ctr"/>
            <a:r>
              <a:rPr altLang="en-US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들 어 가 </a:t>
            </a:r>
            <a:r>
              <a:rPr lang="ko-KR" altLang="en-US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며</a:t>
            </a:r>
            <a:endParaRPr lang="ko-KR" altLang="en-US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2050" name="Picture 2" descr="C:\Documents and Settings\서태원\바탕 화면\모지이크 사진_000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82" y="928670"/>
            <a:ext cx="3771900" cy="2524125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139700" y="3181348"/>
            <a:ext cx="2181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</a:rPr>
              <a:t>www.google.co.kr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9748" y="6021406"/>
            <a:ext cx="2181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</a:rPr>
              <a:t>www.google.co.kr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428596" y="3571874"/>
            <a:ext cx="8247797" cy="2786083"/>
            <a:chOff x="393910" y="3841180"/>
            <a:chExt cx="4079656" cy="2214579"/>
          </a:xfrm>
        </p:grpSpPr>
        <p:grpSp>
          <p:nvGrpSpPr>
            <p:cNvPr id="3" name="그룹 44"/>
            <p:cNvGrpSpPr/>
            <p:nvPr/>
          </p:nvGrpSpPr>
          <p:grpSpPr>
            <a:xfrm>
              <a:off x="393910" y="3841180"/>
              <a:ext cx="4079656" cy="2214579"/>
              <a:chOff x="6032209" y="2388701"/>
              <a:chExt cx="1904764" cy="3384000"/>
            </a:xfrm>
          </p:grpSpPr>
          <p:sp>
            <p:nvSpPr>
              <p:cNvPr id="7" name="모서리가 둥근 직사각형 6"/>
              <p:cNvSpPr/>
              <p:nvPr/>
            </p:nvSpPr>
            <p:spPr>
              <a:xfrm>
                <a:off x="6032209" y="2388701"/>
                <a:ext cx="1904764" cy="3384000"/>
              </a:xfrm>
              <a:prstGeom prst="roundRect">
                <a:avLst/>
              </a:prstGeom>
              <a:solidFill>
                <a:srgbClr val="F79906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" name="모서리가 둥근 직사각형 7"/>
              <p:cNvSpPr/>
              <p:nvPr/>
            </p:nvSpPr>
            <p:spPr>
              <a:xfrm>
                <a:off x="6050714" y="2433314"/>
                <a:ext cx="1863403" cy="327599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569072" y="3850494"/>
              <a:ext cx="3888592" cy="2091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400" b="1" spc="-150" dirty="0" smtClean="0">
                  <a:solidFill>
                    <a:srgbClr val="F79906"/>
                  </a:solidFill>
                  <a:latin typeface="+mn-ea"/>
                  <a:cs typeface="Arial" pitchFamily="34" charset="0"/>
                </a:rPr>
                <a:t>화양동 </a:t>
              </a:r>
              <a:r>
                <a:rPr lang="en-US" altLang="ko-KR" sz="2400" b="1" spc="-150" dirty="0" smtClean="0">
                  <a:solidFill>
                    <a:srgbClr val="F79906"/>
                  </a:solidFill>
                  <a:latin typeface="+mn-ea"/>
                  <a:cs typeface="Arial" pitchFamily="34" charset="0"/>
                </a:rPr>
                <a:t>3</a:t>
              </a:r>
              <a:r>
                <a:rPr lang="ko-KR" altLang="en-US" sz="2400" b="1" spc="-150" dirty="0" smtClean="0">
                  <a:solidFill>
                    <a:srgbClr val="F79906"/>
                  </a:solidFill>
                  <a:latin typeface="+mn-ea"/>
                  <a:cs typeface="Arial" pitchFamily="34" charset="0"/>
                </a:rPr>
                <a:t>세 아동 </a:t>
              </a:r>
              <a:r>
                <a:rPr lang="en-US" altLang="ko-KR" sz="2400" b="1" spc="-150" dirty="0" smtClean="0">
                  <a:solidFill>
                    <a:srgbClr val="F79906"/>
                  </a:solidFill>
                  <a:latin typeface="+mn-ea"/>
                  <a:cs typeface="Arial" pitchFamily="34" charset="0"/>
                </a:rPr>
                <a:t>(2008~2010.12)</a:t>
              </a:r>
              <a:r>
                <a:rPr lang="ko-KR" altLang="en-US" sz="2400" b="1" spc="-150" dirty="0" smtClean="0">
                  <a:solidFill>
                    <a:srgbClr val="F79906"/>
                  </a:solidFill>
                  <a:latin typeface="+mn-ea"/>
                  <a:cs typeface="Arial" pitchFamily="34" charset="0"/>
                </a:rPr>
                <a:t> </a:t>
              </a:r>
              <a:endParaRPr lang="en-US" altLang="ko-KR" sz="2400" b="1" spc="-150" dirty="0" smtClean="0">
                <a:solidFill>
                  <a:srgbClr val="F79906"/>
                </a:solidFill>
                <a:latin typeface="+mn-ea"/>
                <a:cs typeface="Arial" pitchFamily="34" charset="0"/>
              </a:endParaRPr>
            </a:p>
            <a:p>
              <a:r>
                <a:rPr lang="en-US" altLang="ko-KR" sz="1600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Arial" charset="0"/>
                </a:rPr>
                <a:t> </a:t>
              </a:r>
              <a:endParaRPr lang="en-US" altLang="ko-KR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charset="0"/>
              </a:endParaRPr>
            </a:p>
            <a:p>
              <a:pPr>
                <a:lnSpc>
                  <a:spcPts val="2500"/>
                </a:lnSpc>
                <a:buFont typeface="Wingdings" pitchFamily="2" charset="2"/>
                <a:buChar char="§"/>
              </a:pPr>
              <a:r>
                <a:rPr lang="en-US" altLang="ko-KR" spc="-150" dirty="0" smtClean="0">
                  <a:latin typeface="+mn-ea"/>
                  <a:cs typeface="Arial" charset="0"/>
                </a:rPr>
                <a:t> </a:t>
              </a:r>
              <a:r>
                <a:rPr lang="en-US" altLang="ko-KR" b="1" spc="-150" dirty="0" smtClean="0">
                  <a:latin typeface="+mn-ea"/>
                  <a:cs typeface="Arial" charset="0"/>
                </a:rPr>
                <a:t>2008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년</a:t>
              </a:r>
              <a:r>
                <a:rPr lang="en-US" altLang="ko-KR" b="1" spc="-150" dirty="0" smtClean="0">
                  <a:latin typeface="+mn-ea"/>
                  <a:cs typeface="Arial" charset="0"/>
                </a:rPr>
                <a:t>,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 서울 출생 </a:t>
              </a:r>
              <a:endParaRPr lang="en-US" altLang="ko-KR" b="1" spc="-150" dirty="0" smtClean="0">
                <a:latin typeface="+mn-ea"/>
                <a:cs typeface="Arial" charset="0"/>
              </a:endParaRPr>
            </a:p>
            <a:p>
              <a:pPr>
                <a:lnSpc>
                  <a:spcPts val="2500"/>
                </a:lnSpc>
                <a:buFont typeface="Wingdings" pitchFamily="2" charset="2"/>
                <a:buChar char="§"/>
              </a:pPr>
              <a:r>
                <a:rPr lang="en-US" altLang="ko-KR" b="1" spc="-150" dirty="0" smtClean="0">
                  <a:latin typeface="+mn-ea"/>
                  <a:cs typeface="Arial" charset="0"/>
                </a:rPr>
                <a:t> 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친부와 친모의 보호를 받으며 생활함</a:t>
              </a:r>
              <a:endParaRPr lang="en-US" altLang="ko-KR" b="1" spc="-150" dirty="0" smtClean="0">
                <a:latin typeface="+mn-ea"/>
                <a:cs typeface="Arial" charset="0"/>
              </a:endParaRPr>
            </a:p>
            <a:p>
              <a:pPr>
                <a:lnSpc>
                  <a:spcPts val="2500"/>
                </a:lnSpc>
                <a:buFont typeface="Wingdings" pitchFamily="2" charset="2"/>
                <a:buChar char="§"/>
              </a:pPr>
              <a:r>
                <a:rPr lang="en-US" altLang="ko-KR" b="1" spc="-150" dirty="0" smtClean="0">
                  <a:latin typeface="+mn-ea"/>
                  <a:cs typeface="Arial" charset="0"/>
                </a:rPr>
                <a:t> 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그러나</a:t>
              </a:r>
              <a:r>
                <a:rPr lang="en-US" altLang="ko-KR" b="1" spc="-150" dirty="0" smtClean="0">
                  <a:latin typeface="+mn-ea"/>
                  <a:cs typeface="Arial" charset="0"/>
                </a:rPr>
                <a:t>, 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친부는 아동이 자신의 아이가 아닐 것이라며 잦은 폭행과 학대를 가함 </a:t>
              </a:r>
              <a:endParaRPr lang="en-US" altLang="ko-KR" b="1" spc="-150" dirty="0" smtClean="0">
                <a:latin typeface="+mn-ea"/>
                <a:cs typeface="Arial" charset="0"/>
              </a:endParaRPr>
            </a:p>
            <a:p>
              <a:pPr>
                <a:lnSpc>
                  <a:spcPts val="2500"/>
                </a:lnSpc>
                <a:buFont typeface="Wingdings" pitchFamily="2" charset="2"/>
                <a:buChar char="§"/>
              </a:pPr>
              <a:r>
                <a:rPr lang="ko-KR" altLang="en-US" b="1" spc="-150" dirty="0" smtClean="0">
                  <a:latin typeface="+mn-ea"/>
                  <a:cs typeface="Arial" charset="0"/>
                </a:rPr>
                <a:t> </a:t>
              </a:r>
              <a:r>
                <a:rPr lang="en-US" altLang="ko-KR" b="1" spc="-150" dirty="0" smtClean="0">
                  <a:latin typeface="+mn-ea"/>
                  <a:cs typeface="Arial" charset="0"/>
                </a:rPr>
                <a:t>2010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년 </a:t>
              </a:r>
              <a:r>
                <a:rPr lang="en-US" altLang="ko-KR" b="1" spc="-150" dirty="0" smtClean="0">
                  <a:latin typeface="+mn-ea"/>
                  <a:cs typeface="Arial" charset="0"/>
                </a:rPr>
                <a:t>12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월</a:t>
              </a:r>
              <a:r>
                <a:rPr lang="en-US" altLang="ko-KR" b="1" spc="-150" dirty="0" smtClean="0">
                  <a:latin typeface="+mn-ea"/>
                  <a:cs typeface="Arial" charset="0"/>
                </a:rPr>
                <a:t>, 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친부는 아동의 심하게 때려 숨지게 한 뒤 시신을 집안에 방치함</a:t>
              </a:r>
              <a:endParaRPr lang="en-US" altLang="ko-KR" b="1" spc="-150" dirty="0" smtClean="0">
                <a:latin typeface="+mn-ea"/>
                <a:cs typeface="Arial" charset="0"/>
              </a:endParaRPr>
            </a:p>
            <a:p>
              <a:pPr>
                <a:lnSpc>
                  <a:spcPts val="2500"/>
                </a:lnSpc>
                <a:buFont typeface="Wingdings" pitchFamily="2" charset="2"/>
                <a:buChar char="§"/>
              </a:pPr>
              <a:r>
                <a:rPr lang="en-US" altLang="ko-KR" b="1" spc="-150" dirty="0" smtClean="0">
                  <a:latin typeface="+mn-ea"/>
                  <a:cs typeface="Arial" charset="0"/>
                </a:rPr>
                <a:t> 2011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년 </a:t>
              </a:r>
              <a:r>
                <a:rPr lang="en-US" altLang="ko-KR" b="1" spc="-150" dirty="0" smtClean="0">
                  <a:latin typeface="+mn-ea"/>
                  <a:cs typeface="Arial" charset="0"/>
                </a:rPr>
                <a:t>1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월</a:t>
              </a:r>
              <a:r>
                <a:rPr lang="en-US" altLang="ko-KR" b="1" spc="-150" dirty="0" smtClean="0">
                  <a:latin typeface="+mn-ea"/>
                  <a:cs typeface="Arial" charset="0"/>
                </a:rPr>
                <a:t>, 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친부의 아동의 시신에서 썩은 냄새가 나기 시작하자</a:t>
              </a:r>
              <a:r>
                <a:rPr lang="en-US" altLang="ko-KR" b="1" spc="-150" dirty="0" smtClean="0">
                  <a:latin typeface="+mn-ea"/>
                  <a:cs typeface="Arial" charset="0"/>
                </a:rPr>
                <a:t>, </a:t>
              </a:r>
            </a:p>
            <a:p>
              <a:pPr>
                <a:lnSpc>
                  <a:spcPts val="2500"/>
                </a:lnSpc>
              </a:pPr>
              <a:r>
                <a:rPr lang="en-US" altLang="ko-KR" b="1" spc="-150" dirty="0" smtClean="0">
                  <a:latin typeface="+mn-ea"/>
                  <a:cs typeface="Arial" charset="0"/>
                </a:rPr>
                <a:t>  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시신을 쓰레기봉투에 넣어 인근의 공사장 쓰레기 더미에 버림   </a:t>
              </a:r>
              <a:endParaRPr lang="ko-KR" altLang="en-US" spc="-150" dirty="0">
                <a:latin typeface="+mn-ea"/>
              </a:endParaRPr>
            </a:p>
          </p:txBody>
        </p:sp>
      </p:grpSp>
      <p:sp>
        <p:nvSpPr>
          <p:cNvPr id="12" name="제목 1"/>
          <p:cNvSpPr txBox="1">
            <a:spLocks/>
          </p:cNvSpPr>
          <p:nvPr/>
        </p:nvSpPr>
        <p:spPr>
          <a:xfrm>
            <a:off x="251520" y="84733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들 어 가 </a:t>
            </a:r>
            <a:r>
              <a:rPr kumimoji="0" lang="ko-KR" altLang="en-US" sz="3600" b="1" i="0" u="none" strike="noStrike" kern="1200" cap="none" spc="-15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며</a:t>
            </a: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2003225" y="1205442"/>
            <a:ext cx="5600463" cy="2294996"/>
            <a:chOff x="2003225" y="1205442"/>
            <a:chExt cx="5600463" cy="2294996"/>
          </a:xfrm>
        </p:grpSpPr>
        <p:grpSp>
          <p:nvGrpSpPr>
            <p:cNvPr id="10" name="그룹 9"/>
            <p:cNvGrpSpPr/>
            <p:nvPr/>
          </p:nvGrpSpPr>
          <p:grpSpPr>
            <a:xfrm>
              <a:off x="2003225" y="1205442"/>
              <a:ext cx="5321304" cy="2294996"/>
              <a:chOff x="2003225" y="1205442"/>
              <a:chExt cx="5321304" cy="2294996"/>
            </a:xfrm>
          </p:grpSpPr>
          <p:pic>
            <p:nvPicPr>
              <p:cNvPr id="2050" name="Picture 2" descr="http://news.donga.com/IMAGE/2011/02/14/34784322.9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003225" y="1214422"/>
                <a:ext cx="1992712" cy="2286016"/>
              </a:xfrm>
              <a:prstGeom prst="rect">
                <a:avLst/>
              </a:prstGeom>
              <a:noFill/>
            </p:spPr>
          </p:pic>
          <p:pic>
            <p:nvPicPr>
              <p:cNvPr id="2051" name="Picture 3" descr="C:\Documents and Settings\서태원\바탕 화면\3세아동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067944" y="1205442"/>
                <a:ext cx="3256585" cy="2294995"/>
              </a:xfrm>
              <a:prstGeom prst="rect">
                <a:avLst/>
              </a:prstGeom>
              <a:noFill/>
            </p:spPr>
          </p:pic>
        </p:grpSp>
        <p:sp>
          <p:nvSpPr>
            <p:cNvPr id="11" name="TextBox 10"/>
            <p:cNvSpPr txBox="1"/>
            <p:nvPr/>
          </p:nvSpPr>
          <p:spPr>
            <a:xfrm>
              <a:off x="5514278" y="1214422"/>
              <a:ext cx="20894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>
                  <a:solidFill>
                    <a:schemeClr val="bg1"/>
                  </a:solidFill>
                </a:rPr>
                <a:t>      donga.com </a:t>
              </a:r>
              <a:r>
                <a:rPr lang="ko-KR" altLang="en-US" sz="1100" dirty="0" err="1" smtClean="0">
                  <a:solidFill>
                    <a:schemeClr val="bg1"/>
                  </a:solidFill>
                </a:rPr>
                <a:t>동아일보</a:t>
              </a:r>
              <a:r>
                <a:rPr lang="ko-KR" altLang="en-US" sz="1100" dirty="0" smtClean="0">
                  <a:solidFill>
                    <a:schemeClr val="bg1"/>
                  </a:solidFill>
                </a:rPr>
                <a:t> </a:t>
              </a:r>
              <a:endParaRPr lang="ko-KR" altLang="en-US" sz="11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2071670" y="1643050"/>
            <a:ext cx="6215106" cy="3634924"/>
            <a:chOff x="2071670" y="1643050"/>
            <a:chExt cx="6215106" cy="3634924"/>
          </a:xfrm>
        </p:grpSpPr>
        <p:sp>
          <p:nvSpPr>
            <p:cNvPr id="3" name="TextBox 2"/>
            <p:cNvSpPr txBox="1"/>
            <p:nvPr/>
          </p:nvSpPr>
          <p:spPr>
            <a:xfrm>
              <a:off x="2071670" y="1643050"/>
              <a:ext cx="62151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600" b="1" dirty="0" smtClean="0">
                  <a:latin typeface="+mj-ea"/>
                  <a:ea typeface="+mj-ea"/>
                </a:rPr>
                <a:t>1. </a:t>
              </a:r>
              <a:r>
                <a:rPr lang="ko-KR" altLang="en-US" sz="3600" b="1" dirty="0" smtClean="0">
                  <a:latin typeface="+mj-ea"/>
                  <a:ea typeface="+mj-ea"/>
                </a:rPr>
                <a:t>아동학대 알아보기 </a:t>
              </a:r>
              <a:endParaRPr lang="ko-KR" altLang="en-US" sz="3600" b="1" dirty="0">
                <a:latin typeface="+mj-ea"/>
                <a:ea typeface="+mj-ea"/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2628888" y="2600318"/>
              <a:ext cx="4851295" cy="2677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AutoNum type="arabicParenBoth"/>
                <a:defRPr/>
              </a:pPr>
              <a:r>
                <a:rPr lang="ko-KR" altLang="en-US" sz="2400" b="1" dirty="0" smtClean="0">
                  <a:latin typeface="+mn-ea"/>
                  <a:cs typeface="Arial" pitchFamily="34" charset="0"/>
                </a:rPr>
                <a:t>아동학대 정의  </a:t>
              </a:r>
              <a:endParaRPr lang="en-US" altLang="ko-KR" sz="2400" b="1" dirty="0" smtClean="0">
                <a:latin typeface="+mn-ea"/>
                <a:cs typeface="Arial" pitchFamily="34" charset="0"/>
              </a:endParaRP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AutoNum type="arabicParenBoth"/>
                <a:defRPr/>
              </a:pPr>
              <a:r>
                <a:rPr lang="ko-KR" altLang="en-US" sz="2400" b="1" dirty="0" smtClean="0">
                  <a:latin typeface="+mn-ea"/>
                  <a:cs typeface="Arial" pitchFamily="34" charset="0"/>
                </a:rPr>
                <a:t>아동학대 유형</a:t>
              </a:r>
              <a:endParaRPr lang="en-US" altLang="ko-KR" sz="2400" b="1" dirty="0" smtClean="0">
                <a:latin typeface="+mn-ea"/>
                <a:cs typeface="Arial" pitchFamily="34" charset="0"/>
              </a:endParaRP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AutoNum type="arabicParenBoth"/>
                <a:defRPr/>
              </a:pPr>
              <a:r>
                <a:rPr lang="ko-KR" altLang="en-US" sz="2400" b="1" dirty="0" smtClean="0">
                  <a:latin typeface="+mn-ea"/>
                  <a:cs typeface="Arial" pitchFamily="34" charset="0"/>
                </a:rPr>
                <a:t>아동학대 처벌조항 </a:t>
              </a:r>
              <a:endParaRPr lang="en-US" altLang="ko-KR" sz="2400" b="1" dirty="0" smtClean="0">
                <a:latin typeface="+mn-ea"/>
                <a:cs typeface="Arial" pitchFamily="34" charset="0"/>
              </a:endParaRP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AutoNum type="arabicParenBoth"/>
                <a:defRPr/>
              </a:pPr>
              <a:r>
                <a:rPr lang="ko-KR" altLang="en-US" sz="2400" b="1" dirty="0" smtClean="0">
                  <a:latin typeface="+mn-ea"/>
                  <a:cs typeface="Arial" pitchFamily="34" charset="0"/>
                </a:rPr>
                <a:t>아동학대 현황</a:t>
              </a:r>
              <a:endParaRPr lang="en-US" altLang="ko-KR" sz="2400" b="1" dirty="0" smtClean="0">
                <a:latin typeface="+mn-ea"/>
                <a:cs typeface="Arial" pitchFamily="34" charset="0"/>
              </a:endParaRP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AutoNum type="arabicParenBoth"/>
                <a:defRPr/>
              </a:pPr>
              <a:r>
                <a:rPr lang="ko-KR" altLang="en-US" sz="2400" b="1" dirty="0" smtClean="0">
                  <a:latin typeface="+mn-ea"/>
                  <a:cs typeface="Arial" pitchFamily="34" charset="0"/>
                </a:rPr>
                <a:t>아동학대 후유증   </a:t>
              </a:r>
              <a:endParaRPr lang="en-US" altLang="ko-KR" sz="2400" b="1" dirty="0" smtClean="0">
                <a:latin typeface="+mn-ea"/>
                <a:cs typeface="Arial" pitchFamily="34" charset="0"/>
              </a:endParaRP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AutoNum type="arabicParenBoth"/>
                <a:defRPr/>
              </a:pPr>
              <a:r>
                <a:rPr lang="ko-KR" altLang="en-US" sz="2400" b="1" dirty="0" smtClean="0">
                  <a:latin typeface="+mn-ea"/>
                  <a:cs typeface="Arial" pitchFamily="34" charset="0"/>
                </a:rPr>
                <a:t>아동학대 결과    </a:t>
              </a:r>
              <a:endParaRPr lang="en-US" altLang="ko-KR" sz="2400" b="1" dirty="0" smtClean="0">
                <a:latin typeface="+mn-ea"/>
                <a:cs typeface="Arial" pitchFamily="34" charset="0"/>
              </a:endParaRP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AutoNum type="arabicParenBoth"/>
                <a:defRPr/>
              </a:pPr>
              <a:endPara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pPr algn="ctr"/>
            <a:r>
              <a:rPr altLang="en-US" b="1" spc="-15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</a:t>
            </a:r>
            <a:endParaRPr lang="ko-KR" altLang="en-US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grpSp>
        <p:nvGrpSpPr>
          <p:cNvPr id="91" name="그룹 90"/>
          <p:cNvGrpSpPr/>
          <p:nvPr/>
        </p:nvGrpSpPr>
        <p:grpSpPr>
          <a:xfrm>
            <a:off x="305647" y="1167243"/>
            <a:ext cx="5837989" cy="4714908"/>
            <a:chOff x="918435" y="1556792"/>
            <a:chExt cx="3313856" cy="1580875"/>
          </a:xfrm>
        </p:grpSpPr>
        <p:sp>
          <p:nvSpPr>
            <p:cNvPr id="253" name="TextBox 252"/>
            <p:cNvSpPr txBox="1"/>
            <p:nvPr/>
          </p:nvSpPr>
          <p:spPr>
            <a:xfrm>
              <a:off x="990443" y="1556792"/>
              <a:ext cx="3241848" cy="158087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r"/>
              <a:endParaRPr kumimoji="0" lang="en-US" altLang="ko-KR" sz="1200" dirty="0" smtClean="0">
                <a:solidFill>
                  <a:srgbClr val="ED7FA1"/>
                </a:solidFill>
                <a:latin typeface="+mj-ea"/>
                <a:ea typeface="+mj-ea"/>
                <a:cs typeface="Arial" charset="0"/>
              </a:endParaRPr>
            </a:p>
            <a:p>
              <a:r>
                <a:rPr lang="ko-KR" altLang="en-US" sz="28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  <a:cs typeface="Arial" charset="0"/>
                </a:rPr>
                <a:t> 아동학대란</a:t>
              </a:r>
              <a:r>
                <a:rPr lang="en-US" altLang="ko-KR" sz="28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  <a:cs typeface="Arial" charset="0"/>
                </a:rPr>
                <a:t>?</a:t>
              </a:r>
              <a:r>
                <a:rPr lang="ko-KR" altLang="en-US" sz="2400" b="1" dirty="0" smtClean="0">
                  <a:solidFill>
                    <a:srgbClr val="FF0000"/>
                  </a:solidFill>
                  <a:latin typeface="+mj-ea"/>
                  <a:ea typeface="+mj-ea"/>
                  <a:cs typeface="Arial" charset="0"/>
                </a:rPr>
                <a:t> </a:t>
              </a:r>
              <a:endParaRPr lang="en-US" altLang="ko-KR" sz="2400" b="1" dirty="0" smtClean="0">
                <a:solidFill>
                  <a:srgbClr val="FF0000"/>
                </a:solidFill>
                <a:latin typeface="+mj-ea"/>
                <a:ea typeface="+mj-ea"/>
                <a:cs typeface="Arial" charset="0"/>
              </a:endParaRPr>
            </a:p>
            <a:p>
              <a:pPr>
                <a:lnSpc>
                  <a:spcPct val="200000"/>
                </a:lnSpc>
              </a:pPr>
              <a:r>
                <a:rPr kumimoji="0" lang="ko-KR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Arial" charset="0"/>
                </a:rPr>
                <a:t> </a:t>
              </a:r>
              <a:r>
                <a:rPr lang="ko-KR" altLang="en-US" b="1" u="sng" dirty="0" smtClean="0">
                  <a:latin typeface="+mj-ea"/>
                  <a:ea typeface="+mj-ea"/>
                </a:rPr>
                <a:t>보호자</a:t>
              </a:r>
              <a:r>
                <a:rPr lang="ko-KR" altLang="en-US" b="1" dirty="0" smtClean="0">
                  <a:latin typeface="+mj-ea"/>
                  <a:ea typeface="+mj-ea"/>
                </a:rPr>
                <a:t>를 포함한 성인에 의해 </a:t>
              </a:r>
              <a:r>
                <a:rPr lang="ko-KR" altLang="en-US" b="1" u="sng" dirty="0" smtClean="0">
                  <a:latin typeface="+mj-ea"/>
                  <a:ea typeface="+mj-ea"/>
                </a:rPr>
                <a:t>아동</a:t>
              </a:r>
              <a:r>
                <a:rPr lang="ko-KR" altLang="en-US" b="1" dirty="0" smtClean="0">
                  <a:latin typeface="+mj-ea"/>
                  <a:ea typeface="+mj-ea"/>
                </a:rPr>
                <a:t>의 건강</a:t>
              </a:r>
              <a:r>
                <a:rPr lang="en-US" altLang="ko-KR" b="1" dirty="0" smtClean="0">
                  <a:latin typeface="+mj-ea"/>
                  <a:ea typeface="+mj-ea"/>
                </a:rPr>
                <a:t>·</a:t>
              </a:r>
              <a:r>
                <a:rPr lang="ko-KR" altLang="en-US" b="1" dirty="0" smtClean="0">
                  <a:latin typeface="+mj-ea"/>
                  <a:ea typeface="+mj-ea"/>
                </a:rPr>
                <a:t>복지를 </a:t>
              </a:r>
              <a:endParaRPr lang="en-US" altLang="ko-KR" b="1" dirty="0" smtClean="0">
                <a:latin typeface="+mj-ea"/>
                <a:ea typeface="+mj-ea"/>
              </a:endParaRPr>
            </a:p>
            <a:p>
              <a:pPr>
                <a:lnSpc>
                  <a:spcPct val="200000"/>
                </a:lnSpc>
              </a:pPr>
              <a:r>
                <a:rPr lang="ko-KR" altLang="en-US" b="1" dirty="0" smtClean="0">
                  <a:latin typeface="+mj-ea"/>
                  <a:ea typeface="+mj-ea"/>
                </a:rPr>
                <a:t>해치거나 정상적 발달을 저해할 수 있는 모든 신체적</a:t>
              </a:r>
              <a:r>
                <a:rPr lang="en-US" altLang="ko-KR" b="1" dirty="0" smtClean="0">
                  <a:latin typeface="+mj-ea"/>
                  <a:ea typeface="+mj-ea"/>
                </a:rPr>
                <a:t>· </a:t>
              </a:r>
              <a:r>
                <a:rPr lang="ko-KR" altLang="en-US" b="1" dirty="0" smtClean="0">
                  <a:latin typeface="+mj-ea"/>
                  <a:ea typeface="+mj-ea"/>
                </a:rPr>
                <a:t>정신적</a:t>
              </a:r>
              <a:r>
                <a:rPr lang="en-US" altLang="ko-KR" b="1" dirty="0" smtClean="0">
                  <a:latin typeface="+mj-ea"/>
                  <a:ea typeface="+mj-ea"/>
                </a:rPr>
                <a:t> · </a:t>
              </a:r>
              <a:r>
                <a:rPr lang="ko-KR" altLang="en-US" b="1" dirty="0" smtClean="0">
                  <a:latin typeface="+mj-ea"/>
                  <a:ea typeface="+mj-ea"/>
                </a:rPr>
                <a:t>성적 폭력 또는 가혹행위 및 아동의 보호자에 의하여 이루어지는 유기와 방임을 말한다</a:t>
              </a:r>
              <a:r>
                <a:rPr lang="en-US" altLang="ko-KR" b="1" dirty="0" smtClean="0">
                  <a:latin typeface="+mj-ea"/>
                  <a:ea typeface="+mj-ea"/>
                </a:rPr>
                <a:t>.</a:t>
              </a:r>
              <a:r>
                <a:rPr lang="en-US" altLang="ko-KR" dirty="0" smtClean="0">
                  <a:latin typeface="+mj-ea"/>
                  <a:ea typeface="+mj-ea"/>
                </a:rPr>
                <a:t> </a:t>
              </a:r>
            </a:p>
            <a:p>
              <a:pPr>
                <a:lnSpc>
                  <a:spcPct val="200000"/>
                </a:lnSpc>
              </a:pPr>
              <a:r>
                <a:rPr lang="en-US" altLang="ko-KR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(</a:t>
              </a:r>
              <a:r>
                <a:rPr lang="ko-KR" altLang="en-US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아동복지법 제</a:t>
              </a:r>
              <a:r>
                <a:rPr lang="en-US" altLang="ko-KR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3</a:t>
              </a:r>
              <a:r>
                <a:rPr lang="ko-KR" altLang="en-US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조 제</a:t>
              </a:r>
              <a:r>
                <a:rPr lang="en-US" altLang="ko-KR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7</a:t>
              </a:r>
              <a:r>
                <a:rPr lang="ko-KR" altLang="en-US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호</a:t>
              </a:r>
              <a:r>
                <a:rPr lang="en-US" altLang="ko-KR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)</a:t>
              </a:r>
              <a:endParaRPr lang="ko-KR" altLang="en-US" sz="1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endParaRPr>
            </a:p>
            <a:p>
              <a:pPr algn="r"/>
              <a:endParaRPr lang="ko-KR" altLang="en-US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54" name="직사각형 253"/>
            <p:cNvSpPr/>
            <p:nvPr/>
          </p:nvSpPr>
          <p:spPr>
            <a:xfrm>
              <a:off x="918435" y="1842217"/>
              <a:ext cx="45847" cy="972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2" name="그룹 18"/>
          <p:cNvGrpSpPr>
            <a:grpSpLocks/>
          </p:cNvGrpSpPr>
          <p:nvPr/>
        </p:nvGrpSpPr>
        <p:grpSpPr bwMode="auto">
          <a:xfrm>
            <a:off x="6143636" y="3074857"/>
            <a:ext cx="2784423" cy="2906622"/>
            <a:chOff x="5649697" y="3367880"/>
            <a:chExt cx="3064188" cy="2979747"/>
          </a:xfrm>
        </p:grpSpPr>
        <p:sp>
          <p:nvSpPr>
            <p:cNvPr id="93" name="타원 92"/>
            <p:cNvSpPr/>
            <p:nvPr/>
          </p:nvSpPr>
          <p:spPr bwMode="auto">
            <a:xfrm>
              <a:off x="5719763" y="3511228"/>
              <a:ext cx="2714624" cy="2703838"/>
            </a:xfrm>
            <a:prstGeom prst="ellipse">
              <a:avLst/>
            </a:prstGeom>
            <a:noFill/>
            <a:ln w="762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94" name="타원 93"/>
            <p:cNvSpPr/>
            <p:nvPr/>
          </p:nvSpPr>
          <p:spPr bwMode="auto">
            <a:xfrm>
              <a:off x="7428006" y="3367880"/>
              <a:ext cx="785812" cy="78269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200" b="1" dirty="0">
                  <a:solidFill>
                    <a:schemeClr val="tx1"/>
                  </a:solidFill>
                </a:rPr>
                <a:t>신체학대</a:t>
              </a:r>
            </a:p>
          </p:txBody>
        </p:sp>
        <p:sp>
          <p:nvSpPr>
            <p:cNvPr id="95" name="타원 94"/>
            <p:cNvSpPr/>
            <p:nvPr/>
          </p:nvSpPr>
          <p:spPr bwMode="auto">
            <a:xfrm>
              <a:off x="5649697" y="3652988"/>
              <a:ext cx="785813" cy="78269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200" b="1" dirty="0">
                  <a:solidFill>
                    <a:schemeClr val="tx1"/>
                  </a:solidFill>
                </a:rPr>
                <a:t>정서학대</a:t>
              </a:r>
            </a:p>
          </p:txBody>
        </p:sp>
        <p:sp>
          <p:nvSpPr>
            <p:cNvPr id="96" name="타원 95"/>
            <p:cNvSpPr/>
            <p:nvPr/>
          </p:nvSpPr>
          <p:spPr bwMode="auto">
            <a:xfrm>
              <a:off x="6070685" y="5564936"/>
              <a:ext cx="785812" cy="78269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200" b="1" dirty="0">
                  <a:solidFill>
                    <a:schemeClr val="tx1"/>
                  </a:solidFill>
                </a:rPr>
                <a:t>성</a:t>
              </a:r>
              <a:endParaRPr kumimoji="0" lang="en-US" altLang="ko-KR" sz="1200" b="1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200" b="1" dirty="0">
                  <a:solidFill>
                    <a:schemeClr val="tx1"/>
                  </a:solidFill>
                </a:rPr>
                <a:t>학대</a:t>
              </a:r>
            </a:p>
          </p:txBody>
        </p:sp>
        <p:sp>
          <p:nvSpPr>
            <p:cNvPr id="98" name="타원 97"/>
            <p:cNvSpPr/>
            <p:nvPr/>
          </p:nvSpPr>
          <p:spPr bwMode="auto">
            <a:xfrm>
              <a:off x="7928072" y="4832584"/>
              <a:ext cx="785813" cy="78269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200" b="1" dirty="0" smtClean="0">
                  <a:solidFill>
                    <a:schemeClr val="tx1"/>
                  </a:solidFill>
                </a:rPr>
                <a:t>방임</a:t>
              </a:r>
              <a:endParaRPr kumimoji="0" lang="en-US" altLang="ko-KR" sz="1200" b="1" dirty="0" smtClean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200" b="1" dirty="0" smtClean="0">
                  <a:solidFill>
                    <a:schemeClr val="tx1"/>
                  </a:solidFill>
                </a:rPr>
                <a:t>유기 </a:t>
              </a:r>
              <a:endParaRPr kumimoji="0" lang="ko-KR" altLang="en-US" sz="12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3714752"/>
            <a:ext cx="1285881" cy="16441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모서리가 둥근 사각형 설명선 18"/>
          <p:cNvSpPr/>
          <p:nvPr/>
        </p:nvSpPr>
        <p:spPr>
          <a:xfrm>
            <a:off x="571472" y="4857755"/>
            <a:ext cx="4857784" cy="1214451"/>
          </a:xfrm>
          <a:prstGeom prst="wedgeRoundRectCallout">
            <a:avLst>
              <a:gd name="adj1" fmla="val -20124"/>
              <a:gd name="adj2" fmla="val -59404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spc="-150" dirty="0" smtClean="0">
                <a:solidFill>
                  <a:srgbClr val="FF0000"/>
                </a:solidFill>
              </a:rPr>
              <a:t>☞ </a:t>
            </a:r>
            <a:r>
              <a:rPr lang="ko-KR" altLang="en-US" sz="1600" b="1" u="sng" spc="-150" dirty="0" smtClean="0">
                <a:solidFill>
                  <a:srgbClr val="FF0000"/>
                </a:solidFill>
              </a:rPr>
              <a:t>보호자</a:t>
            </a:r>
            <a:r>
              <a:rPr lang="en-US" altLang="ko-KR" sz="1600" b="1" spc="-150" dirty="0" smtClean="0">
                <a:solidFill>
                  <a:srgbClr val="FF0000"/>
                </a:solidFill>
              </a:rPr>
              <a:t> </a:t>
            </a:r>
          </a:p>
          <a:p>
            <a:endParaRPr lang="en-US" altLang="ko-KR" sz="800" b="1" spc="-150" dirty="0" smtClean="0">
              <a:solidFill>
                <a:schemeClr val="tx1"/>
              </a:solidFill>
            </a:endParaRPr>
          </a:p>
          <a:p>
            <a:r>
              <a:rPr lang="ko-KR" altLang="en-US" sz="1400" b="1" spc="-150" dirty="0" smtClean="0">
                <a:solidFill>
                  <a:schemeClr val="tx1"/>
                </a:solidFill>
              </a:rPr>
              <a:t>보호자는 친권자</a:t>
            </a:r>
            <a:r>
              <a:rPr lang="en-US" altLang="ko-KR" sz="1400" b="1" spc="-150" dirty="0" smtClean="0">
                <a:solidFill>
                  <a:schemeClr val="tx1"/>
                </a:solidFill>
              </a:rPr>
              <a:t>, </a:t>
            </a:r>
            <a:r>
              <a:rPr lang="ko-KR" altLang="en-US" sz="1400" b="1" spc="-150" dirty="0" smtClean="0">
                <a:solidFill>
                  <a:schemeClr val="tx1"/>
                </a:solidFill>
              </a:rPr>
              <a:t>후견인</a:t>
            </a:r>
            <a:r>
              <a:rPr lang="en-US" altLang="ko-KR" sz="1400" b="1" spc="-150" dirty="0" smtClean="0">
                <a:solidFill>
                  <a:schemeClr val="tx1"/>
                </a:solidFill>
              </a:rPr>
              <a:t>, </a:t>
            </a:r>
            <a:r>
              <a:rPr lang="ko-KR" altLang="en-US" sz="1400" b="1" spc="-150" dirty="0" smtClean="0">
                <a:solidFill>
                  <a:schemeClr val="tx1"/>
                </a:solidFill>
              </a:rPr>
              <a:t>아동을 보호</a:t>
            </a:r>
            <a:r>
              <a:rPr lang="en-US" altLang="ko-KR" sz="1400" b="1" spc="-150" dirty="0" smtClean="0">
                <a:solidFill>
                  <a:schemeClr val="tx1"/>
                </a:solidFill>
              </a:rPr>
              <a:t>·</a:t>
            </a:r>
            <a:r>
              <a:rPr lang="ko-KR" altLang="en-US" sz="1400" b="1" spc="-150" dirty="0" smtClean="0">
                <a:solidFill>
                  <a:schemeClr val="tx1"/>
                </a:solidFill>
              </a:rPr>
              <a:t>양육</a:t>
            </a:r>
            <a:r>
              <a:rPr lang="en-US" altLang="ko-KR" sz="1400" b="1" spc="-150" dirty="0" smtClean="0">
                <a:solidFill>
                  <a:schemeClr val="tx1"/>
                </a:solidFill>
              </a:rPr>
              <a:t>·</a:t>
            </a:r>
            <a:r>
              <a:rPr lang="ko-KR" altLang="en-US" sz="1400" b="1" spc="-150" dirty="0" smtClean="0">
                <a:solidFill>
                  <a:schemeClr val="tx1"/>
                </a:solidFill>
              </a:rPr>
              <a:t>교육하거나 그러한 </a:t>
            </a:r>
            <a:endParaRPr lang="en-US" altLang="ko-KR" sz="1400" b="1" spc="-150" dirty="0" smtClean="0">
              <a:solidFill>
                <a:schemeClr val="tx1"/>
              </a:solidFill>
            </a:endParaRPr>
          </a:p>
          <a:p>
            <a:r>
              <a:rPr lang="ko-KR" altLang="en-US" sz="1400" b="1" spc="-150" dirty="0" smtClean="0">
                <a:solidFill>
                  <a:schemeClr val="tx1"/>
                </a:solidFill>
              </a:rPr>
              <a:t>의무가 </a:t>
            </a:r>
            <a:r>
              <a:rPr lang="en-US" altLang="ko-KR" sz="1400" b="1" spc="-150" dirty="0" smtClean="0">
                <a:solidFill>
                  <a:schemeClr val="tx1"/>
                </a:solidFill>
              </a:rPr>
              <a:t> </a:t>
            </a:r>
            <a:r>
              <a:rPr lang="ko-KR" altLang="en-US" sz="1400" b="1" spc="-150" dirty="0" smtClean="0">
                <a:solidFill>
                  <a:schemeClr val="tx1"/>
                </a:solidFill>
              </a:rPr>
              <a:t>있는 자</a:t>
            </a:r>
            <a:r>
              <a:rPr lang="en-US" altLang="ko-KR" sz="1400" b="1" spc="-150" dirty="0" smtClean="0">
                <a:solidFill>
                  <a:schemeClr val="tx1"/>
                </a:solidFill>
              </a:rPr>
              <a:t> </a:t>
            </a:r>
            <a:r>
              <a:rPr lang="ko-KR" altLang="en-US" sz="1400" b="1" spc="-150" dirty="0" smtClean="0">
                <a:solidFill>
                  <a:schemeClr val="tx1"/>
                </a:solidFill>
              </a:rPr>
              <a:t>또는 </a:t>
            </a:r>
            <a:r>
              <a:rPr lang="ko-KR" altLang="en-US" sz="1400" b="1" u="sng" spc="-150" dirty="0" smtClean="0">
                <a:solidFill>
                  <a:schemeClr val="tx1"/>
                </a:solidFill>
              </a:rPr>
              <a:t>업무</a:t>
            </a:r>
            <a:r>
              <a:rPr lang="en-US" altLang="ko-KR" sz="1400" b="1" u="sng" spc="-150" dirty="0" smtClean="0">
                <a:solidFill>
                  <a:schemeClr val="tx1"/>
                </a:solidFill>
              </a:rPr>
              <a:t>·</a:t>
            </a:r>
            <a:r>
              <a:rPr lang="ko-KR" altLang="en-US" sz="1400" b="1" u="sng" spc="-150" dirty="0" smtClean="0">
                <a:solidFill>
                  <a:schemeClr val="tx1"/>
                </a:solidFill>
              </a:rPr>
              <a:t>고용 등의 관계로 사실 상  아동을 보호</a:t>
            </a:r>
            <a:r>
              <a:rPr lang="en-US" altLang="ko-KR" sz="1400" b="1" u="sng" spc="-150" dirty="0" smtClean="0">
                <a:solidFill>
                  <a:schemeClr val="tx1"/>
                </a:solidFill>
              </a:rPr>
              <a:t>· </a:t>
            </a:r>
            <a:r>
              <a:rPr lang="ko-KR" altLang="en-US" sz="1400" b="1" u="sng" spc="-150" dirty="0" smtClean="0">
                <a:solidFill>
                  <a:schemeClr val="tx1"/>
                </a:solidFill>
              </a:rPr>
              <a:t>감독하는 자 </a:t>
            </a:r>
            <a:r>
              <a:rPr lang="en-US" altLang="ko-KR" sz="1400" b="1" spc="-150" dirty="0" smtClean="0">
                <a:solidFill>
                  <a:schemeClr val="tx1"/>
                </a:solidFill>
              </a:rPr>
              <a:t> (</a:t>
            </a:r>
            <a:r>
              <a:rPr lang="ko-KR" altLang="en-US" sz="1400" b="1" spc="-150" dirty="0" smtClean="0">
                <a:solidFill>
                  <a:schemeClr val="tx1"/>
                </a:solidFill>
              </a:rPr>
              <a:t>아동복지법 제</a:t>
            </a:r>
            <a:r>
              <a:rPr lang="en-US" altLang="ko-KR" sz="1400" b="1" spc="-150" dirty="0" smtClean="0">
                <a:solidFill>
                  <a:schemeClr val="tx1"/>
                </a:solidFill>
              </a:rPr>
              <a:t>3</a:t>
            </a:r>
            <a:r>
              <a:rPr lang="ko-KR" altLang="en-US" sz="1400" b="1" spc="-150" dirty="0" smtClean="0">
                <a:solidFill>
                  <a:schemeClr val="tx1"/>
                </a:solidFill>
              </a:rPr>
              <a:t>조 제</a:t>
            </a:r>
            <a:r>
              <a:rPr lang="en-US" altLang="ko-KR" sz="1400" b="1" spc="-150" dirty="0" smtClean="0">
                <a:solidFill>
                  <a:schemeClr val="tx1"/>
                </a:solidFill>
              </a:rPr>
              <a:t>3</a:t>
            </a:r>
            <a:r>
              <a:rPr lang="ko-KR" altLang="en-US" sz="1400" b="1" spc="-150" dirty="0" smtClean="0">
                <a:solidFill>
                  <a:schemeClr val="tx1"/>
                </a:solidFill>
              </a:rPr>
              <a:t>호</a:t>
            </a:r>
            <a:r>
              <a:rPr lang="en-US" altLang="ko-KR" sz="1400" b="1" spc="-150" dirty="0" smtClean="0">
                <a:solidFill>
                  <a:schemeClr val="tx1"/>
                </a:solidFill>
              </a:rPr>
              <a:t>)</a:t>
            </a:r>
            <a:endParaRPr lang="ko-KR" altLang="en-US" spc="-150" dirty="0"/>
          </a:p>
        </p:txBody>
      </p:sp>
      <p:sp>
        <p:nvSpPr>
          <p:cNvPr id="22" name="모서리가 둥근 사각형 설명선 21"/>
          <p:cNvSpPr/>
          <p:nvPr/>
        </p:nvSpPr>
        <p:spPr>
          <a:xfrm>
            <a:off x="5857885" y="1571612"/>
            <a:ext cx="3000396" cy="857256"/>
          </a:xfrm>
          <a:prstGeom prst="wedgeRoundRectCallout">
            <a:avLst>
              <a:gd name="adj1" fmla="val -53334"/>
              <a:gd name="adj2" fmla="val 22952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400" b="1" spc="-150" dirty="0" smtClean="0">
              <a:solidFill>
                <a:srgbClr val="FF0000"/>
              </a:solidFill>
            </a:endParaRPr>
          </a:p>
          <a:p>
            <a:r>
              <a:rPr lang="ko-KR" altLang="en-US" sz="1400" b="1" spc="-150" dirty="0" smtClean="0">
                <a:solidFill>
                  <a:srgbClr val="FF0000"/>
                </a:solidFill>
              </a:rPr>
              <a:t>☞ </a:t>
            </a:r>
            <a:r>
              <a:rPr lang="ko-KR" altLang="en-US" sz="1400" b="1" u="sng" spc="-150" dirty="0" smtClean="0">
                <a:solidFill>
                  <a:srgbClr val="FF0000"/>
                </a:solidFill>
              </a:rPr>
              <a:t>아동</a:t>
            </a:r>
            <a:r>
              <a:rPr lang="en-US" altLang="ko-KR" sz="1400" b="1" spc="-150" dirty="0" smtClean="0">
                <a:solidFill>
                  <a:srgbClr val="FF0000"/>
                </a:solidFill>
              </a:rPr>
              <a:t> </a:t>
            </a:r>
          </a:p>
          <a:p>
            <a:endParaRPr lang="en-US" altLang="ko-KR" sz="800" b="1" spc="-150" dirty="0" smtClean="0">
              <a:solidFill>
                <a:schemeClr val="tx1"/>
              </a:solidFill>
            </a:endParaRPr>
          </a:p>
          <a:p>
            <a:r>
              <a:rPr lang="ko-KR" altLang="en-US" sz="1400" b="1" spc="-150" dirty="0" smtClean="0">
                <a:solidFill>
                  <a:schemeClr val="tx1"/>
                </a:solidFill>
              </a:rPr>
              <a:t> 아동은 만 </a:t>
            </a:r>
            <a:r>
              <a:rPr lang="en-US" altLang="ko-KR" sz="1400" b="1" spc="-150" dirty="0" smtClean="0">
                <a:solidFill>
                  <a:schemeClr val="tx1"/>
                </a:solidFill>
              </a:rPr>
              <a:t>18</a:t>
            </a:r>
            <a:r>
              <a:rPr lang="ko-KR" altLang="en-US" sz="1400" b="1" spc="-150" dirty="0" smtClean="0">
                <a:solidFill>
                  <a:schemeClr val="tx1"/>
                </a:solidFill>
              </a:rPr>
              <a:t>세 미만의 사람을 의미함</a:t>
            </a:r>
            <a:r>
              <a:rPr lang="en-US" altLang="ko-KR" sz="1400" b="1" spc="-150" dirty="0" smtClean="0">
                <a:solidFill>
                  <a:schemeClr val="tx1"/>
                </a:solidFill>
              </a:rPr>
              <a:t>      </a:t>
            </a:r>
          </a:p>
          <a:p>
            <a:r>
              <a:rPr lang="en-US" altLang="ko-KR" sz="1400" b="1" spc="-150" dirty="0" smtClean="0">
                <a:solidFill>
                  <a:schemeClr val="tx1"/>
                </a:solidFill>
              </a:rPr>
              <a:t>  (</a:t>
            </a:r>
            <a:r>
              <a:rPr lang="ko-KR" altLang="en-US" sz="1400" b="1" spc="-150" dirty="0" smtClean="0">
                <a:solidFill>
                  <a:schemeClr val="tx1"/>
                </a:solidFill>
              </a:rPr>
              <a:t>아동복지법 제</a:t>
            </a:r>
            <a:r>
              <a:rPr lang="en-US" altLang="ko-KR" sz="1400" b="1" spc="-150" dirty="0" smtClean="0">
                <a:solidFill>
                  <a:schemeClr val="tx1"/>
                </a:solidFill>
              </a:rPr>
              <a:t>3</a:t>
            </a:r>
            <a:r>
              <a:rPr lang="ko-KR" altLang="en-US" sz="1400" b="1" spc="-150" dirty="0" smtClean="0">
                <a:solidFill>
                  <a:schemeClr val="tx1"/>
                </a:solidFill>
              </a:rPr>
              <a:t>조 제</a:t>
            </a:r>
            <a:r>
              <a:rPr lang="en-US" altLang="ko-KR" sz="1400" b="1" spc="-150" dirty="0" smtClean="0">
                <a:solidFill>
                  <a:schemeClr val="tx1"/>
                </a:solidFill>
              </a:rPr>
              <a:t>1</a:t>
            </a:r>
            <a:r>
              <a:rPr lang="ko-KR" altLang="en-US" sz="1400" b="1" spc="-150" dirty="0" smtClean="0">
                <a:solidFill>
                  <a:schemeClr val="tx1"/>
                </a:solidFill>
              </a:rPr>
              <a:t>호</a:t>
            </a:r>
            <a:r>
              <a:rPr lang="en-US" altLang="ko-KR" sz="1400" b="1" spc="-150" dirty="0" smtClean="0">
                <a:solidFill>
                  <a:schemeClr val="tx1"/>
                </a:solidFill>
              </a:rPr>
              <a:t>) </a:t>
            </a:r>
            <a:r>
              <a:rPr lang="ko-KR" altLang="en-US" sz="1400" b="1" spc="-150" dirty="0" smtClean="0">
                <a:solidFill>
                  <a:schemeClr val="tx1"/>
                </a:solidFill>
              </a:rPr>
              <a:t> </a:t>
            </a:r>
            <a:endParaRPr lang="en-US" altLang="ko-KR" sz="1400" spc="-150" dirty="0" smtClean="0">
              <a:solidFill>
                <a:schemeClr val="tx1"/>
              </a:solidFill>
            </a:endParaRPr>
          </a:p>
          <a:p>
            <a:pPr algn="ctr"/>
            <a:endParaRPr lang="ko-KR" altLang="en-US" dirty="0"/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403920" y="84733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cs typeface="+mn-cs"/>
              </a:rPr>
              <a:t>아동학대 정의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pPr algn="ctr"/>
            <a:r>
              <a:rPr altLang="en-US" b="1" spc="-15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</a:t>
            </a:r>
            <a:endParaRPr lang="ko-KR" altLang="en-US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3849" y="1214422"/>
            <a:ext cx="7990117" cy="25824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/>
            <a:endParaRPr kumimoji="0"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charset="0"/>
            </a:endParaRPr>
          </a:p>
          <a:p>
            <a:r>
              <a:rPr lang="ko-KR" altLang="en-US" sz="2800" b="1" dirty="0" smtClean="0">
                <a:solidFill>
                  <a:srgbClr val="A2BC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charset="0"/>
              </a:rPr>
              <a:t>신체학대 </a:t>
            </a:r>
            <a:endParaRPr lang="en-US" altLang="ko-KR" sz="2800" b="1" dirty="0" smtClean="0">
              <a:solidFill>
                <a:srgbClr val="A2BC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Arial" charset="0"/>
            </a:endParaRPr>
          </a:p>
          <a:p>
            <a:endParaRPr lang="en-US" altLang="ko-KR" sz="1000" b="1" dirty="0" smtClean="0">
              <a:solidFill>
                <a:srgbClr val="A2BC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Arial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ko-KR" altLang="en-US" b="1" dirty="0" smtClean="0">
                <a:latin typeface="+mn-ea"/>
              </a:rPr>
              <a:t>보호자를 포함한 성인에 의하여 아동의 건강</a:t>
            </a:r>
            <a:r>
              <a:rPr lang="en-US" altLang="ko-KR" b="1" dirty="0" smtClean="0">
                <a:latin typeface="맑은 고딕"/>
                <a:ea typeface="맑은 고딕"/>
              </a:rPr>
              <a:t>·</a:t>
            </a:r>
            <a:r>
              <a:rPr lang="ko-KR" altLang="en-US" b="1" dirty="0" smtClean="0">
                <a:latin typeface="맑은 고딕"/>
                <a:ea typeface="맑은 고딕"/>
              </a:rPr>
              <a:t>복지를 해치거나 정상적 발달을 저해할 수 있는 신체적 폭력 또는 가혹행위로 보호자를 포함한 성인이 아동에게 우발적 사고가 아닌 상황에서 의도적으로 피해아동에게 행하는 신체적 폭력 또는 가혹행위</a:t>
            </a:r>
            <a:endParaRPr lang="en-US" altLang="ko-KR" b="1" dirty="0" smtClean="0">
              <a:latin typeface="+mn-ea"/>
            </a:endParaRPr>
          </a:p>
        </p:txBody>
      </p:sp>
      <p:pic>
        <p:nvPicPr>
          <p:cNvPr id="19" name="Picture 4" descr="D:\이계화\기타\그림\그림\신체학대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3357562"/>
            <a:ext cx="2196305" cy="2308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571473" y="2082309"/>
            <a:ext cx="59148" cy="1538625"/>
          </a:xfrm>
          <a:prstGeom prst="rect">
            <a:avLst/>
          </a:prstGeom>
          <a:solidFill>
            <a:srgbClr val="AEC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3857628"/>
            <a:ext cx="50006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600" b="1" spc="-150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    예</a:t>
            </a:r>
            <a:r>
              <a:rPr lang="en-US" altLang="ko-KR" sz="1600" b="1" spc="-150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) </a:t>
            </a:r>
            <a:r>
              <a:rPr lang="ko-KR" altLang="en-US" sz="1600" b="1" spc="-150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직접적으로 신체에 가해하는 행위</a:t>
            </a:r>
            <a:endParaRPr lang="en-US" altLang="ko-KR" sz="1600" b="1" spc="-150" dirty="0" smtClean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spc="-150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         </a:t>
            </a:r>
            <a:r>
              <a:rPr lang="ko-KR" altLang="en-US" sz="1600" b="1" spc="-150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도구를 사용하여 신체에 가해하는 행위</a:t>
            </a:r>
            <a:endParaRPr lang="en-US" altLang="ko-KR" sz="1600" b="1" spc="-150" dirty="0" smtClean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spc="-150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         </a:t>
            </a:r>
            <a:r>
              <a:rPr lang="ko-KR" altLang="en-US" sz="1600" b="1" spc="-150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신체에 유해한 물질로 신체에 가해하는 행위</a:t>
            </a:r>
            <a:endParaRPr lang="en-US" altLang="ko-KR" sz="1600" b="1" spc="-150" dirty="0" smtClean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spc="-150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         </a:t>
            </a:r>
            <a:r>
              <a:rPr lang="ko-KR" altLang="en-US" sz="1600" b="1" spc="-150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완력을 사용하여 신체를 위협하는 행위 등</a:t>
            </a:r>
            <a:endParaRPr lang="ko-KR" altLang="en-US" sz="1600" b="1" spc="-15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03920" y="84733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cs typeface="+mn-cs"/>
              </a:rPr>
              <a:t>아동학대 유형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3357562"/>
            <a:ext cx="257173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pPr algn="ctr"/>
            <a:r>
              <a:rPr altLang="en-US" b="1" spc="-15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endParaRPr lang="ko-KR" altLang="en-US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3832" y="642918"/>
            <a:ext cx="7593777" cy="585791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/>
            <a:endParaRPr kumimoji="0"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charset="0"/>
            </a:endParaRPr>
          </a:p>
          <a:p>
            <a:endParaRPr lang="en-US" altLang="ko-KR" sz="2400" b="1" dirty="0" smtClean="0">
              <a:solidFill>
                <a:srgbClr val="F79906"/>
              </a:solidFill>
              <a:latin typeface="+mn-ea"/>
              <a:cs typeface="Arial" charset="0"/>
            </a:endParaRPr>
          </a:p>
          <a:p>
            <a:r>
              <a:rPr lang="ko-KR" altLang="en-US" sz="2800" b="1" dirty="0" smtClean="0">
                <a:solidFill>
                  <a:srgbClr val="F799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charset="0"/>
              </a:rPr>
              <a:t> 정서학대</a:t>
            </a:r>
            <a:r>
              <a:rPr lang="ko-KR" altLang="en-US" sz="2400" b="1" dirty="0" smtClean="0">
                <a:solidFill>
                  <a:srgbClr val="A2BC32"/>
                </a:solidFill>
                <a:latin typeface="+mn-ea"/>
                <a:cs typeface="Arial" charset="0"/>
              </a:rPr>
              <a:t> </a:t>
            </a:r>
            <a:endParaRPr lang="en-US" altLang="ko-KR" sz="2400" b="1" dirty="0" smtClean="0">
              <a:solidFill>
                <a:srgbClr val="A2BC32"/>
              </a:solidFill>
              <a:latin typeface="+mn-ea"/>
              <a:cs typeface="Arial" charset="0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b="1" dirty="0" smtClean="0">
                <a:latin typeface="+mn-ea"/>
              </a:rPr>
              <a:t>  </a:t>
            </a:r>
            <a:endParaRPr lang="en-US" altLang="ko-KR" b="1" dirty="0" smtClean="0"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b="1" dirty="0" smtClean="0">
                <a:latin typeface="+mn-ea"/>
              </a:rPr>
              <a:t>  </a:t>
            </a:r>
            <a:r>
              <a:rPr lang="ko-KR" altLang="en-US" b="1" dirty="0" smtClean="0">
                <a:latin typeface="+mn-ea"/>
              </a:rPr>
              <a:t>보호자를 포함한 성인에 의하여 아동의 건강</a:t>
            </a:r>
            <a:r>
              <a:rPr lang="en-US" altLang="ko-KR" b="1" dirty="0" smtClean="0">
                <a:latin typeface="맑은 고딕"/>
                <a:ea typeface="맑은 고딕"/>
              </a:rPr>
              <a:t>·</a:t>
            </a:r>
            <a:r>
              <a:rPr lang="ko-KR" altLang="en-US" b="1" dirty="0" smtClean="0">
                <a:latin typeface="맑은 고딕"/>
                <a:ea typeface="맑은 고딕"/>
              </a:rPr>
              <a:t>복지를 해치거나 정상적 발달을 저해할 수 있는 정신적 폭력 또는 가혹행위로서</a:t>
            </a:r>
            <a:r>
              <a:rPr lang="en-US" altLang="ko-KR" b="1" dirty="0" smtClean="0">
                <a:latin typeface="맑은 고딕"/>
                <a:ea typeface="맑은 고딕"/>
              </a:rPr>
              <a:t>, </a:t>
            </a:r>
            <a:r>
              <a:rPr lang="ko-KR" altLang="en-US" b="1" dirty="0" smtClean="0">
                <a:latin typeface="맑은 고딕"/>
                <a:ea typeface="맑은 고딕"/>
              </a:rPr>
              <a:t>아동에게 행하는 언어적 폭력</a:t>
            </a:r>
            <a:r>
              <a:rPr lang="en-US" altLang="ko-KR" b="1" dirty="0" smtClean="0">
                <a:latin typeface="맑은 고딕"/>
                <a:ea typeface="맑은 고딕"/>
              </a:rPr>
              <a:t>, </a:t>
            </a:r>
            <a:r>
              <a:rPr lang="ko-KR" altLang="en-US" b="1" dirty="0" smtClean="0">
                <a:latin typeface="맑은 고딕"/>
                <a:ea typeface="맑은 고딕"/>
              </a:rPr>
              <a:t>정서적 위협</a:t>
            </a:r>
            <a:r>
              <a:rPr lang="en-US" altLang="ko-KR" b="1" dirty="0" smtClean="0">
                <a:latin typeface="맑은 고딕"/>
                <a:ea typeface="맑은 고딕"/>
              </a:rPr>
              <a:t>, </a:t>
            </a:r>
            <a:r>
              <a:rPr lang="ko-KR" altLang="en-US" b="1" dirty="0" smtClean="0">
                <a:latin typeface="맑은 고딕"/>
                <a:ea typeface="맑은 고딕"/>
              </a:rPr>
              <a:t>감금이나 억제 기타 가학적인 행위</a:t>
            </a:r>
            <a:endParaRPr lang="en-US" altLang="ko-KR" sz="1600" dirty="0" smtClean="0">
              <a:solidFill>
                <a:schemeClr val="accent4">
                  <a:lumMod val="7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spc="-150" dirty="0" smtClean="0">
                <a:solidFill>
                  <a:schemeClr val="accent4">
                    <a:lumMod val="75000"/>
                  </a:schemeClr>
                </a:solidFill>
                <a:latin typeface="+mn-ea"/>
              </a:rPr>
              <a:t>       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496558" y="2214554"/>
            <a:ext cx="74914" cy="1127736"/>
          </a:xfrm>
          <a:prstGeom prst="rect">
            <a:avLst/>
          </a:prstGeom>
          <a:solidFill>
            <a:srgbClr val="FAA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34" y="3714752"/>
            <a:ext cx="62499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600" b="1" dirty="0" smtClean="0">
                <a:solidFill>
                  <a:srgbClr val="002060"/>
                </a:solidFill>
                <a:latin typeface="+mn-ea"/>
              </a:rPr>
              <a:t>  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예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)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언어적 폭력행위</a:t>
            </a:r>
            <a:endParaRPr lang="en-US" altLang="ko-KR" sz="1600" b="1" spc="-150" dirty="0" smtClean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         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정서적 위협</a:t>
            </a:r>
            <a:endParaRPr lang="en-US" altLang="ko-KR" sz="1600" b="1" spc="-150" dirty="0" smtClean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         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아동에 대한 비현실적인 기대 또는 강요를 하는 행위</a:t>
            </a:r>
            <a:endParaRPr lang="en-US" altLang="ko-KR" sz="1600" b="1" spc="-150" dirty="0" smtClean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         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보호자의 종교행위를 강요하는 행위</a:t>
            </a:r>
            <a:endParaRPr lang="en-US" altLang="ko-KR" sz="1600" b="1" spc="-150" dirty="0" smtClean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         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형제나 친구 등과 비교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맑은 고딕"/>
                <a:ea typeface="맑은 고딕"/>
              </a:rPr>
              <a:t>·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맑은 고딕"/>
                <a:ea typeface="맑은 고딕"/>
              </a:rPr>
              <a:t>차별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맑은 고딕"/>
                <a:ea typeface="맑은 고딕"/>
              </a:rPr>
              <a:t>·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맑은 고딕"/>
                <a:ea typeface="맑은 고딕"/>
              </a:rPr>
              <a:t>편애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맑은 고딕"/>
                <a:ea typeface="맑은 고딕"/>
              </a:rPr>
              <a:t>·</a:t>
            </a:r>
            <a:r>
              <a:rPr lang="ko-KR" altLang="en-US" sz="1600" b="1" spc="-150" dirty="0" err="1" smtClean="0">
                <a:solidFill>
                  <a:srgbClr val="002060"/>
                </a:solidFill>
                <a:latin typeface="맑은 고딕"/>
                <a:ea typeface="맑은 고딕"/>
              </a:rPr>
              <a:t>왕따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맑은 고딕"/>
                <a:ea typeface="맑은 고딕"/>
              </a:rPr>
              <a:t> 시키는 행위 등</a:t>
            </a:r>
            <a:endParaRPr lang="ko-KR" altLang="en-US" sz="1600" dirty="0"/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403920" y="84733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cs typeface="+mn-cs"/>
              </a:rPr>
              <a:t>아동학대 </a:t>
            </a:r>
            <a:r>
              <a:rPr lang="ko-KR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유형</a:t>
            </a: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cs typeface="+mn-cs"/>
              </a:rPr>
              <a:t>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pPr algn="ctr"/>
            <a:r>
              <a:rPr altLang="en-US" b="1" spc="-15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endParaRPr lang="ko-KR" altLang="en-US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4887" y="1131012"/>
            <a:ext cx="7454999" cy="470558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>
              <a:lnSpc>
                <a:spcPct val="150000"/>
              </a:lnSpc>
            </a:pPr>
            <a:endParaRPr kumimoji="0" lang="en-US" altLang="ko-KR" sz="6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charset="0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charset="0"/>
              </a:rPr>
              <a:t>성학대</a:t>
            </a:r>
            <a:r>
              <a:rPr lang="ko-KR" altLang="en-US" sz="2400" b="1" dirty="0" smtClean="0">
                <a:solidFill>
                  <a:srgbClr val="F79906"/>
                </a:solidFill>
                <a:latin typeface="+mn-ea"/>
                <a:cs typeface="Arial" charset="0"/>
              </a:rPr>
              <a:t> </a:t>
            </a:r>
            <a:endParaRPr lang="en-US" altLang="ko-KR" sz="2400" b="1" dirty="0" smtClean="0">
              <a:solidFill>
                <a:srgbClr val="F79906"/>
              </a:solidFill>
              <a:latin typeface="+mn-ea"/>
              <a:cs typeface="Arial" charset="0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900" b="1" dirty="0" smtClean="0"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b="1" dirty="0" smtClean="0">
                <a:latin typeface="+mn-ea"/>
              </a:rPr>
              <a:t>보호자를 포함한 성인에 의하여 아동의 건강</a:t>
            </a:r>
            <a:r>
              <a:rPr lang="en-US" altLang="ko-KR" b="1" dirty="0" smtClean="0">
                <a:latin typeface="맑은 고딕"/>
                <a:ea typeface="맑은 고딕"/>
              </a:rPr>
              <a:t>·</a:t>
            </a:r>
            <a:r>
              <a:rPr lang="ko-KR" altLang="en-US" b="1" dirty="0" smtClean="0">
                <a:latin typeface="맑은 고딕"/>
                <a:ea typeface="맑은 고딕"/>
              </a:rPr>
              <a:t>복지를 해치거나 정상적 발달을 저해할 수 있는 성적 폭력 또는 가혹행위로서</a:t>
            </a:r>
            <a:r>
              <a:rPr lang="en-US" altLang="ko-KR" b="1" dirty="0" smtClean="0">
                <a:latin typeface="맑은 고딕"/>
                <a:ea typeface="맑은 고딕"/>
              </a:rPr>
              <a:t>, </a:t>
            </a:r>
            <a:r>
              <a:rPr lang="ko-KR" altLang="en-US" b="1" dirty="0" smtClean="0">
                <a:latin typeface="맑은 고딕"/>
                <a:ea typeface="맑은 고딕"/>
              </a:rPr>
              <a:t>아동을 대상으로 하는 모든 성적 행위</a:t>
            </a:r>
            <a:endParaRPr lang="en-US" altLang="ko-KR" b="1" dirty="0" smtClean="0">
              <a:latin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35271" y="2214554"/>
            <a:ext cx="58412" cy="11499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3500438"/>
            <a:ext cx="2564128" cy="198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77810" y="3551685"/>
            <a:ext cx="63137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600" dirty="0" smtClean="0">
                <a:solidFill>
                  <a:srgbClr val="002060"/>
                </a:solidFill>
                <a:latin typeface="+mn-ea"/>
              </a:rPr>
              <a:t>  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예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)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자신의 성적 만족을 위해 아동을 관찰하거나 아동에게 </a:t>
            </a:r>
            <a:endParaRPr lang="en-US" altLang="ko-KR" sz="1600" b="1" spc="-150" dirty="0" smtClean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        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성적인 노출을 하는 행위</a:t>
            </a:r>
            <a:endParaRPr lang="en-US" altLang="ko-KR" sz="1600" b="1" spc="-150" dirty="0" smtClean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        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아동을 성적으로 추행하는 행위</a:t>
            </a:r>
            <a:endParaRPr lang="en-US" altLang="ko-KR" sz="1600" b="1" spc="-150" dirty="0" smtClean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        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아동에게 유사성행위를 하는 행위</a:t>
            </a:r>
            <a:endParaRPr lang="en-US" altLang="ko-KR" sz="1600" b="1" spc="-150" dirty="0" smtClean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        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성교를 하는 행위</a:t>
            </a:r>
            <a:endParaRPr lang="en-US" altLang="ko-KR" sz="1600" b="1" spc="-150" dirty="0" smtClean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         </a:t>
            </a:r>
            <a:r>
              <a:rPr lang="ko-KR" altLang="en-US" sz="1600" b="1" spc="-150" dirty="0" err="1" smtClean="0">
                <a:solidFill>
                  <a:srgbClr val="002060"/>
                </a:solidFill>
                <a:latin typeface="+mn-ea"/>
              </a:rPr>
              <a:t>성매매를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 시키거나 </a:t>
            </a:r>
            <a:r>
              <a:rPr lang="ko-KR" altLang="en-US" sz="1600" b="1" spc="-150" dirty="0" err="1" smtClean="0">
                <a:solidFill>
                  <a:srgbClr val="002060"/>
                </a:solidFill>
                <a:latin typeface="+mn-ea"/>
              </a:rPr>
              <a:t>성매매를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 매개하는 행위 등 </a:t>
            </a:r>
            <a:endParaRPr lang="en-US" altLang="ko-KR" sz="1600" b="1" spc="-150" dirty="0" smtClean="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403920" y="84733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cs typeface="+mn-cs"/>
              </a:rPr>
              <a:t>아동학대 유형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2857496"/>
            <a:ext cx="1888905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pPr algn="ctr"/>
            <a:r>
              <a:rPr altLang="en-US" b="1" spc="-15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</a:t>
            </a:r>
            <a:endParaRPr lang="ko-KR" altLang="en-US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2778" y="1086828"/>
            <a:ext cx="7803455" cy="564357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/>
            <a:endParaRPr kumimoji="0" lang="en-US" altLang="ko-KR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charset="0"/>
            </a:endParaRPr>
          </a:p>
          <a:p>
            <a:pPr>
              <a:lnSpc>
                <a:spcPct val="120000"/>
              </a:lnSpc>
              <a:defRPr/>
            </a:pPr>
            <a:r>
              <a:rPr lang="ko-KR" alt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charset="0"/>
              </a:rPr>
              <a:t>방임</a:t>
            </a:r>
            <a:r>
              <a:rPr lang="en-US" altLang="ko-K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charset="0"/>
              </a:rPr>
              <a:t>·</a:t>
            </a:r>
            <a:r>
              <a:rPr lang="ko-KR" alt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charset="0"/>
              </a:rPr>
              <a:t>유기 </a:t>
            </a:r>
            <a:r>
              <a:rPr lang="ko-KR" altLang="en-US" sz="2800" b="1" dirty="0" smtClean="0">
                <a:solidFill>
                  <a:srgbClr val="006EC0"/>
                </a:solidFill>
                <a:latin typeface="+mn-ea"/>
                <a:cs typeface="Arial" charset="0"/>
              </a:rPr>
              <a:t> </a:t>
            </a:r>
            <a:r>
              <a:rPr lang="ko-KR" altLang="en-US" sz="2800" b="1" dirty="0" smtClean="0">
                <a:solidFill>
                  <a:schemeClr val="accent6">
                    <a:lumMod val="75000"/>
                  </a:schemeClr>
                </a:solidFill>
                <a:latin typeface="+mn-ea"/>
                <a:cs typeface="Arial" charset="0"/>
              </a:rPr>
              <a:t> </a:t>
            </a:r>
            <a:endParaRPr lang="en-US" altLang="ko-KR" sz="2800" b="1" dirty="0" smtClean="0">
              <a:solidFill>
                <a:schemeClr val="accent6">
                  <a:lumMod val="75000"/>
                </a:schemeClr>
              </a:solidFill>
              <a:latin typeface="+mn-ea"/>
              <a:cs typeface="Arial" charset="0"/>
            </a:endParaRPr>
          </a:p>
          <a:p>
            <a:pPr>
              <a:lnSpc>
                <a:spcPct val="170000"/>
              </a:lnSpc>
              <a:defRPr/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70000"/>
              </a:lnSpc>
              <a:defRPr/>
            </a:pPr>
            <a:r>
              <a:rPr lang="ko-KR" altLang="en-US" b="1" dirty="0" smtClean="0">
                <a:latin typeface="+mn-ea"/>
              </a:rPr>
              <a:t>아동의 보호자가 아동을 유기하거나 방임하는 행위</a:t>
            </a:r>
            <a:endParaRPr lang="en-US" altLang="ko-KR" b="1" dirty="0" smtClean="0">
              <a:latin typeface="+mn-ea"/>
            </a:endParaRPr>
          </a:p>
          <a:p>
            <a:pPr>
              <a:lnSpc>
                <a:spcPct val="170000"/>
              </a:lnSpc>
              <a:defRPr/>
            </a:pPr>
            <a:endParaRPr lang="en-US" altLang="ko-KR" dirty="0" smtClean="0">
              <a:solidFill>
                <a:srgbClr val="0070C0"/>
              </a:solidFill>
              <a:latin typeface="+mn-ea"/>
            </a:endParaRPr>
          </a:p>
          <a:p>
            <a:pPr>
              <a:lnSpc>
                <a:spcPct val="170000"/>
              </a:lnSpc>
              <a:defRPr/>
            </a:pPr>
            <a:r>
              <a:rPr lang="ko-KR" altLang="en-US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 </a:t>
            </a:r>
            <a:endParaRPr lang="ko-KR" altLang="en-US" b="1" dirty="0" smtClean="0">
              <a:solidFill>
                <a:srgbClr val="A2BC32"/>
              </a:solidFill>
              <a:latin typeface="+mn-ea"/>
              <a:cs typeface="Arial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27632" y="2307258"/>
            <a:ext cx="86716" cy="4788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4172" y="3071810"/>
            <a:ext cx="70009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  예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) 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물리적 방임 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기본적인 의식주를 제공하지 않는 행위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,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                            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  상해와 위험으로부터 아동을 보호하지 않는 행위  등</a:t>
            </a:r>
            <a:endParaRPr lang="en-US" altLang="ko-KR" sz="1600" b="1" spc="-150" dirty="0" smtClean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       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교육적 방임 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보호자가 아동을 학교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의무교육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)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에 보내지 않거나 </a:t>
            </a:r>
            <a:endParaRPr lang="en-US" altLang="ko-KR" sz="1600" b="1" spc="-150" dirty="0" smtClean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                            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아동의 무단결석을 허용하는 행위 등</a:t>
            </a:r>
            <a:endParaRPr lang="en-US" altLang="ko-KR" sz="1600" b="1" spc="-150" dirty="0" smtClean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        의료적 방임 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아동에게 필요한 의료적 처치를 하지 않는 행위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예방 접종이 </a:t>
            </a:r>
            <a:endParaRPr lang="en-US" altLang="ko-KR" sz="1600" b="1" spc="-150" dirty="0" smtClean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                            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필요한 아동에게 예방 접종을 실시하지 않는 행위 등 </a:t>
            </a:r>
            <a:endParaRPr lang="en-US" altLang="ko-KR" sz="1600" b="1" spc="-150" dirty="0" smtClean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       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유기 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아동을 보호하지 않고 버리는 행위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아동을 병원에 입원시키고 사라진 </a:t>
            </a:r>
            <a:endParaRPr lang="en-US" altLang="ko-KR" sz="1600" b="1" spc="-150" dirty="0" smtClean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spc="-150" dirty="0" smtClean="0">
                <a:solidFill>
                  <a:srgbClr val="002060"/>
                </a:solidFill>
                <a:latin typeface="+mn-ea"/>
              </a:rPr>
              <a:t>                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+mn-ea"/>
              </a:rPr>
              <a:t>경우 등 </a:t>
            </a:r>
            <a:endParaRPr lang="en-US" altLang="ko-KR" sz="1600" b="1" spc="-150" dirty="0" smtClean="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403920" y="84733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cs typeface="+mn-cs"/>
              </a:rPr>
              <a:t>아동학대 유형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pPr algn="ctr"/>
            <a:r>
              <a:rPr altLang="en-US" b="1" spc="-15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</a:t>
            </a:r>
            <a:endParaRPr lang="ko-KR" altLang="en-US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541852" y="1323958"/>
            <a:ext cx="8459304" cy="4767702"/>
            <a:chOff x="541852" y="1323958"/>
            <a:chExt cx="8459304" cy="4767702"/>
          </a:xfrm>
        </p:grpSpPr>
        <p:grpSp>
          <p:nvGrpSpPr>
            <p:cNvPr id="79" name="그룹 78"/>
            <p:cNvGrpSpPr/>
            <p:nvPr/>
          </p:nvGrpSpPr>
          <p:grpSpPr>
            <a:xfrm>
              <a:off x="541852" y="1323958"/>
              <a:ext cx="8459304" cy="4767702"/>
              <a:chOff x="5066039" y="2050241"/>
              <a:chExt cx="5630277" cy="3183395"/>
            </a:xfrm>
          </p:grpSpPr>
          <p:sp>
            <p:nvSpPr>
              <p:cNvPr id="86" name="모서리가 둥근 직사각형 85"/>
              <p:cNvSpPr/>
              <p:nvPr/>
            </p:nvSpPr>
            <p:spPr>
              <a:xfrm>
                <a:off x="5066039" y="2050241"/>
                <a:ext cx="5342564" cy="3170404"/>
              </a:xfrm>
              <a:prstGeom prst="roundRect">
                <a:avLst>
                  <a:gd name="adj" fmla="val 8971"/>
                </a:avLst>
              </a:prstGeom>
              <a:gradFill flip="none" rotWithShape="1"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9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T w="254000" h="298450"/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7" name="직사각형 86"/>
              <p:cNvSpPr/>
              <p:nvPr/>
            </p:nvSpPr>
            <p:spPr>
              <a:xfrm>
                <a:off x="5181825" y="2109999"/>
                <a:ext cx="5514491" cy="31236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buFont typeface="Wingdings" pitchFamily="2" charset="2"/>
                  <a:buChar char="v"/>
                </a:pPr>
                <a:r>
                  <a:rPr lang="ko-KR" altLang="en-US" sz="1600" b="1" dirty="0" smtClean="0">
                    <a:solidFill>
                      <a:schemeClr val="accent1">
                        <a:lumMod val="75000"/>
                      </a:schemeClr>
                    </a:solidFill>
                    <a:latin typeface="+mn-ea"/>
                    <a:cs typeface="Arial" pitchFamily="34" charset="0"/>
                  </a:rPr>
                  <a:t> 신체학대 </a:t>
                </a:r>
                <a:endParaRPr lang="en-US" altLang="ko-KR" sz="1600" b="1" dirty="0" smtClean="0">
                  <a:solidFill>
                    <a:schemeClr val="accent1">
                      <a:lumMod val="75000"/>
                    </a:schemeClr>
                  </a:solidFill>
                  <a:latin typeface="+mn-ea"/>
                  <a:cs typeface="Arial" pitchFamily="34" charset="0"/>
                </a:endParaRPr>
              </a:p>
              <a:p>
                <a:r>
                  <a:rPr lang="ko-KR" altLang="en-US" sz="1400" b="1" dirty="0" smtClean="0">
                    <a:latin typeface="+mn-ea"/>
                    <a:cs typeface="Arial" pitchFamily="34" charset="0"/>
                  </a:rPr>
                  <a:t>    </a:t>
                </a:r>
                <a:r>
                  <a:rPr lang="ko-KR" altLang="en-US" sz="1600" b="1" spc="-150" dirty="0" smtClean="0">
                    <a:latin typeface="+mn-ea"/>
                    <a:cs typeface="Arial" pitchFamily="34" charset="0"/>
                  </a:rPr>
                  <a:t>아동의 신체에 손상을 주는 학대행위</a:t>
                </a:r>
                <a:endParaRPr lang="en-US" altLang="ko-KR" sz="1600" b="1" spc="-150" dirty="0" smtClean="0">
                  <a:latin typeface="+mn-ea"/>
                  <a:cs typeface="Arial" pitchFamily="34" charset="0"/>
                </a:endParaRPr>
              </a:p>
              <a:p>
                <a:r>
                  <a:rPr lang="en-US" altLang="ko-KR" sz="1600" b="1" spc="-150" dirty="0" smtClean="0">
                    <a:solidFill>
                      <a:srgbClr val="C00000"/>
                    </a:solidFill>
                    <a:latin typeface="+mn-ea"/>
                    <a:cs typeface="Arial" pitchFamily="34" charset="0"/>
                  </a:rPr>
                  <a:t>     : 5</a:t>
                </a:r>
                <a:r>
                  <a:rPr lang="ko-KR" altLang="en-US" sz="1600" b="1" spc="-150" dirty="0" smtClean="0">
                    <a:solidFill>
                      <a:srgbClr val="C00000"/>
                    </a:solidFill>
                    <a:latin typeface="+mn-ea"/>
                    <a:cs typeface="Arial" pitchFamily="34" charset="0"/>
                  </a:rPr>
                  <a:t>년 이하의 징역 또는 </a:t>
                </a:r>
                <a:r>
                  <a:rPr lang="en-US" altLang="ko-KR" sz="1600" b="1" spc="-150" dirty="0" smtClean="0">
                    <a:solidFill>
                      <a:srgbClr val="C00000"/>
                    </a:solidFill>
                    <a:latin typeface="+mn-ea"/>
                    <a:cs typeface="Arial" pitchFamily="34" charset="0"/>
                  </a:rPr>
                  <a:t>3</a:t>
                </a:r>
                <a:r>
                  <a:rPr lang="ko-KR" altLang="en-US" sz="1600" b="1" spc="-150" dirty="0" smtClean="0">
                    <a:solidFill>
                      <a:srgbClr val="C00000"/>
                    </a:solidFill>
                    <a:latin typeface="+mn-ea"/>
                    <a:cs typeface="Arial" pitchFamily="34" charset="0"/>
                  </a:rPr>
                  <a:t>천만 원 이하의 벌금</a:t>
                </a:r>
                <a:endParaRPr lang="en-US" altLang="ko-KR" sz="1600" b="1" spc="-150" dirty="0" smtClean="0">
                  <a:solidFill>
                    <a:srgbClr val="C00000"/>
                  </a:solidFill>
                  <a:latin typeface="+mn-ea"/>
                  <a:cs typeface="Arial" pitchFamily="34" charset="0"/>
                </a:endParaRPr>
              </a:p>
              <a:p>
                <a:pPr>
                  <a:buFont typeface="Wingdings" pitchFamily="2" charset="2"/>
                  <a:buChar char="v"/>
                </a:pPr>
                <a:endParaRPr lang="en-US" altLang="ko-KR" sz="1400" b="1" dirty="0" smtClean="0">
                  <a:solidFill>
                    <a:srgbClr val="C00000"/>
                  </a:solidFill>
                  <a:latin typeface="+mn-ea"/>
                  <a:cs typeface="Arial" pitchFamily="34" charset="0"/>
                </a:endParaRPr>
              </a:p>
              <a:p>
                <a:pPr lvl="0">
                  <a:buFont typeface="Wingdings" pitchFamily="2" charset="2"/>
                  <a:buChar char="v"/>
                </a:pPr>
                <a:r>
                  <a:rPr lang="ko-KR" altLang="en-US" sz="1400" b="1" dirty="0" smtClean="0">
                    <a:solidFill>
                      <a:schemeClr val="accent1">
                        <a:lumMod val="75000"/>
                      </a:schemeClr>
                    </a:solidFill>
                    <a:latin typeface="+mn-ea"/>
                    <a:cs typeface="Arial" pitchFamily="34" charset="0"/>
                  </a:rPr>
                  <a:t> </a:t>
                </a:r>
                <a:r>
                  <a:rPr lang="ko-KR" altLang="en-US" sz="1600" b="1" dirty="0" smtClean="0">
                    <a:solidFill>
                      <a:schemeClr val="accent1">
                        <a:lumMod val="75000"/>
                      </a:schemeClr>
                    </a:solidFill>
                    <a:latin typeface="+mn-ea"/>
                    <a:cs typeface="Arial" pitchFamily="34" charset="0"/>
                  </a:rPr>
                  <a:t>정서학대 </a:t>
                </a:r>
                <a:endParaRPr lang="en-US" altLang="ko-KR" sz="7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Arial" pitchFamily="34" charset="0"/>
                </a:endParaRPr>
              </a:p>
              <a:p>
                <a:r>
                  <a:rPr lang="en-US" altLang="ko-KR" sz="12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Arial" pitchFamily="34" charset="0"/>
                  </a:rPr>
                  <a:t>    </a:t>
                </a:r>
                <a:r>
                  <a:rPr lang="ko-KR" altLang="en-US" sz="1600" b="1" spc="-150" dirty="0" smtClean="0">
                    <a:latin typeface="+mn-ea"/>
                    <a:cs typeface="Arial" pitchFamily="34" charset="0"/>
                  </a:rPr>
                  <a:t>아동의 정신건강 및 발달에 해를 끼치는 정서적 학대행위 </a:t>
                </a:r>
                <a:endParaRPr lang="en-US" altLang="ko-KR" sz="1600" b="1" spc="-150" dirty="0" smtClean="0">
                  <a:latin typeface="+mn-ea"/>
                  <a:cs typeface="Arial" pitchFamily="34" charset="0"/>
                </a:endParaRPr>
              </a:p>
              <a:p>
                <a:r>
                  <a:rPr lang="en-US" altLang="ko-KR" sz="1600" b="1" spc="-150" dirty="0" smtClean="0">
                    <a:solidFill>
                      <a:srgbClr val="C00000"/>
                    </a:solidFill>
                    <a:latin typeface="+mn-ea"/>
                    <a:cs typeface="Arial" pitchFamily="34" charset="0"/>
                  </a:rPr>
                  <a:t>     : 5</a:t>
                </a:r>
                <a:r>
                  <a:rPr lang="ko-KR" altLang="en-US" sz="1600" b="1" spc="-150" dirty="0" smtClean="0">
                    <a:solidFill>
                      <a:srgbClr val="C00000"/>
                    </a:solidFill>
                    <a:latin typeface="+mn-ea"/>
                    <a:cs typeface="Arial" pitchFamily="34" charset="0"/>
                  </a:rPr>
                  <a:t>년 이하의 징역 또는 </a:t>
                </a:r>
                <a:r>
                  <a:rPr lang="en-US" altLang="ko-KR" sz="1600" b="1" spc="-150" dirty="0" smtClean="0">
                    <a:solidFill>
                      <a:srgbClr val="C00000"/>
                    </a:solidFill>
                    <a:latin typeface="+mn-ea"/>
                    <a:cs typeface="Arial" pitchFamily="34" charset="0"/>
                  </a:rPr>
                  <a:t>3</a:t>
                </a:r>
                <a:r>
                  <a:rPr lang="ko-KR" altLang="en-US" sz="1600" b="1" spc="-150" dirty="0" smtClean="0">
                    <a:solidFill>
                      <a:srgbClr val="C00000"/>
                    </a:solidFill>
                    <a:latin typeface="+mn-ea"/>
                    <a:cs typeface="Arial" pitchFamily="34" charset="0"/>
                  </a:rPr>
                  <a:t>천만 원 이하의 벌금 </a:t>
                </a:r>
                <a:endParaRPr lang="en-US" altLang="ko-KR" sz="1600" b="1" spc="-150" dirty="0" smtClean="0">
                  <a:solidFill>
                    <a:srgbClr val="C00000"/>
                  </a:solidFill>
                  <a:latin typeface="+mn-ea"/>
                  <a:cs typeface="Arial" pitchFamily="34" charset="0"/>
                </a:endParaRPr>
              </a:p>
              <a:p>
                <a:pPr>
                  <a:buFont typeface="Wingdings" pitchFamily="2" charset="2"/>
                  <a:buChar char="v"/>
                </a:pPr>
                <a:endParaRPr lang="en-US" altLang="ko-KR" sz="1400" b="1" dirty="0" smtClean="0">
                  <a:solidFill>
                    <a:srgbClr val="C00000"/>
                  </a:solidFill>
                  <a:latin typeface="+mn-ea"/>
                  <a:cs typeface="Arial" pitchFamily="34" charset="0"/>
                </a:endParaRPr>
              </a:p>
              <a:p>
                <a:pPr lvl="0">
                  <a:buFont typeface="Wingdings" pitchFamily="2" charset="2"/>
                  <a:buChar char="v"/>
                </a:pPr>
                <a:r>
                  <a:rPr lang="ko-KR" altLang="en-US" sz="1600" b="1" dirty="0" smtClean="0">
                    <a:solidFill>
                      <a:schemeClr val="accent1">
                        <a:lumMod val="75000"/>
                      </a:schemeClr>
                    </a:solidFill>
                    <a:latin typeface="+mn-ea"/>
                    <a:cs typeface="Arial" pitchFamily="34" charset="0"/>
                  </a:rPr>
                  <a:t> </a:t>
                </a:r>
                <a:r>
                  <a:rPr lang="ko-KR" altLang="en-US" sz="1600" b="1" dirty="0" err="1" smtClean="0">
                    <a:solidFill>
                      <a:schemeClr val="accent1">
                        <a:lumMod val="75000"/>
                      </a:schemeClr>
                    </a:solidFill>
                    <a:latin typeface="+mn-ea"/>
                    <a:cs typeface="Arial" pitchFamily="34" charset="0"/>
                  </a:rPr>
                  <a:t>성학대</a:t>
                </a:r>
                <a:r>
                  <a:rPr lang="ko-KR" altLang="en-US" sz="1600" b="1" dirty="0" smtClean="0">
                    <a:solidFill>
                      <a:schemeClr val="accent1">
                        <a:lumMod val="75000"/>
                      </a:schemeClr>
                    </a:solidFill>
                    <a:latin typeface="+mn-ea"/>
                    <a:cs typeface="Arial" pitchFamily="34" charset="0"/>
                  </a:rPr>
                  <a:t> </a:t>
                </a:r>
                <a:endParaRPr lang="en-US" altLang="ko-KR" sz="7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Arial" pitchFamily="34" charset="0"/>
                </a:endParaRPr>
              </a:p>
              <a:p>
                <a:r>
                  <a:rPr lang="en-US" altLang="ko-KR" sz="1400" b="1" dirty="0" smtClean="0">
                    <a:latin typeface="+mn-ea"/>
                    <a:cs typeface="Arial" pitchFamily="34" charset="0"/>
                  </a:rPr>
                  <a:t>    </a:t>
                </a:r>
                <a:r>
                  <a:rPr lang="ko-KR" altLang="en-US" sz="1600" b="1" spc="-150" dirty="0" smtClean="0">
                    <a:latin typeface="+mn-ea"/>
                    <a:cs typeface="Arial" pitchFamily="34" charset="0"/>
                  </a:rPr>
                  <a:t>아동에게 성적 수치심을 주는 성희롱</a:t>
                </a:r>
                <a:r>
                  <a:rPr lang="en-US" altLang="ko-KR" sz="1600" b="1" spc="-150" dirty="0" smtClean="0">
                    <a:latin typeface="+mn-ea"/>
                    <a:ea typeface="맑은 고딕"/>
                    <a:cs typeface="Arial" pitchFamily="34" charset="0"/>
                  </a:rPr>
                  <a:t>·</a:t>
                </a:r>
                <a:r>
                  <a:rPr lang="ko-KR" altLang="en-US" sz="1600" b="1" spc="-150" dirty="0" smtClean="0">
                    <a:latin typeface="+mn-ea"/>
                    <a:cs typeface="Arial" pitchFamily="34" charset="0"/>
                  </a:rPr>
                  <a:t>성폭행 등의 학대행위  </a:t>
                </a:r>
                <a:endParaRPr lang="en-US" altLang="ko-KR" sz="1600" b="1" spc="-150" dirty="0" smtClean="0">
                  <a:latin typeface="+mn-ea"/>
                  <a:cs typeface="Arial" pitchFamily="34" charset="0"/>
                </a:endParaRPr>
              </a:p>
              <a:p>
                <a:r>
                  <a:rPr lang="en-US" altLang="ko-KR" sz="1600" b="1" spc="-150" dirty="0" smtClean="0">
                    <a:solidFill>
                      <a:srgbClr val="C00000"/>
                    </a:solidFill>
                    <a:latin typeface="+mn-ea"/>
                    <a:cs typeface="Arial" pitchFamily="34" charset="0"/>
                  </a:rPr>
                  <a:t>     : 5</a:t>
                </a:r>
                <a:r>
                  <a:rPr lang="ko-KR" altLang="en-US" sz="1600" b="1" spc="-150" dirty="0" smtClean="0">
                    <a:solidFill>
                      <a:srgbClr val="C00000"/>
                    </a:solidFill>
                    <a:latin typeface="+mn-ea"/>
                    <a:cs typeface="Arial" pitchFamily="34" charset="0"/>
                  </a:rPr>
                  <a:t>년 이하의 징역 또는 </a:t>
                </a:r>
                <a:r>
                  <a:rPr lang="en-US" altLang="ko-KR" sz="1600" b="1" spc="-150" dirty="0" smtClean="0">
                    <a:solidFill>
                      <a:srgbClr val="C00000"/>
                    </a:solidFill>
                    <a:latin typeface="+mn-ea"/>
                    <a:cs typeface="Arial" pitchFamily="34" charset="0"/>
                  </a:rPr>
                  <a:t>3</a:t>
                </a:r>
                <a:r>
                  <a:rPr lang="ko-KR" altLang="en-US" sz="1600" b="1" spc="-150" dirty="0" smtClean="0">
                    <a:solidFill>
                      <a:srgbClr val="C00000"/>
                    </a:solidFill>
                    <a:latin typeface="+mn-ea"/>
                    <a:cs typeface="Arial" pitchFamily="34" charset="0"/>
                  </a:rPr>
                  <a:t>천만 원 이하의 벌금   </a:t>
                </a:r>
                <a:endParaRPr lang="en-US" altLang="ko-KR" sz="1600" b="1" spc="-150" dirty="0" smtClean="0">
                  <a:solidFill>
                    <a:srgbClr val="C00000"/>
                  </a:solidFill>
                  <a:latin typeface="+mn-ea"/>
                  <a:cs typeface="Arial" pitchFamily="34" charset="0"/>
                </a:endParaRPr>
              </a:p>
              <a:p>
                <a:r>
                  <a:rPr lang="en-US" altLang="ko-KR" sz="1600" b="1" spc="-15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Arial" pitchFamily="34" charset="0"/>
                  </a:rPr>
                  <a:t>    </a:t>
                </a:r>
                <a:r>
                  <a:rPr lang="ko-KR" altLang="en-US" sz="1600" b="1" spc="-150" dirty="0" smtClean="0">
                    <a:latin typeface="+mn-ea"/>
                    <a:cs typeface="Arial" pitchFamily="34" charset="0"/>
                  </a:rPr>
                  <a:t>아동을 타인에게 매매하는 행위</a:t>
                </a:r>
                <a:r>
                  <a:rPr lang="en-US" altLang="ko-KR" sz="1600" b="1" spc="-150" dirty="0" smtClean="0">
                    <a:latin typeface="+mn-ea"/>
                    <a:cs typeface="Arial" pitchFamily="34" charset="0"/>
                  </a:rPr>
                  <a:t>, </a:t>
                </a:r>
                <a:r>
                  <a:rPr lang="ko-KR" altLang="en-US" sz="1600" b="1" spc="-150" dirty="0" smtClean="0">
                    <a:latin typeface="+mn-ea"/>
                    <a:cs typeface="Arial" pitchFamily="34" charset="0"/>
                  </a:rPr>
                  <a:t>아동에게 음행을 시키거나 음행을 매개하는 행위 </a:t>
                </a:r>
                <a:endParaRPr lang="en-US" altLang="ko-KR" sz="1600" b="1" spc="-150" dirty="0" smtClean="0">
                  <a:latin typeface="+mn-ea"/>
                  <a:cs typeface="Arial" pitchFamily="34" charset="0"/>
                </a:endParaRPr>
              </a:p>
              <a:p>
                <a:r>
                  <a:rPr lang="en-US" altLang="ko-KR" sz="1600" b="1" spc="-150" dirty="0" smtClean="0">
                    <a:solidFill>
                      <a:srgbClr val="AA2320"/>
                    </a:solidFill>
                    <a:latin typeface="+mn-ea"/>
                    <a:cs typeface="Arial" pitchFamily="34" charset="0"/>
                  </a:rPr>
                  <a:t>     : 10</a:t>
                </a:r>
                <a:r>
                  <a:rPr lang="ko-KR" altLang="en-US" sz="1600" b="1" spc="-150" dirty="0" smtClean="0">
                    <a:solidFill>
                      <a:srgbClr val="AA2320"/>
                    </a:solidFill>
                    <a:latin typeface="+mn-ea"/>
                    <a:cs typeface="Arial" pitchFamily="34" charset="0"/>
                  </a:rPr>
                  <a:t>년 이하의 징역 또는 </a:t>
                </a:r>
                <a:r>
                  <a:rPr lang="en-US" altLang="ko-KR" sz="1600" b="1" spc="-150" dirty="0" smtClean="0">
                    <a:solidFill>
                      <a:srgbClr val="AA2320"/>
                    </a:solidFill>
                    <a:latin typeface="+mn-ea"/>
                    <a:cs typeface="Arial" pitchFamily="34" charset="0"/>
                  </a:rPr>
                  <a:t>5</a:t>
                </a:r>
                <a:r>
                  <a:rPr lang="ko-KR" altLang="en-US" sz="1600" b="1" spc="-150" dirty="0" smtClean="0">
                    <a:solidFill>
                      <a:srgbClr val="AA2320"/>
                    </a:solidFill>
                    <a:latin typeface="+mn-ea"/>
                    <a:cs typeface="Arial" pitchFamily="34" charset="0"/>
                  </a:rPr>
                  <a:t>천만 원 이하의 벌금</a:t>
                </a:r>
                <a:endParaRPr lang="en-US" altLang="ko-KR" sz="1600" b="1" spc="-150" dirty="0" smtClean="0">
                  <a:solidFill>
                    <a:srgbClr val="AA2320"/>
                  </a:solidFill>
                  <a:latin typeface="+mn-ea"/>
                  <a:cs typeface="Arial" pitchFamily="34" charset="0"/>
                </a:endParaRPr>
              </a:p>
              <a:p>
                <a:pPr>
                  <a:buFont typeface="Wingdings" pitchFamily="2" charset="2"/>
                  <a:buChar char="v"/>
                </a:pPr>
                <a:endParaRPr lang="en-US" altLang="ko-KR" sz="1400" b="1" dirty="0" smtClean="0">
                  <a:solidFill>
                    <a:srgbClr val="AA2320"/>
                  </a:solidFill>
                  <a:latin typeface="+mn-ea"/>
                  <a:cs typeface="Arial" pitchFamily="34" charset="0"/>
                </a:endParaRPr>
              </a:p>
              <a:p>
                <a:pPr lvl="0">
                  <a:buFont typeface="Wingdings" pitchFamily="2" charset="2"/>
                  <a:buChar char="v"/>
                </a:pPr>
                <a:r>
                  <a:rPr lang="ko-KR" altLang="en-US" sz="1600" b="1" dirty="0" smtClean="0">
                    <a:solidFill>
                      <a:schemeClr val="accent1">
                        <a:lumMod val="75000"/>
                      </a:schemeClr>
                    </a:solidFill>
                    <a:latin typeface="+mn-ea"/>
                    <a:cs typeface="Arial" pitchFamily="34" charset="0"/>
                  </a:rPr>
                  <a:t> 방임 및 유기 </a:t>
                </a:r>
                <a:endParaRPr lang="en-US" altLang="ko-KR" sz="7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Arial" pitchFamily="34" charset="0"/>
                </a:endParaRPr>
              </a:p>
              <a:p>
                <a:r>
                  <a:rPr lang="ko-KR" altLang="en-US" sz="1400" b="1" dirty="0" smtClean="0">
                    <a:latin typeface="+mn-ea"/>
                    <a:cs typeface="Arial" pitchFamily="34" charset="0"/>
                  </a:rPr>
                  <a:t>    </a:t>
                </a:r>
                <a:r>
                  <a:rPr lang="ko-KR" altLang="en-US" sz="1600" b="1" spc="-150" dirty="0" smtClean="0">
                    <a:latin typeface="+mn-ea"/>
                    <a:cs typeface="Arial" pitchFamily="34" charset="0"/>
                  </a:rPr>
                  <a:t>자신의 보호</a:t>
                </a:r>
                <a:r>
                  <a:rPr lang="en-US" altLang="ko-KR" sz="1600" b="1" spc="-150" dirty="0" smtClean="0">
                    <a:latin typeface="+mn-ea"/>
                    <a:cs typeface="Arial" pitchFamily="34" charset="0"/>
                  </a:rPr>
                  <a:t>·</a:t>
                </a:r>
                <a:r>
                  <a:rPr lang="ko-KR" altLang="en-US" sz="1600" b="1" spc="-150" dirty="0" smtClean="0">
                    <a:latin typeface="+mn-ea"/>
                    <a:cs typeface="Arial" pitchFamily="34" charset="0"/>
                  </a:rPr>
                  <a:t>감독을 받는 아동을 유기하거나 의식주를 포함한 기본적 보호</a:t>
                </a:r>
                <a:r>
                  <a:rPr lang="en-US" altLang="ko-KR" sz="1600" b="1" spc="-150" dirty="0" smtClean="0">
                    <a:latin typeface="+mn-ea"/>
                    <a:cs typeface="Arial" pitchFamily="34" charset="0"/>
                  </a:rPr>
                  <a:t>·</a:t>
                </a:r>
                <a:r>
                  <a:rPr lang="ko-KR" altLang="en-US" sz="1600" b="1" spc="-150" dirty="0" smtClean="0">
                    <a:latin typeface="+mn-ea"/>
                    <a:cs typeface="Arial" pitchFamily="34" charset="0"/>
                  </a:rPr>
                  <a:t>양육</a:t>
                </a:r>
                <a:r>
                  <a:rPr lang="en-US" altLang="ko-KR" sz="1600" b="1" spc="-150" dirty="0" smtClean="0">
                    <a:latin typeface="+mn-ea"/>
                    <a:cs typeface="Arial" pitchFamily="34" charset="0"/>
                  </a:rPr>
                  <a:t>·</a:t>
                </a:r>
                <a:r>
                  <a:rPr lang="ko-KR" altLang="en-US" sz="1600" b="1" spc="-150" dirty="0" smtClean="0">
                    <a:latin typeface="+mn-ea"/>
                    <a:cs typeface="Arial" pitchFamily="34" charset="0"/>
                  </a:rPr>
                  <a:t>치료</a:t>
                </a:r>
                <a:r>
                  <a:rPr lang="en-US" altLang="ko-KR" sz="1600" b="1" spc="-150" dirty="0" smtClean="0">
                    <a:latin typeface="+mn-ea"/>
                    <a:cs typeface="Arial" pitchFamily="34" charset="0"/>
                  </a:rPr>
                  <a:t> </a:t>
                </a:r>
                <a:r>
                  <a:rPr lang="ko-KR" altLang="en-US" sz="1600" b="1" spc="-150" dirty="0" smtClean="0">
                    <a:latin typeface="+mn-ea"/>
                    <a:cs typeface="Arial" pitchFamily="34" charset="0"/>
                  </a:rPr>
                  <a:t>및      </a:t>
                </a:r>
                <a:endParaRPr lang="en-US" altLang="ko-KR" sz="1600" b="1" spc="-150" dirty="0" smtClean="0">
                  <a:latin typeface="+mn-ea"/>
                  <a:cs typeface="Arial" pitchFamily="34" charset="0"/>
                </a:endParaRPr>
              </a:p>
              <a:p>
                <a:r>
                  <a:rPr lang="en-US" altLang="ko-KR" sz="1600" b="1" spc="-150" dirty="0" smtClean="0">
                    <a:latin typeface="+mn-ea"/>
                    <a:cs typeface="Arial" pitchFamily="34" charset="0"/>
                  </a:rPr>
                  <a:t>     </a:t>
                </a:r>
                <a:r>
                  <a:rPr lang="ko-KR" altLang="en-US" sz="1600" b="1" spc="-150" dirty="0" smtClean="0">
                    <a:latin typeface="+mn-ea"/>
                    <a:cs typeface="Arial" pitchFamily="34" charset="0"/>
                  </a:rPr>
                  <a:t>교육을 소홀히 하는 방임행위 </a:t>
                </a:r>
                <a:endParaRPr lang="en-US" altLang="ko-KR" sz="1600" b="1" spc="-150" dirty="0" smtClean="0">
                  <a:latin typeface="+mn-ea"/>
                  <a:cs typeface="Arial" pitchFamily="34" charset="0"/>
                </a:endParaRPr>
              </a:p>
              <a:p>
                <a:r>
                  <a:rPr lang="en-US" altLang="ko-KR" sz="1600" b="1" spc="-150" dirty="0" smtClean="0">
                    <a:solidFill>
                      <a:srgbClr val="C00000"/>
                    </a:solidFill>
                    <a:latin typeface="+mn-ea"/>
                    <a:cs typeface="Arial" pitchFamily="34" charset="0"/>
                  </a:rPr>
                  <a:t>     : 5</a:t>
                </a:r>
                <a:r>
                  <a:rPr lang="ko-KR" altLang="en-US" sz="1600" b="1" spc="-150" dirty="0" smtClean="0">
                    <a:solidFill>
                      <a:srgbClr val="C00000"/>
                    </a:solidFill>
                    <a:latin typeface="+mn-ea"/>
                    <a:cs typeface="Arial" pitchFamily="34" charset="0"/>
                  </a:rPr>
                  <a:t>년 이하의 징역 또는 </a:t>
                </a:r>
                <a:r>
                  <a:rPr lang="en-US" altLang="ko-KR" sz="1600" b="1" spc="-150" dirty="0" smtClean="0">
                    <a:solidFill>
                      <a:srgbClr val="C00000"/>
                    </a:solidFill>
                    <a:latin typeface="+mn-ea"/>
                    <a:cs typeface="Arial" pitchFamily="34" charset="0"/>
                  </a:rPr>
                  <a:t>3</a:t>
                </a:r>
                <a:r>
                  <a:rPr lang="ko-KR" altLang="en-US" sz="1600" b="1" spc="-150" dirty="0" smtClean="0">
                    <a:solidFill>
                      <a:srgbClr val="C00000"/>
                    </a:solidFill>
                    <a:latin typeface="+mn-ea"/>
                    <a:cs typeface="Arial" pitchFamily="34" charset="0"/>
                  </a:rPr>
                  <a:t>천만 원 이하의  벌금 </a:t>
                </a:r>
                <a:endParaRPr lang="en-US" altLang="ko-KR" sz="1600" b="1" spc="-150" dirty="0" smtClean="0">
                  <a:solidFill>
                    <a:srgbClr val="C00000"/>
                  </a:solidFill>
                  <a:latin typeface="+mn-ea"/>
                  <a:cs typeface="Arial" pitchFamily="34" charset="0"/>
                </a:endParaRPr>
              </a:p>
              <a:p>
                <a:r>
                  <a:rPr lang="en-US" altLang="ko-KR" sz="1400" b="1" spc="-150" dirty="0" smtClean="0">
                    <a:solidFill>
                      <a:schemeClr val="tx2">
                        <a:lumMod val="75000"/>
                      </a:schemeClr>
                    </a:solidFill>
                    <a:latin typeface="+mn-ea"/>
                    <a:cs typeface="Arial" pitchFamily="34" charset="0"/>
                  </a:rPr>
                  <a:t>                                                                                                                                  * </a:t>
                </a:r>
                <a:r>
                  <a:rPr lang="ko-KR" altLang="en-US" sz="1400" b="1" spc="-150" dirty="0" smtClean="0">
                    <a:solidFill>
                      <a:schemeClr val="tx2">
                        <a:lumMod val="75000"/>
                      </a:schemeClr>
                    </a:solidFill>
                    <a:latin typeface="+mn-ea"/>
                    <a:cs typeface="Arial" pitchFamily="34" charset="0"/>
                  </a:rPr>
                  <a:t>아동복지법 제</a:t>
                </a:r>
                <a:r>
                  <a:rPr lang="en-US" altLang="ko-KR" sz="1400" b="1" spc="-150" dirty="0" smtClean="0">
                    <a:solidFill>
                      <a:schemeClr val="tx2">
                        <a:lumMod val="75000"/>
                      </a:schemeClr>
                    </a:solidFill>
                    <a:latin typeface="+mn-ea"/>
                    <a:cs typeface="Arial" pitchFamily="34" charset="0"/>
                  </a:rPr>
                  <a:t>71</a:t>
                </a:r>
                <a:r>
                  <a:rPr lang="ko-KR" altLang="en-US" sz="1400" b="1" spc="-150" dirty="0" smtClean="0">
                    <a:solidFill>
                      <a:schemeClr val="tx2">
                        <a:lumMod val="75000"/>
                      </a:schemeClr>
                    </a:solidFill>
                    <a:latin typeface="+mn-ea"/>
                    <a:cs typeface="Arial" pitchFamily="34" charset="0"/>
                  </a:rPr>
                  <a:t>조</a:t>
                </a:r>
                <a:r>
                  <a:rPr lang="en-US" altLang="ko-KR" sz="1400" b="1" spc="-150" dirty="0" smtClean="0">
                    <a:solidFill>
                      <a:schemeClr val="tx2">
                        <a:lumMod val="75000"/>
                      </a:schemeClr>
                    </a:solidFill>
                    <a:latin typeface="+mn-ea"/>
                    <a:cs typeface="Arial" pitchFamily="34" charset="0"/>
                  </a:rPr>
                  <a:t>(</a:t>
                </a:r>
                <a:r>
                  <a:rPr lang="ko-KR" altLang="en-US" sz="1400" b="1" spc="-150" dirty="0" smtClean="0">
                    <a:solidFill>
                      <a:schemeClr val="tx2">
                        <a:lumMod val="75000"/>
                      </a:schemeClr>
                    </a:solidFill>
                    <a:latin typeface="+mn-ea"/>
                    <a:cs typeface="Arial" pitchFamily="34" charset="0"/>
                  </a:rPr>
                  <a:t>벌칙</a:t>
                </a:r>
                <a:r>
                  <a:rPr lang="en-US" altLang="ko-KR" sz="1400" b="1" spc="-150" dirty="0" smtClean="0">
                    <a:solidFill>
                      <a:schemeClr val="tx2">
                        <a:lumMod val="75000"/>
                      </a:schemeClr>
                    </a:solidFill>
                    <a:latin typeface="+mn-ea"/>
                    <a:cs typeface="Arial" pitchFamily="34" charset="0"/>
                  </a:rPr>
                  <a:t>) </a:t>
                </a:r>
              </a:p>
            </p:txBody>
          </p:sp>
        </p:grpSp>
        <p:pic>
          <p:nvPicPr>
            <p:cNvPr id="26" name="그림 25" descr="사람아이콘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72264" y="1357298"/>
              <a:ext cx="2000264" cy="2061855"/>
            </a:xfrm>
            <a:prstGeom prst="rect">
              <a:avLst/>
            </a:prstGeom>
          </p:spPr>
        </p:pic>
      </p:grpSp>
      <p:sp>
        <p:nvSpPr>
          <p:cNvPr id="11" name="제목 1"/>
          <p:cNvSpPr txBox="1">
            <a:spLocks/>
          </p:cNvSpPr>
          <p:nvPr/>
        </p:nvSpPr>
        <p:spPr>
          <a:xfrm>
            <a:off x="403920" y="84733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cs typeface="+mn-cs"/>
              </a:rPr>
              <a:t>아동학대 처벌조항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차트 30"/>
          <p:cNvGraphicFramePr/>
          <p:nvPr/>
        </p:nvGraphicFramePr>
        <p:xfrm>
          <a:off x="642910" y="1500174"/>
          <a:ext cx="7394511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pPr algn="ctr"/>
            <a:r>
              <a:rPr altLang="en-US" b="1" spc="-15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 </a:t>
            </a:r>
            <a:endParaRPr lang="ko-KR" altLang="en-US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5643571" y="2285992"/>
            <a:ext cx="3124226" cy="1071570"/>
            <a:chOff x="6348799" y="2182655"/>
            <a:chExt cx="2687925" cy="1071570"/>
          </a:xfrm>
        </p:grpSpPr>
        <p:sp>
          <p:nvSpPr>
            <p:cNvPr id="46" name="사각형 설명선 45"/>
            <p:cNvSpPr/>
            <p:nvPr/>
          </p:nvSpPr>
          <p:spPr>
            <a:xfrm>
              <a:off x="6348799" y="2968473"/>
              <a:ext cx="1281545" cy="285752"/>
            </a:xfrm>
            <a:prstGeom prst="wedgeRectCallout">
              <a:avLst>
                <a:gd name="adj1" fmla="val -21196"/>
                <a:gd name="adj2" fmla="val 113188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  <a:cs typeface="Arial" pitchFamily="34" charset="0"/>
                </a:rPr>
                <a:t>아동학대사례 </a:t>
              </a:r>
              <a:endParaRPr lang="ko-KR" altLang="en-US" sz="2400" b="1" dirty="0">
                <a:solidFill>
                  <a:schemeClr val="tx2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393650" y="2182655"/>
              <a:ext cx="16430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600" b="1" dirty="0">
                <a:solidFill>
                  <a:schemeClr val="tx2">
                    <a:lumMod val="50000"/>
                  </a:schemeClr>
                </a:solidFill>
                <a:latin typeface="+mn-ea"/>
                <a:cs typeface="Arial" pitchFamily="34" charset="0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4071934" y="2285992"/>
            <a:ext cx="1088189" cy="317651"/>
            <a:chOff x="3555249" y="2254093"/>
            <a:chExt cx="2088321" cy="338554"/>
          </a:xfrm>
        </p:grpSpPr>
        <p:sp>
          <p:nvSpPr>
            <p:cNvPr id="47" name="사각형 설명선 46"/>
            <p:cNvSpPr/>
            <p:nvPr/>
          </p:nvSpPr>
          <p:spPr>
            <a:xfrm>
              <a:off x="3714744" y="2285992"/>
              <a:ext cx="1714512" cy="288032"/>
            </a:xfrm>
            <a:prstGeom prst="wedgeRectCallout">
              <a:avLst>
                <a:gd name="adj1" fmla="val -19935"/>
                <a:gd name="adj2" fmla="val 12536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555249" y="2254093"/>
              <a:ext cx="2088321" cy="33855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  <a:cs typeface="Arial" pitchFamily="34" charset="0"/>
                </a:rPr>
                <a:t> 신고접수  </a:t>
              </a:r>
              <a:endParaRPr lang="ko-KR" altLang="en-US" sz="1600" b="1" dirty="0">
                <a:solidFill>
                  <a:schemeClr val="tx2">
                    <a:lumMod val="50000"/>
                  </a:schemeClr>
                </a:solidFill>
                <a:latin typeface="+mn-ea"/>
                <a:cs typeface="Arial" pitchFamily="34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500166" y="1714488"/>
            <a:ext cx="785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건수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286644" y="5072074"/>
            <a:ext cx="785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연도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403920" y="84733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cs typeface="+mn-cs"/>
              </a:rPr>
              <a:t>아동학대 </a:t>
            </a:r>
            <a:r>
              <a:rPr lang="ko-KR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현황</a:t>
            </a: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cs typeface="+mn-cs"/>
              </a:rPr>
              <a:t>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cs typeface="+mn-cs"/>
            </a:endParaRPr>
          </a:p>
        </p:txBody>
      </p:sp>
      <p:grpSp>
        <p:nvGrpSpPr>
          <p:cNvPr id="19" name="그룹 21"/>
          <p:cNvGrpSpPr/>
          <p:nvPr/>
        </p:nvGrpSpPr>
        <p:grpSpPr>
          <a:xfrm>
            <a:off x="2857488" y="1012312"/>
            <a:ext cx="3417301" cy="763733"/>
            <a:chOff x="5186142" y="1928803"/>
            <a:chExt cx="2836800" cy="589179"/>
          </a:xfrm>
        </p:grpSpPr>
        <p:sp>
          <p:nvSpPr>
            <p:cNvPr id="20" name="모서리가 둥근 직사각형 19"/>
            <p:cNvSpPr/>
            <p:nvPr/>
          </p:nvSpPr>
          <p:spPr>
            <a:xfrm>
              <a:off x="5214942" y="1928803"/>
              <a:ext cx="2808000" cy="360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prstMaterial="softEdge">
              <a:bevelT w="254000" h="298450"/>
              <a:bevelB w="184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5186142" y="1971886"/>
              <a:ext cx="2807997" cy="5460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2000" b="1" dirty="0" smtClean="0">
                  <a:latin typeface="+mn-ea"/>
                  <a:cs typeface="Arial" pitchFamily="34" charset="0"/>
                </a:rPr>
                <a:t>아동학대 발생현황     </a:t>
              </a:r>
              <a:endParaRPr lang="en-US" altLang="ko-KR" sz="2000" b="1" dirty="0" smtClean="0">
                <a:latin typeface="+mn-ea"/>
                <a:cs typeface="Arial" pitchFamily="34" charset="0"/>
              </a:endParaRPr>
            </a:p>
            <a:p>
              <a:pPr algn="r"/>
              <a:r>
                <a:rPr lang="ko-KR" altLang="en-US" sz="2000" b="1" dirty="0" smtClean="0">
                  <a:latin typeface="+mn-ea"/>
                  <a:cs typeface="Arial" pitchFamily="34" charset="0"/>
                </a:rPr>
                <a:t> </a:t>
              </a:r>
              <a:endParaRPr lang="en-US" altLang="ko-KR" sz="2000" b="1" dirty="0" smtClean="0">
                <a:latin typeface="+mn-ea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1" grpId="0">
        <p:bldAsOne/>
      </p:bldGraphic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제목 1"/>
          <p:cNvSpPr txBox="1">
            <a:spLocks/>
          </p:cNvSpPr>
          <p:nvPr/>
        </p:nvSpPr>
        <p:spPr>
          <a:xfrm>
            <a:off x="403920" y="84733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cs typeface="+mn-cs"/>
              </a:rPr>
              <a:t>아동학대 현황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cs typeface="+mn-cs"/>
            </a:endParaRPr>
          </a:p>
        </p:txBody>
      </p:sp>
      <p:grpSp>
        <p:nvGrpSpPr>
          <p:cNvPr id="2" name="그룹 21"/>
          <p:cNvGrpSpPr/>
          <p:nvPr/>
        </p:nvGrpSpPr>
        <p:grpSpPr>
          <a:xfrm>
            <a:off x="2714612" y="1046458"/>
            <a:ext cx="3714776" cy="763735"/>
            <a:chOff x="5186142" y="1928803"/>
            <a:chExt cx="2836800" cy="589181"/>
          </a:xfrm>
        </p:grpSpPr>
        <p:sp>
          <p:nvSpPr>
            <p:cNvPr id="15" name="모서리가 둥근 직사각형 14"/>
            <p:cNvSpPr/>
            <p:nvPr/>
          </p:nvSpPr>
          <p:spPr>
            <a:xfrm>
              <a:off x="5214942" y="1928803"/>
              <a:ext cx="2808000" cy="360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prstMaterial="softEdge">
              <a:bevelT w="254000" h="298450"/>
              <a:bevelB w="184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5186142" y="1971888"/>
              <a:ext cx="2807997" cy="5460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2000" b="1" dirty="0" smtClean="0">
                  <a:latin typeface="+mn-ea"/>
                  <a:cs typeface="Arial" pitchFamily="34" charset="0"/>
                </a:rPr>
                <a:t>아동학대사례 유형 </a:t>
              </a:r>
              <a:r>
                <a:rPr lang="en-US" altLang="ko-KR" sz="2000" b="1" dirty="0" smtClean="0">
                  <a:latin typeface="+mn-ea"/>
                  <a:cs typeface="Arial" pitchFamily="34" charset="0"/>
                </a:rPr>
                <a:t>(2011)</a:t>
              </a:r>
              <a:r>
                <a:rPr lang="ko-KR" altLang="en-US" sz="2000" b="1" dirty="0" smtClean="0">
                  <a:latin typeface="+mn-ea"/>
                  <a:cs typeface="Arial" pitchFamily="34" charset="0"/>
                </a:rPr>
                <a:t>      </a:t>
              </a:r>
              <a:endParaRPr lang="en-US" altLang="ko-KR" sz="2000" b="1" dirty="0" smtClean="0">
                <a:latin typeface="+mn-ea"/>
                <a:cs typeface="Arial" pitchFamily="34" charset="0"/>
              </a:endParaRPr>
            </a:p>
            <a:p>
              <a:pPr algn="r"/>
              <a:r>
                <a:rPr lang="ko-KR" altLang="en-US" sz="2000" b="1" dirty="0" smtClean="0">
                  <a:latin typeface="+mn-ea"/>
                  <a:cs typeface="Arial" pitchFamily="34" charset="0"/>
                </a:rPr>
                <a:t> </a:t>
              </a:r>
              <a:endParaRPr lang="en-US" altLang="ko-KR" sz="2000" b="1" dirty="0" smtClean="0">
                <a:latin typeface="+mn-ea"/>
                <a:cs typeface="Arial" pitchFamily="34" charset="0"/>
              </a:endParaRPr>
            </a:p>
          </p:txBody>
        </p:sp>
      </p:grpSp>
      <p:graphicFrame>
        <p:nvGraphicFramePr>
          <p:cNvPr id="10" name="차트 9"/>
          <p:cNvGraphicFramePr/>
          <p:nvPr/>
        </p:nvGraphicFramePr>
        <p:xfrm>
          <a:off x="1071538" y="2000240"/>
          <a:ext cx="6929486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"/>
          <p:cNvSpPr txBox="1"/>
          <p:nvPr/>
        </p:nvSpPr>
        <p:spPr>
          <a:xfrm>
            <a:off x="3571868" y="4071942"/>
            <a:ext cx="500066" cy="42862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ko-KR" sz="1200" b="1" dirty="0" smtClean="0"/>
              <a:t>53</a:t>
            </a:r>
            <a:r>
              <a:rPr lang="ko-KR" altLang="en-US" sz="1200" b="1" dirty="0" smtClean="0"/>
              <a:t>건</a:t>
            </a:r>
            <a:endParaRPr lang="en-US" altLang="ko-KR" sz="1200" b="1" dirty="0" smtClean="0"/>
          </a:p>
          <a:p>
            <a:pPr algn="ctr">
              <a:lnSpc>
                <a:spcPct val="100000"/>
              </a:lnSpc>
            </a:pPr>
            <a:r>
              <a:rPr lang="en-US" altLang="ko-KR" sz="1200" b="1" dirty="0" smtClean="0"/>
              <a:t>(0.9%)</a:t>
            </a:r>
            <a:endParaRPr lang="ko-KR" altLang="en-US" sz="1200" b="1" dirty="0"/>
          </a:p>
        </p:txBody>
      </p:sp>
      <p:sp>
        <p:nvSpPr>
          <p:cNvPr id="12" name="TextBox 1"/>
          <p:cNvSpPr txBox="1"/>
          <p:nvPr/>
        </p:nvSpPr>
        <p:spPr>
          <a:xfrm>
            <a:off x="2643174" y="3214686"/>
            <a:ext cx="500066" cy="42862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ko-KR" sz="1200" b="1" dirty="0" smtClean="0"/>
              <a:t>2,621</a:t>
            </a:r>
            <a:r>
              <a:rPr lang="ko-KR" altLang="en-US" sz="1200" b="1" dirty="0" smtClean="0"/>
              <a:t>건</a:t>
            </a:r>
            <a:endParaRPr lang="en-US" altLang="ko-KR" sz="1200" b="1" dirty="0" smtClean="0"/>
          </a:p>
          <a:p>
            <a:pPr algn="ctr">
              <a:lnSpc>
                <a:spcPct val="100000"/>
              </a:lnSpc>
            </a:pPr>
            <a:r>
              <a:rPr lang="en-US" altLang="ko-KR" sz="1200" b="1" dirty="0" smtClean="0"/>
              <a:t>(43.3%)</a:t>
            </a:r>
            <a:endParaRPr lang="ko-KR" alt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제목 1"/>
          <p:cNvSpPr txBox="1">
            <a:spLocks/>
          </p:cNvSpPr>
          <p:nvPr/>
        </p:nvSpPr>
        <p:spPr>
          <a:xfrm>
            <a:off x="403920" y="84733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cs typeface="+mn-cs"/>
              </a:rPr>
              <a:t>아동학대 현황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cs typeface="+mn-cs"/>
            </a:endParaRPr>
          </a:p>
        </p:txBody>
      </p:sp>
      <p:graphicFrame>
        <p:nvGraphicFramePr>
          <p:cNvPr id="10" name="차트 9"/>
          <p:cNvGraphicFramePr/>
          <p:nvPr/>
        </p:nvGraphicFramePr>
        <p:xfrm>
          <a:off x="1428728" y="2000240"/>
          <a:ext cx="6929486" cy="4278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"/>
          <p:cNvSpPr txBox="1"/>
          <p:nvPr/>
        </p:nvSpPr>
        <p:spPr>
          <a:xfrm>
            <a:off x="3143240" y="2714620"/>
            <a:ext cx="500066" cy="42862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ko-KR" sz="1200" b="1" dirty="0" smtClean="0">
                <a:solidFill>
                  <a:schemeClr val="bg1"/>
                </a:solidFill>
              </a:rPr>
              <a:t>349</a:t>
            </a:r>
            <a:r>
              <a:rPr lang="ko-KR" altLang="en-US" sz="1200" b="1" dirty="0" smtClean="0">
                <a:solidFill>
                  <a:schemeClr val="bg1"/>
                </a:solidFill>
              </a:rPr>
              <a:t>건</a:t>
            </a:r>
            <a:endParaRPr lang="en-US" altLang="ko-KR" sz="1200" b="1" dirty="0" smtClean="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US" altLang="ko-KR" sz="1200" b="1" dirty="0" smtClean="0">
                <a:solidFill>
                  <a:schemeClr val="bg1"/>
                </a:solidFill>
              </a:rPr>
              <a:t>(5.8%)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380778" y="1102308"/>
            <a:ext cx="4525611" cy="707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latin typeface="+mn-ea"/>
                <a:cs typeface="Arial" pitchFamily="34" charset="0"/>
              </a:rPr>
              <a:t>학대행위자와 아동과의 관계 </a:t>
            </a:r>
            <a:r>
              <a:rPr lang="en-US" altLang="ko-KR" sz="2000" b="1" dirty="0" smtClean="0">
                <a:latin typeface="+mn-ea"/>
                <a:cs typeface="Arial" pitchFamily="34" charset="0"/>
              </a:rPr>
              <a:t>(2010)</a:t>
            </a:r>
            <a:r>
              <a:rPr lang="ko-KR" altLang="en-US" sz="2000" b="1" dirty="0" smtClean="0">
                <a:latin typeface="+mn-ea"/>
                <a:cs typeface="Arial" pitchFamily="34" charset="0"/>
              </a:rPr>
              <a:t>      </a:t>
            </a:r>
            <a:endParaRPr lang="en-US" altLang="ko-KR" sz="2000" b="1" dirty="0" smtClean="0">
              <a:latin typeface="+mn-ea"/>
              <a:cs typeface="Arial" pitchFamily="34" charset="0"/>
            </a:endParaRPr>
          </a:p>
          <a:p>
            <a:pPr algn="r"/>
            <a:r>
              <a:rPr lang="ko-KR" altLang="en-US" sz="2000" b="1" dirty="0" smtClean="0">
                <a:latin typeface="+mn-ea"/>
                <a:cs typeface="Arial" pitchFamily="34" charset="0"/>
              </a:rPr>
              <a:t> </a:t>
            </a:r>
            <a:endParaRPr lang="en-US" altLang="ko-KR" sz="2000" b="1" dirty="0" smtClean="0">
              <a:latin typeface="+mn-ea"/>
              <a:cs typeface="Arial" pitchFamily="34" charset="0"/>
            </a:endParaRPr>
          </a:p>
        </p:txBody>
      </p:sp>
      <p:grpSp>
        <p:nvGrpSpPr>
          <p:cNvPr id="13" name="그룹 21"/>
          <p:cNvGrpSpPr/>
          <p:nvPr/>
        </p:nvGrpSpPr>
        <p:grpSpPr>
          <a:xfrm>
            <a:off x="2380778" y="1046458"/>
            <a:ext cx="4572032" cy="763735"/>
            <a:chOff x="5186142" y="1928803"/>
            <a:chExt cx="2836800" cy="589181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5214942" y="1928803"/>
              <a:ext cx="2808000" cy="360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prstMaterial="softEdge">
              <a:bevelT w="254000" h="298450"/>
              <a:bevelB w="184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5186142" y="1971888"/>
              <a:ext cx="2807997" cy="5460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2000" b="1" dirty="0" smtClean="0">
                  <a:latin typeface="+mn-ea"/>
                  <a:cs typeface="Arial" pitchFamily="34" charset="0"/>
                </a:rPr>
                <a:t>학대행위자와 아동과의 관계 </a:t>
              </a:r>
              <a:r>
                <a:rPr lang="en-US" altLang="ko-KR" sz="2000" b="1" dirty="0" smtClean="0">
                  <a:latin typeface="+mn-ea"/>
                  <a:cs typeface="Arial" pitchFamily="34" charset="0"/>
                </a:rPr>
                <a:t>(2011)</a:t>
              </a:r>
              <a:r>
                <a:rPr lang="ko-KR" altLang="en-US" sz="2000" b="1" dirty="0" smtClean="0">
                  <a:latin typeface="+mn-ea"/>
                  <a:cs typeface="Arial" pitchFamily="34" charset="0"/>
                </a:rPr>
                <a:t>      </a:t>
              </a:r>
              <a:endParaRPr lang="en-US" altLang="ko-KR" sz="2000" b="1" dirty="0" smtClean="0">
                <a:latin typeface="+mn-ea"/>
                <a:cs typeface="Arial" pitchFamily="34" charset="0"/>
              </a:endParaRPr>
            </a:p>
            <a:p>
              <a:pPr algn="r"/>
              <a:r>
                <a:rPr lang="ko-KR" altLang="en-US" sz="2000" b="1" dirty="0" smtClean="0">
                  <a:latin typeface="+mn-ea"/>
                  <a:cs typeface="Arial" pitchFamily="34" charset="0"/>
                </a:rPr>
                <a:t> </a:t>
              </a:r>
              <a:endParaRPr lang="en-US" altLang="ko-KR" sz="2000" b="1" dirty="0" smtClean="0">
                <a:latin typeface="+mn-ea"/>
                <a:cs typeface="Arial" pitchFamily="34" charset="0"/>
              </a:endParaRPr>
            </a:p>
          </p:txBody>
        </p:sp>
      </p:grpSp>
      <p:sp>
        <p:nvSpPr>
          <p:cNvPr id="22" name="TextBox 1"/>
          <p:cNvSpPr txBox="1"/>
          <p:nvPr/>
        </p:nvSpPr>
        <p:spPr>
          <a:xfrm>
            <a:off x="6429388" y="2143117"/>
            <a:ext cx="857256" cy="285751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ko-KR" sz="1200" b="1" dirty="0" smtClean="0"/>
              <a:t>1</a:t>
            </a:r>
            <a:r>
              <a:rPr lang="ko-KR" altLang="en-US" sz="1200" b="1" dirty="0" smtClean="0"/>
              <a:t>건</a:t>
            </a:r>
            <a:r>
              <a:rPr lang="en-US" altLang="ko-KR" sz="1200" b="1" dirty="0" smtClean="0"/>
              <a:t>(0.0%)</a:t>
            </a:r>
            <a:endParaRPr lang="ko-KR" alt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pPr algn="ctr"/>
            <a:r>
              <a:rPr altLang="en-US" b="1" spc="-15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</a:t>
            </a:r>
            <a:endParaRPr lang="ko-KR" altLang="en-US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114275" y="5358940"/>
            <a:ext cx="4000528" cy="6429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b="1" dirty="0" smtClean="0">
                <a:solidFill>
                  <a:srgbClr val="FF0000"/>
                </a:solidFill>
              </a:rPr>
              <a:t>* </a:t>
            </a:r>
            <a:r>
              <a:rPr lang="ko-KR" altLang="en-US" b="1" dirty="0" smtClean="0">
                <a:solidFill>
                  <a:srgbClr val="FF0000"/>
                </a:solidFill>
              </a:rPr>
              <a:t>미국 아동학대 </a:t>
            </a:r>
            <a:r>
              <a:rPr lang="ko-KR" altLang="en-US" b="1" dirty="0" err="1" smtClean="0">
                <a:solidFill>
                  <a:srgbClr val="FF0000"/>
                </a:solidFill>
              </a:rPr>
              <a:t>신고율</a:t>
            </a:r>
            <a:r>
              <a:rPr lang="ko-KR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(2010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년 기준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)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신고의무자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58.6% 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비신고의무자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41.7%</a:t>
            </a:r>
            <a:endParaRPr lang="ko-KR" altLang="en-US" dirty="0"/>
          </a:p>
        </p:txBody>
      </p:sp>
      <p:grpSp>
        <p:nvGrpSpPr>
          <p:cNvPr id="53" name="그룹 52"/>
          <p:cNvGrpSpPr/>
          <p:nvPr/>
        </p:nvGrpSpPr>
        <p:grpSpPr>
          <a:xfrm>
            <a:off x="-857288" y="1044800"/>
            <a:ext cx="6394724" cy="4071967"/>
            <a:chOff x="-428660" y="928669"/>
            <a:chExt cx="6394724" cy="4071967"/>
          </a:xfrm>
        </p:grpSpPr>
        <p:grpSp>
          <p:nvGrpSpPr>
            <p:cNvPr id="50" name="그룹 49"/>
            <p:cNvGrpSpPr/>
            <p:nvPr/>
          </p:nvGrpSpPr>
          <p:grpSpPr>
            <a:xfrm>
              <a:off x="-428660" y="1500174"/>
              <a:ext cx="5500726" cy="3500462"/>
              <a:chOff x="-428660" y="1500174"/>
              <a:chExt cx="5500726" cy="3500462"/>
            </a:xfrm>
          </p:grpSpPr>
          <p:graphicFrame>
            <p:nvGraphicFramePr>
              <p:cNvPr id="25" name="차트 24"/>
              <p:cNvGraphicFramePr/>
              <p:nvPr/>
            </p:nvGraphicFramePr>
            <p:xfrm>
              <a:off x="-428660" y="1500174"/>
              <a:ext cx="5500726" cy="350046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20" name="직사각형 19"/>
              <p:cNvSpPr/>
              <p:nvPr/>
            </p:nvSpPr>
            <p:spPr>
              <a:xfrm>
                <a:off x="2450131" y="2267719"/>
                <a:ext cx="108234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ko-KR" altLang="en-US" sz="1400" b="1" dirty="0" smtClean="0">
                    <a:latin typeface="+mn-ea"/>
                  </a:rPr>
                  <a:t>신고의무자</a:t>
                </a:r>
                <a:endParaRPr lang="en-US" altLang="ko-KR" sz="1400" b="1" dirty="0" smtClean="0">
                  <a:latin typeface="+mn-ea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992082" y="3539977"/>
                <a:ext cx="126188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ko-KR" altLang="en-US" sz="1400" b="1" dirty="0" smtClean="0">
                    <a:latin typeface="+mn-ea"/>
                  </a:rPr>
                  <a:t>비신고의무자</a:t>
                </a:r>
                <a:endParaRPr lang="en-US" altLang="ko-KR" sz="1400" b="1" dirty="0" smtClean="0">
                  <a:latin typeface="+mn-ea"/>
                </a:endParaRPr>
              </a:p>
            </p:txBody>
          </p:sp>
          <p:sp>
            <p:nvSpPr>
              <p:cNvPr id="23" name="AutoShape 77"/>
              <p:cNvSpPr>
                <a:spLocks noChangeArrowheads="1"/>
              </p:cNvSpPr>
              <p:nvPr/>
            </p:nvSpPr>
            <p:spPr bwMode="auto">
              <a:xfrm>
                <a:off x="714348" y="1669795"/>
                <a:ext cx="3214709" cy="3214710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alpha val="33000"/>
                    </a:sysClr>
                  </a:gs>
                  <a:gs pos="100000">
                    <a:sysClr val="window" lastClr="FFFFFF">
                      <a:alpha val="13000"/>
                    </a:sysClr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  <a:scene3d>
                <a:camera prst="perspectiveAbove" fov="0">
                  <a:rot lat="0" lon="0" rev="0"/>
                </a:camera>
                <a:lightRig rig="flat" dir="t"/>
              </a:scene3d>
              <a:sp3d prstMaterial="clear">
                <a:bevelT w="254000" h="254000" prst="softRound"/>
              </a:sp3d>
            </p:spPr>
            <p:txBody>
              <a:bodyPr anchor="ctr"/>
              <a:lstStyle/>
              <a:p>
                <a:pPr algn="ctr" rtl="0" fontAlgn="base" latinLnBrk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en-US" altLang="ko-KR" b="1" dirty="0" smtClean="0">
                  <a:latin typeface="+mn-ea"/>
                </a:endParaRPr>
              </a:p>
              <a:p>
                <a:pPr algn="ctr" rtl="0" fontAlgn="base" latinLnBrk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 b="1" kern="1200" dirty="0">
                  <a:latin typeface="+mn-ea"/>
                  <a:cs typeface="+mn-cs"/>
                </a:endParaRPr>
              </a:p>
            </p:txBody>
          </p:sp>
        </p:grpSp>
        <p:grpSp>
          <p:nvGrpSpPr>
            <p:cNvPr id="43" name="그룹 21"/>
            <p:cNvGrpSpPr/>
            <p:nvPr/>
          </p:nvGrpSpPr>
          <p:grpSpPr>
            <a:xfrm>
              <a:off x="2857488" y="928669"/>
              <a:ext cx="3108576" cy="707886"/>
              <a:chOff x="7380350" y="1818585"/>
              <a:chExt cx="2580518" cy="546098"/>
            </a:xfrm>
          </p:grpSpPr>
          <p:sp>
            <p:nvSpPr>
              <p:cNvPr id="44" name="모서리가 둥근 직사각형 43"/>
              <p:cNvSpPr/>
              <p:nvPr/>
            </p:nvSpPr>
            <p:spPr>
              <a:xfrm>
                <a:off x="7498955" y="1818587"/>
                <a:ext cx="2431412" cy="3600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T w="254000" h="298450"/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7380350" y="1818585"/>
                <a:ext cx="2580518" cy="5460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신고자 유형 </a:t>
                </a:r>
                <a:r>
                  <a:rPr lang="en-US" altLang="ko-KR" sz="2000" b="1" dirty="0" smtClean="0">
                    <a:latin typeface="+mn-ea"/>
                    <a:cs typeface="Arial" pitchFamily="34" charset="0"/>
                  </a:rPr>
                  <a:t>(2011)</a:t>
                </a:r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     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  <a:p>
                <a:pPr algn="r"/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 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</p:txBody>
          </p:sp>
        </p:grpSp>
      </p:grpSp>
      <p:sp>
        <p:nvSpPr>
          <p:cNvPr id="52" name="제목 1"/>
          <p:cNvSpPr txBox="1">
            <a:spLocks/>
          </p:cNvSpPr>
          <p:nvPr/>
        </p:nvSpPr>
        <p:spPr>
          <a:xfrm>
            <a:off x="403920" y="84733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cs typeface="+mn-cs"/>
              </a:rPr>
              <a:t>아동학대 </a:t>
            </a:r>
            <a:r>
              <a:rPr lang="ko-KR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현황</a:t>
            </a: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cs typeface="+mn-cs"/>
              </a:rPr>
              <a:t>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cs typeface="+mn-cs"/>
            </a:endParaRPr>
          </a:p>
        </p:txBody>
      </p:sp>
      <p:grpSp>
        <p:nvGrpSpPr>
          <p:cNvPr id="56" name="그룹 55"/>
          <p:cNvGrpSpPr/>
          <p:nvPr/>
        </p:nvGrpSpPr>
        <p:grpSpPr>
          <a:xfrm>
            <a:off x="4429124" y="1714488"/>
            <a:ext cx="4714876" cy="4559802"/>
            <a:chOff x="4429124" y="1714488"/>
            <a:chExt cx="4714876" cy="4559802"/>
          </a:xfrm>
        </p:grpSpPr>
        <p:grpSp>
          <p:nvGrpSpPr>
            <p:cNvPr id="51" name="그룹 50"/>
            <p:cNvGrpSpPr/>
            <p:nvPr/>
          </p:nvGrpSpPr>
          <p:grpSpPr>
            <a:xfrm>
              <a:off x="4429124" y="1714488"/>
              <a:ext cx="4714876" cy="4559802"/>
              <a:chOff x="4429124" y="1714488"/>
              <a:chExt cx="4714876" cy="4559802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4429124" y="1714488"/>
                <a:ext cx="4714876" cy="3688517"/>
                <a:chOff x="4429124" y="1714488"/>
                <a:chExt cx="4714876" cy="3688517"/>
              </a:xfrm>
            </p:grpSpPr>
            <p:graphicFrame>
              <p:nvGraphicFramePr>
                <p:cNvPr id="30" name="차트 29"/>
                <p:cNvGraphicFramePr/>
                <p:nvPr/>
              </p:nvGraphicFramePr>
              <p:xfrm>
                <a:off x="4429124" y="1714488"/>
                <a:ext cx="4500594" cy="350046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  <p:sp>
              <p:nvSpPr>
                <p:cNvPr id="32" name="TextBox 31"/>
                <p:cNvSpPr txBox="1"/>
                <p:nvPr/>
              </p:nvSpPr>
              <p:spPr>
                <a:xfrm>
                  <a:off x="5072066" y="4572008"/>
                  <a:ext cx="4071934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1200" b="1" spc="-15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사회복지          교사              의료인            시설           보육시설</a:t>
                  </a:r>
                  <a:endParaRPr lang="en-US" altLang="ko-KR" sz="1200" b="1" spc="-15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r>
                    <a:rPr lang="ko-KR" altLang="en-US" sz="1200" b="1" spc="-15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전담공무원</a:t>
                  </a:r>
                  <a:r>
                    <a:rPr lang="en-US" altLang="ko-KR" sz="1200" b="1" spc="-15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   </a:t>
                  </a:r>
                  <a:r>
                    <a:rPr lang="ko-KR" altLang="en-US" sz="1200" b="1" spc="-15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학원교사        소방구급        종사자           종사자</a:t>
                  </a:r>
                  <a:endParaRPr lang="en-US" altLang="ko-KR" sz="1200" b="1" spc="-15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r>
                    <a:rPr lang="en-US" altLang="ko-KR" sz="1200" b="1" spc="-15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                   </a:t>
                  </a:r>
                  <a:r>
                    <a:rPr lang="ko-KR" altLang="en-US" sz="1200" b="1" spc="-15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유치원 교사         대원</a:t>
                  </a:r>
                  <a:endParaRPr lang="en-US" altLang="ko-KR" sz="1200" b="1" spc="-15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endParaRPr lang="ko-KR" altLang="en-US" sz="1200" b="1" spc="-15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49" name="TextBox 48"/>
              <p:cNvSpPr txBox="1"/>
              <p:nvPr/>
            </p:nvSpPr>
            <p:spPr>
              <a:xfrm>
                <a:off x="5143472" y="5535626"/>
                <a:ext cx="400052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050" b="1" dirty="0" smtClean="0">
                    <a:latin typeface="+mj-lt"/>
                  </a:rPr>
                  <a:t>시설종사자 </a:t>
                </a:r>
                <a:r>
                  <a:rPr lang="en-US" altLang="ko-KR" sz="1050" b="1" dirty="0" smtClean="0">
                    <a:latin typeface="+mj-lt"/>
                  </a:rPr>
                  <a:t>: </a:t>
                </a:r>
                <a:r>
                  <a:rPr lang="ko-KR" altLang="en-US" sz="1050" b="1" dirty="0" smtClean="0">
                    <a:latin typeface="+mj-lt"/>
                  </a:rPr>
                  <a:t>아동복지시설 종사자</a:t>
                </a:r>
                <a:r>
                  <a:rPr lang="en-US" altLang="ko-KR" sz="1050" b="1" dirty="0" smtClean="0">
                    <a:latin typeface="+mj-lt"/>
                  </a:rPr>
                  <a:t>/ </a:t>
                </a:r>
                <a:r>
                  <a:rPr lang="ko-KR" altLang="en-US" sz="1050" b="1" dirty="0" smtClean="0">
                    <a:latin typeface="+mj-lt"/>
                  </a:rPr>
                  <a:t>장애인복지시설 종사자</a:t>
                </a:r>
                <a:endParaRPr lang="en-US" altLang="ko-KR" sz="1050" b="1" dirty="0" smtClean="0">
                  <a:latin typeface="+mj-lt"/>
                </a:endParaRPr>
              </a:p>
              <a:p>
                <a:r>
                  <a:rPr lang="en-US" altLang="ko-KR" sz="1050" b="1" dirty="0" smtClean="0">
                    <a:latin typeface="+mj-lt"/>
                  </a:rPr>
                  <a:t>                 </a:t>
                </a:r>
                <a:r>
                  <a:rPr lang="ko-KR" altLang="en-US" sz="1050" b="1" dirty="0" err="1" smtClean="0">
                    <a:latin typeface="+mj-lt"/>
                  </a:rPr>
                  <a:t>성매매피해지원시설</a:t>
                </a:r>
                <a:r>
                  <a:rPr lang="en-US" altLang="ko-KR" sz="1050" b="1" dirty="0" smtClean="0">
                    <a:latin typeface="+mj-lt"/>
                  </a:rPr>
                  <a:t>,</a:t>
                </a:r>
                <a:r>
                  <a:rPr lang="ko-KR" altLang="en-US" sz="1050" b="1" dirty="0" smtClean="0">
                    <a:latin typeface="+mj-lt"/>
                  </a:rPr>
                  <a:t>상담소 종사자 </a:t>
                </a:r>
                <a:endParaRPr lang="en-US" altLang="ko-KR" sz="1050" b="1" dirty="0" smtClean="0">
                  <a:latin typeface="+mj-lt"/>
                </a:endParaRPr>
              </a:p>
              <a:p>
                <a:r>
                  <a:rPr lang="en-US" altLang="ko-KR" sz="1050" b="1" dirty="0" smtClean="0">
                    <a:latin typeface="+mj-lt"/>
                  </a:rPr>
                  <a:t>                 </a:t>
                </a:r>
                <a:r>
                  <a:rPr lang="ko-KR" altLang="en-US" sz="1050" b="1" dirty="0" err="1" smtClean="0">
                    <a:latin typeface="+mj-lt"/>
                  </a:rPr>
                  <a:t>한부모가족복지시설</a:t>
                </a:r>
                <a:r>
                  <a:rPr lang="en-US" altLang="ko-KR" sz="1050" b="1" dirty="0" smtClean="0">
                    <a:latin typeface="+mj-lt"/>
                  </a:rPr>
                  <a:t>,</a:t>
                </a:r>
                <a:r>
                  <a:rPr lang="ko-KR" altLang="en-US" sz="1050" b="1" dirty="0" smtClean="0">
                    <a:latin typeface="+mj-lt"/>
                  </a:rPr>
                  <a:t>상담소 종사자</a:t>
                </a:r>
                <a:endParaRPr lang="en-US" altLang="ko-KR" sz="1050" b="1" dirty="0" smtClean="0">
                  <a:latin typeface="+mj-lt"/>
                </a:endParaRPr>
              </a:p>
              <a:p>
                <a:r>
                  <a:rPr lang="en-US" altLang="ko-KR" sz="1050" b="1" dirty="0" smtClean="0">
                    <a:latin typeface="+mj-lt"/>
                  </a:rPr>
                  <a:t>                 </a:t>
                </a:r>
                <a:r>
                  <a:rPr lang="ko-KR" altLang="en-US" sz="1050" b="1" dirty="0" smtClean="0">
                    <a:latin typeface="+mj-lt"/>
                  </a:rPr>
                  <a:t>가정폭력상담소</a:t>
                </a:r>
                <a:r>
                  <a:rPr lang="en-US" altLang="ko-KR" sz="1050" b="1" dirty="0" smtClean="0">
                    <a:latin typeface="+mj-lt"/>
                  </a:rPr>
                  <a:t>, </a:t>
                </a:r>
                <a:r>
                  <a:rPr lang="ko-KR" altLang="en-US" sz="1050" b="1" dirty="0" smtClean="0">
                    <a:latin typeface="+mj-lt"/>
                  </a:rPr>
                  <a:t>보호시설 종사자 포함  </a:t>
                </a:r>
                <a:endParaRPr lang="ko-KR" altLang="en-US" sz="1050" b="1" dirty="0">
                  <a:latin typeface="+mj-lt"/>
                </a:endParaRPr>
              </a:p>
            </p:txBody>
          </p:sp>
        </p:grpSp>
        <p:cxnSp>
          <p:nvCxnSpPr>
            <p:cNvPr id="55" name="직선 연결선 54"/>
            <p:cNvCxnSpPr/>
            <p:nvPr/>
          </p:nvCxnSpPr>
          <p:spPr>
            <a:xfrm>
              <a:off x="5046666" y="4546608"/>
              <a:ext cx="3786214" cy="15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2143108" y="2786058"/>
            <a:ext cx="857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2,704</a:t>
            </a:r>
            <a:r>
              <a:rPr lang="ko-KR" altLang="en-US" sz="1400" b="1" dirty="0" smtClean="0"/>
              <a:t>건</a:t>
            </a:r>
            <a:r>
              <a:rPr lang="en-US" altLang="ko-KR" sz="1400" b="1" dirty="0" smtClean="0"/>
              <a:t>(32.5%)</a:t>
            </a:r>
            <a:endParaRPr lang="ko-KR" altLang="en-US" sz="1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85786" y="3929066"/>
            <a:ext cx="857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5,621</a:t>
            </a:r>
            <a:r>
              <a:rPr lang="ko-KR" altLang="en-US" sz="1400" b="1" dirty="0" smtClean="0"/>
              <a:t>건</a:t>
            </a:r>
            <a:r>
              <a:rPr lang="en-US" altLang="ko-KR" sz="1400" b="1" dirty="0" smtClean="0"/>
              <a:t>(67.5%)</a:t>
            </a:r>
            <a:endParaRPr lang="ko-KR" alt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pPr algn="ctr"/>
            <a:r>
              <a:rPr altLang="en-US" b="1" spc="-15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endParaRPr lang="ko-KR" altLang="en-US" b="1" spc="-15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9" name="그룹 57"/>
          <p:cNvGrpSpPr/>
          <p:nvPr/>
        </p:nvGrpSpPr>
        <p:grpSpPr>
          <a:xfrm>
            <a:off x="2643174" y="1000109"/>
            <a:ext cx="3786214" cy="779322"/>
            <a:chOff x="5214942" y="1928802"/>
            <a:chExt cx="2808000" cy="561937"/>
          </a:xfrm>
        </p:grpSpPr>
        <p:sp>
          <p:nvSpPr>
            <p:cNvPr id="59" name="모서리가 둥근 직사각형 58"/>
            <p:cNvSpPr/>
            <p:nvPr/>
          </p:nvSpPr>
          <p:spPr>
            <a:xfrm>
              <a:off x="5214942" y="1928802"/>
              <a:ext cx="2808000" cy="360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prstMaterial="softEdge">
              <a:bevelT w="254000" h="298450"/>
              <a:bevelB w="184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5331942" y="1980312"/>
              <a:ext cx="2654998" cy="5104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ko-KR" altLang="en-US" sz="2000" b="1" spc="-150" dirty="0" smtClean="0">
                  <a:latin typeface="+mn-ea"/>
                  <a:cs typeface="Arial" pitchFamily="34" charset="0"/>
                </a:rPr>
                <a:t>신체</a:t>
              </a:r>
              <a:r>
                <a:rPr lang="en-US" altLang="ko-KR" sz="2000" b="1" spc="-150" dirty="0" smtClean="0">
                  <a:latin typeface="+mn-ea"/>
                  <a:cs typeface="Arial" pitchFamily="34" charset="0"/>
                </a:rPr>
                <a:t>·</a:t>
              </a:r>
              <a:r>
                <a:rPr lang="ko-KR" altLang="en-US" sz="2000" b="1" spc="-150" dirty="0" smtClean="0">
                  <a:latin typeface="+mn-ea"/>
                  <a:cs typeface="Arial" pitchFamily="34" charset="0"/>
                </a:rPr>
                <a:t> 정서학대  및  방임 후유증 </a:t>
              </a:r>
              <a:endParaRPr lang="en-US" altLang="ko-KR" sz="2000" b="1" spc="-150" dirty="0" smtClean="0">
                <a:latin typeface="+mn-ea"/>
                <a:cs typeface="Arial" pitchFamily="34" charset="0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1023912" y="1931906"/>
            <a:ext cx="3119459" cy="3640234"/>
            <a:chOff x="1023912" y="1931906"/>
            <a:chExt cx="3119459" cy="3640234"/>
          </a:xfrm>
        </p:grpSpPr>
        <p:grpSp>
          <p:nvGrpSpPr>
            <p:cNvPr id="8" name="그룹 31"/>
            <p:cNvGrpSpPr/>
            <p:nvPr/>
          </p:nvGrpSpPr>
          <p:grpSpPr>
            <a:xfrm>
              <a:off x="1023912" y="1931906"/>
              <a:ext cx="3119459" cy="3640234"/>
              <a:chOff x="1023913" y="2169895"/>
              <a:chExt cx="2143140" cy="3441814"/>
            </a:xfrm>
          </p:grpSpPr>
          <p:sp>
            <p:nvSpPr>
              <p:cNvPr id="14" name="자유형 13"/>
              <p:cNvSpPr/>
              <p:nvPr/>
            </p:nvSpPr>
            <p:spPr>
              <a:xfrm>
                <a:off x="1509697" y="2170558"/>
                <a:ext cx="1166816" cy="142876"/>
              </a:xfrm>
              <a:custGeom>
                <a:avLst/>
                <a:gdLst>
                  <a:gd name="connsiteX0" fmla="*/ 0 w 1071570"/>
                  <a:gd name="connsiteY0" fmla="*/ 0 h 142876"/>
                  <a:gd name="connsiteX1" fmla="*/ 1071570 w 1071570"/>
                  <a:gd name="connsiteY1" fmla="*/ 0 h 142876"/>
                  <a:gd name="connsiteX2" fmla="*/ 1071570 w 1071570"/>
                  <a:gd name="connsiteY2" fmla="*/ 142876 h 142876"/>
                  <a:gd name="connsiteX3" fmla="*/ 0 w 1071570"/>
                  <a:gd name="connsiteY3" fmla="*/ 142876 h 142876"/>
                  <a:gd name="connsiteX4" fmla="*/ 0 w 1071570"/>
                  <a:gd name="connsiteY4" fmla="*/ 0 h 142876"/>
                  <a:gd name="connsiteX0" fmla="*/ 71406 w 1071570"/>
                  <a:gd name="connsiteY0" fmla="*/ 0 h 142876"/>
                  <a:gd name="connsiteX1" fmla="*/ 1071570 w 1071570"/>
                  <a:gd name="connsiteY1" fmla="*/ 0 h 142876"/>
                  <a:gd name="connsiteX2" fmla="*/ 1071570 w 1071570"/>
                  <a:gd name="connsiteY2" fmla="*/ 142876 h 142876"/>
                  <a:gd name="connsiteX3" fmla="*/ 0 w 1071570"/>
                  <a:gd name="connsiteY3" fmla="*/ 142876 h 142876"/>
                  <a:gd name="connsiteX4" fmla="*/ 71406 w 1071570"/>
                  <a:gd name="connsiteY4" fmla="*/ 0 h 142876"/>
                  <a:gd name="connsiteX0" fmla="*/ 71406 w 1142976"/>
                  <a:gd name="connsiteY0" fmla="*/ 0 h 142876"/>
                  <a:gd name="connsiteX1" fmla="*/ 1071570 w 1142976"/>
                  <a:gd name="connsiteY1" fmla="*/ 0 h 142876"/>
                  <a:gd name="connsiteX2" fmla="*/ 1142976 w 1142976"/>
                  <a:gd name="connsiteY2" fmla="*/ 142876 h 142876"/>
                  <a:gd name="connsiteX3" fmla="*/ 0 w 1142976"/>
                  <a:gd name="connsiteY3" fmla="*/ 142876 h 142876"/>
                  <a:gd name="connsiteX4" fmla="*/ 71406 w 1142976"/>
                  <a:gd name="connsiteY4" fmla="*/ 0 h 142876"/>
                  <a:gd name="connsiteX0" fmla="*/ 71406 w 1142976"/>
                  <a:gd name="connsiteY0" fmla="*/ 0 h 142876"/>
                  <a:gd name="connsiteX1" fmla="*/ 1071570 w 1142976"/>
                  <a:gd name="connsiteY1" fmla="*/ 0 h 142876"/>
                  <a:gd name="connsiteX2" fmla="*/ 1142976 w 1142976"/>
                  <a:gd name="connsiteY2" fmla="*/ 142876 h 142876"/>
                  <a:gd name="connsiteX3" fmla="*/ 0 w 1142976"/>
                  <a:gd name="connsiteY3" fmla="*/ 142876 h 142876"/>
                  <a:gd name="connsiteX4" fmla="*/ 71406 w 1142976"/>
                  <a:gd name="connsiteY4" fmla="*/ 0 h 142876"/>
                  <a:gd name="connsiteX0" fmla="*/ 71406 w 1142976"/>
                  <a:gd name="connsiteY0" fmla="*/ 0 h 142876"/>
                  <a:gd name="connsiteX1" fmla="*/ 1071570 w 1142976"/>
                  <a:gd name="connsiteY1" fmla="*/ 0 h 142876"/>
                  <a:gd name="connsiteX2" fmla="*/ 1142976 w 1142976"/>
                  <a:gd name="connsiteY2" fmla="*/ 142876 h 142876"/>
                  <a:gd name="connsiteX3" fmla="*/ 0 w 1142976"/>
                  <a:gd name="connsiteY3" fmla="*/ 142876 h 142876"/>
                  <a:gd name="connsiteX4" fmla="*/ 71406 w 1142976"/>
                  <a:gd name="connsiteY4" fmla="*/ 0 h 142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2976" h="142876">
                    <a:moveTo>
                      <a:pt x="71406" y="0"/>
                    </a:moveTo>
                    <a:lnTo>
                      <a:pt x="1071570" y="0"/>
                    </a:lnTo>
                    <a:lnTo>
                      <a:pt x="1142976" y="142876"/>
                    </a:lnTo>
                    <a:lnTo>
                      <a:pt x="0" y="142876"/>
                    </a:lnTo>
                    <a:lnTo>
                      <a:pt x="71406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" name="모서리가 둥근 직사각형 2"/>
              <p:cNvSpPr/>
              <p:nvPr/>
            </p:nvSpPr>
            <p:spPr>
              <a:xfrm>
                <a:off x="1023913" y="2227709"/>
                <a:ext cx="2143140" cy="3384000"/>
              </a:xfrm>
              <a:prstGeom prst="roundRect">
                <a:avLst/>
              </a:prstGeom>
              <a:solidFill>
                <a:srgbClr val="558ED5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" name="모서리가 둥근 직사각형 3"/>
              <p:cNvSpPr/>
              <p:nvPr/>
            </p:nvSpPr>
            <p:spPr>
              <a:xfrm>
                <a:off x="1087483" y="2286783"/>
                <a:ext cx="2016000" cy="3276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순서도: 지연 4"/>
              <p:cNvSpPr/>
              <p:nvPr/>
            </p:nvSpPr>
            <p:spPr>
              <a:xfrm rot="5400000">
                <a:off x="1691686" y="2073626"/>
                <a:ext cx="807594" cy="1000132"/>
              </a:xfrm>
              <a:prstGeom prst="flowChartDelay">
                <a:avLst/>
              </a:prstGeom>
              <a:solidFill>
                <a:srgbClr val="558ED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matte">
                <a:bevelT w="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순서도: 지연 6"/>
              <p:cNvSpPr/>
              <p:nvPr/>
            </p:nvSpPr>
            <p:spPr>
              <a:xfrm rot="5400000">
                <a:off x="1685348" y="2103325"/>
                <a:ext cx="792651" cy="955680"/>
              </a:xfrm>
              <a:prstGeom prst="flowChartDelay">
                <a:avLst/>
              </a:prstGeom>
              <a:gradFill flip="none" rotWithShape="1">
                <a:gsLst>
                  <a:gs pos="94000">
                    <a:schemeClr val="bg1">
                      <a:alpha val="0"/>
                    </a:schemeClr>
                  </a:gs>
                  <a:gs pos="0">
                    <a:schemeClr val="bg1"/>
                  </a:gs>
                  <a:gs pos="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47" name="직사각형 46"/>
            <p:cNvSpPr/>
            <p:nvPr/>
          </p:nvSpPr>
          <p:spPr bwMode="auto">
            <a:xfrm>
              <a:off x="1142976" y="2805108"/>
              <a:ext cx="2876570" cy="233840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buFont typeface="Wingdings" pitchFamily="2" charset="2"/>
                <a:buChar char="ü"/>
                <a:defRPr/>
              </a:pP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피부결손</a:t>
              </a:r>
              <a:endParaRPr lang="en-US" altLang="ko-KR" sz="1600" b="1" dirty="0" smtClean="0">
                <a:solidFill>
                  <a:schemeClr val="tx1"/>
                </a:solidFill>
                <a:latin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화상 </a:t>
              </a:r>
              <a:endParaRPr lang="en-US" altLang="ko-KR" sz="1600" b="1" dirty="0">
                <a:solidFill>
                  <a:schemeClr val="tx1"/>
                </a:solidFill>
                <a:latin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 골절 </a:t>
              </a:r>
              <a:endParaRPr lang="en-US" altLang="ko-KR" sz="1600" b="1" dirty="0">
                <a:solidFill>
                  <a:schemeClr val="tx1"/>
                </a:solidFill>
                <a:latin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 안구출혈</a:t>
              </a:r>
              <a:endParaRPr lang="en-US" altLang="ko-KR" sz="1600" b="1" dirty="0">
                <a:solidFill>
                  <a:schemeClr val="tx1"/>
                </a:solidFill>
                <a:latin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 장기파열</a:t>
              </a:r>
              <a:endParaRPr lang="en-US" altLang="ko-KR" sz="1600" b="1" dirty="0">
                <a:solidFill>
                  <a:schemeClr val="tx1"/>
                </a:solidFill>
                <a:latin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 두뇌손상</a:t>
              </a:r>
              <a:endParaRPr lang="en-US" altLang="ko-KR" sz="1600" b="1" dirty="0">
                <a:solidFill>
                  <a:schemeClr val="tx1"/>
                </a:solidFill>
                <a:latin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 성장실패</a:t>
              </a:r>
              <a:endParaRPr lang="en-US" altLang="ko-KR" sz="1600" b="1" dirty="0">
                <a:solidFill>
                  <a:schemeClr val="tx1"/>
                </a:solidFill>
                <a:latin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 생리기능 변화</a:t>
              </a:r>
              <a:endParaRPr lang="en-US" altLang="ko-KR" sz="1600" b="1" dirty="0">
                <a:solidFill>
                  <a:schemeClr val="tx1"/>
                </a:solidFill>
                <a:latin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 사망 </a:t>
              </a:r>
            </a:p>
          </p:txBody>
        </p:sp>
        <p:sp>
          <p:nvSpPr>
            <p:cNvPr id="62" name="TextBox 13"/>
            <p:cNvSpPr txBox="1">
              <a:spLocks noChangeArrowheads="1"/>
            </p:cNvSpPr>
            <p:nvPr/>
          </p:nvSpPr>
          <p:spPr bwMode="auto">
            <a:xfrm>
              <a:off x="2076432" y="2166929"/>
              <a:ext cx="100540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600" b="1" dirty="0">
                  <a:solidFill>
                    <a:schemeClr val="accent1">
                      <a:lumMod val="50000"/>
                    </a:schemeClr>
                  </a:solidFill>
                  <a:latin typeface="+mn-ea"/>
                </a:rPr>
                <a:t>신체손상</a:t>
              </a: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5143504" y="1928802"/>
            <a:ext cx="3214710" cy="3614306"/>
            <a:chOff x="5143504" y="1928802"/>
            <a:chExt cx="3214710" cy="3614306"/>
          </a:xfrm>
        </p:grpSpPr>
        <p:grpSp>
          <p:nvGrpSpPr>
            <p:cNvPr id="6" name="그룹 46"/>
            <p:cNvGrpSpPr/>
            <p:nvPr/>
          </p:nvGrpSpPr>
          <p:grpSpPr>
            <a:xfrm>
              <a:off x="5143504" y="1928802"/>
              <a:ext cx="3214710" cy="3614306"/>
              <a:chOff x="6015048" y="2169893"/>
              <a:chExt cx="2143140" cy="3441816"/>
            </a:xfrm>
          </p:grpSpPr>
          <p:sp>
            <p:nvSpPr>
              <p:cNvPr id="30" name="자유형 29"/>
              <p:cNvSpPr/>
              <p:nvPr/>
            </p:nvSpPr>
            <p:spPr>
              <a:xfrm>
                <a:off x="6496060" y="2170558"/>
                <a:ext cx="1166816" cy="142876"/>
              </a:xfrm>
              <a:custGeom>
                <a:avLst/>
                <a:gdLst>
                  <a:gd name="connsiteX0" fmla="*/ 0 w 1071570"/>
                  <a:gd name="connsiteY0" fmla="*/ 0 h 142876"/>
                  <a:gd name="connsiteX1" fmla="*/ 1071570 w 1071570"/>
                  <a:gd name="connsiteY1" fmla="*/ 0 h 142876"/>
                  <a:gd name="connsiteX2" fmla="*/ 1071570 w 1071570"/>
                  <a:gd name="connsiteY2" fmla="*/ 142876 h 142876"/>
                  <a:gd name="connsiteX3" fmla="*/ 0 w 1071570"/>
                  <a:gd name="connsiteY3" fmla="*/ 142876 h 142876"/>
                  <a:gd name="connsiteX4" fmla="*/ 0 w 1071570"/>
                  <a:gd name="connsiteY4" fmla="*/ 0 h 142876"/>
                  <a:gd name="connsiteX0" fmla="*/ 71406 w 1071570"/>
                  <a:gd name="connsiteY0" fmla="*/ 0 h 142876"/>
                  <a:gd name="connsiteX1" fmla="*/ 1071570 w 1071570"/>
                  <a:gd name="connsiteY1" fmla="*/ 0 h 142876"/>
                  <a:gd name="connsiteX2" fmla="*/ 1071570 w 1071570"/>
                  <a:gd name="connsiteY2" fmla="*/ 142876 h 142876"/>
                  <a:gd name="connsiteX3" fmla="*/ 0 w 1071570"/>
                  <a:gd name="connsiteY3" fmla="*/ 142876 h 142876"/>
                  <a:gd name="connsiteX4" fmla="*/ 71406 w 1071570"/>
                  <a:gd name="connsiteY4" fmla="*/ 0 h 142876"/>
                  <a:gd name="connsiteX0" fmla="*/ 71406 w 1142976"/>
                  <a:gd name="connsiteY0" fmla="*/ 0 h 142876"/>
                  <a:gd name="connsiteX1" fmla="*/ 1071570 w 1142976"/>
                  <a:gd name="connsiteY1" fmla="*/ 0 h 142876"/>
                  <a:gd name="connsiteX2" fmla="*/ 1142976 w 1142976"/>
                  <a:gd name="connsiteY2" fmla="*/ 142876 h 142876"/>
                  <a:gd name="connsiteX3" fmla="*/ 0 w 1142976"/>
                  <a:gd name="connsiteY3" fmla="*/ 142876 h 142876"/>
                  <a:gd name="connsiteX4" fmla="*/ 71406 w 1142976"/>
                  <a:gd name="connsiteY4" fmla="*/ 0 h 142876"/>
                  <a:gd name="connsiteX0" fmla="*/ 71406 w 1142976"/>
                  <a:gd name="connsiteY0" fmla="*/ 0 h 142876"/>
                  <a:gd name="connsiteX1" fmla="*/ 1071570 w 1142976"/>
                  <a:gd name="connsiteY1" fmla="*/ 0 h 142876"/>
                  <a:gd name="connsiteX2" fmla="*/ 1142976 w 1142976"/>
                  <a:gd name="connsiteY2" fmla="*/ 142876 h 142876"/>
                  <a:gd name="connsiteX3" fmla="*/ 0 w 1142976"/>
                  <a:gd name="connsiteY3" fmla="*/ 142876 h 142876"/>
                  <a:gd name="connsiteX4" fmla="*/ 71406 w 1142976"/>
                  <a:gd name="connsiteY4" fmla="*/ 0 h 142876"/>
                  <a:gd name="connsiteX0" fmla="*/ 71406 w 1142976"/>
                  <a:gd name="connsiteY0" fmla="*/ 0 h 142876"/>
                  <a:gd name="connsiteX1" fmla="*/ 1071570 w 1142976"/>
                  <a:gd name="connsiteY1" fmla="*/ 0 h 142876"/>
                  <a:gd name="connsiteX2" fmla="*/ 1142976 w 1142976"/>
                  <a:gd name="connsiteY2" fmla="*/ 142876 h 142876"/>
                  <a:gd name="connsiteX3" fmla="*/ 0 w 1142976"/>
                  <a:gd name="connsiteY3" fmla="*/ 142876 h 142876"/>
                  <a:gd name="connsiteX4" fmla="*/ 71406 w 1142976"/>
                  <a:gd name="connsiteY4" fmla="*/ 0 h 142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2976" h="142876">
                    <a:moveTo>
                      <a:pt x="71406" y="0"/>
                    </a:moveTo>
                    <a:lnTo>
                      <a:pt x="1071570" y="0"/>
                    </a:lnTo>
                    <a:lnTo>
                      <a:pt x="1142976" y="142876"/>
                    </a:lnTo>
                    <a:lnTo>
                      <a:pt x="0" y="142876"/>
                    </a:lnTo>
                    <a:lnTo>
                      <a:pt x="71406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" name="모서리가 둥근 직사각형 20"/>
              <p:cNvSpPr/>
              <p:nvPr/>
            </p:nvSpPr>
            <p:spPr>
              <a:xfrm>
                <a:off x="6015048" y="2227709"/>
                <a:ext cx="2143140" cy="3384000"/>
              </a:xfrm>
              <a:prstGeom prst="roundRect">
                <a:avLst/>
              </a:prstGeom>
              <a:solidFill>
                <a:srgbClr val="F79906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078618" y="2286783"/>
                <a:ext cx="2016000" cy="3276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" name="순서도: 지연 22"/>
              <p:cNvSpPr/>
              <p:nvPr/>
            </p:nvSpPr>
            <p:spPr>
              <a:xfrm rot="5400000">
                <a:off x="6680930" y="2075514"/>
                <a:ext cx="811374" cy="1000132"/>
              </a:xfrm>
              <a:prstGeom prst="flowChartDelay">
                <a:avLst/>
              </a:prstGeom>
              <a:solidFill>
                <a:srgbClr val="F79906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matte">
                <a:bevelT w="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5" name="순서도: 지연 34"/>
              <p:cNvSpPr/>
              <p:nvPr/>
            </p:nvSpPr>
            <p:spPr>
              <a:xfrm rot="5400000">
                <a:off x="6678482" y="2105214"/>
                <a:ext cx="796427" cy="955680"/>
              </a:xfrm>
              <a:prstGeom prst="flowChartDelay">
                <a:avLst/>
              </a:prstGeom>
              <a:gradFill flip="none" rotWithShape="1">
                <a:gsLst>
                  <a:gs pos="94000">
                    <a:schemeClr val="bg1">
                      <a:alpha val="0"/>
                    </a:schemeClr>
                  </a:gs>
                  <a:gs pos="0">
                    <a:schemeClr val="bg1"/>
                  </a:gs>
                  <a:gs pos="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48" name="직사각형 47"/>
            <p:cNvSpPr/>
            <p:nvPr/>
          </p:nvSpPr>
          <p:spPr bwMode="auto">
            <a:xfrm>
              <a:off x="5272092" y="2800346"/>
              <a:ext cx="2943245" cy="239079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buFont typeface="Wingdings" pitchFamily="2" charset="2"/>
                <a:buChar char="ü"/>
                <a:defRPr/>
              </a:pP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 중추신경계 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손상</a:t>
              </a:r>
              <a:endParaRPr lang="en-US" altLang="ko-KR" sz="1600" b="1" dirty="0">
                <a:solidFill>
                  <a:schemeClr val="tx1"/>
                </a:solidFill>
                <a:latin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지능 및 자아기능 손상</a:t>
              </a:r>
              <a:endParaRPr lang="en-US" altLang="ko-KR" sz="1600" b="1" dirty="0">
                <a:solidFill>
                  <a:schemeClr val="tx1"/>
                </a:solidFill>
                <a:latin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감정조절기능 저하 및 이상</a:t>
              </a:r>
              <a:endParaRPr lang="en-US" altLang="ko-KR" sz="1600" b="1" dirty="0">
                <a:solidFill>
                  <a:schemeClr val="tx1"/>
                </a:solidFill>
                <a:latin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자기개념 손상</a:t>
              </a:r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무력감</a:t>
              </a:r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)</a:t>
              </a:r>
            </a:p>
            <a:p>
              <a:pPr>
                <a:buFont typeface="Wingdings" pitchFamily="2" charset="2"/>
                <a:buChar char="ü"/>
                <a:defRPr/>
              </a:pP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 애착형성 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붕괴</a:t>
              </a:r>
              <a:endParaRPr lang="en-US" altLang="ko-KR" sz="1600" b="1" dirty="0">
                <a:solidFill>
                  <a:schemeClr val="tx1"/>
                </a:solidFill>
                <a:latin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 충동조절능력 저하 </a:t>
              </a:r>
              <a:endParaRPr lang="en-US" altLang="ko-KR" sz="1600" b="1" dirty="0" smtClean="0">
                <a:solidFill>
                  <a:schemeClr val="tx1"/>
                </a:solidFill>
                <a:latin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 또래관계 붕괴</a:t>
              </a:r>
              <a:endParaRPr lang="en-US" altLang="ko-KR" sz="1600" b="1" dirty="0">
                <a:solidFill>
                  <a:schemeClr val="tx1"/>
                </a:solidFill>
                <a:latin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자학적</a:t>
              </a:r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, 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자기파괴 행동</a:t>
              </a:r>
              <a:endParaRPr lang="en-US" altLang="ko-KR" sz="1600" b="1" dirty="0">
                <a:solidFill>
                  <a:schemeClr val="tx1"/>
                </a:solidFill>
                <a:latin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정신병리</a:t>
              </a:r>
              <a:endParaRPr lang="en-US" altLang="ko-KR" sz="16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3" name="TextBox 13"/>
            <p:cNvSpPr txBox="1">
              <a:spLocks noChangeArrowheads="1"/>
            </p:cNvSpPr>
            <p:nvPr/>
          </p:nvSpPr>
          <p:spPr bwMode="auto">
            <a:xfrm>
              <a:off x="6015045" y="2185979"/>
              <a:ext cx="146065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600" b="1" dirty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심리</a:t>
              </a:r>
              <a:r>
                <a:rPr lang="en-US" altLang="ko-KR" sz="1600" b="1" dirty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·</a:t>
              </a:r>
              <a:r>
                <a:rPr lang="ko-KR" altLang="en-US" sz="1600" b="1" dirty="0">
                  <a:solidFill>
                    <a:schemeClr val="accent6">
                      <a:lumMod val="50000"/>
                    </a:schemeClr>
                  </a:solidFill>
                  <a:latin typeface="+mn-ea"/>
                </a:rPr>
                <a:t>정서손상</a:t>
              </a:r>
            </a:p>
          </p:txBody>
        </p:sp>
      </p:grpSp>
      <p:sp>
        <p:nvSpPr>
          <p:cNvPr id="29" name="제목 1"/>
          <p:cNvSpPr txBox="1">
            <a:spLocks/>
          </p:cNvSpPr>
          <p:nvPr/>
        </p:nvSpPr>
        <p:spPr>
          <a:xfrm>
            <a:off x="403920" y="84733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cs typeface="+mn-cs"/>
              </a:rPr>
              <a:t>아동학대 후유증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pPr algn="ctr"/>
            <a:r>
              <a:rPr altLang="en-US" b="1" spc="-15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</a:t>
            </a:r>
            <a:endParaRPr lang="ko-KR" altLang="en-US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838174" y="2181216"/>
            <a:ext cx="2476500" cy="3748114"/>
            <a:chOff x="838174" y="1895464"/>
            <a:chExt cx="2476500" cy="3748114"/>
          </a:xfrm>
        </p:grpSpPr>
        <p:grpSp>
          <p:nvGrpSpPr>
            <p:cNvPr id="8" name="그룹 31"/>
            <p:cNvGrpSpPr/>
            <p:nvPr/>
          </p:nvGrpSpPr>
          <p:grpSpPr>
            <a:xfrm>
              <a:off x="1023913" y="2881309"/>
              <a:ext cx="2143140" cy="2762269"/>
              <a:chOff x="1023913" y="2113148"/>
              <a:chExt cx="2143140" cy="3498561"/>
            </a:xfrm>
          </p:grpSpPr>
          <p:sp>
            <p:nvSpPr>
              <p:cNvPr id="14" name="자유형 13"/>
              <p:cNvSpPr/>
              <p:nvPr/>
            </p:nvSpPr>
            <p:spPr>
              <a:xfrm>
                <a:off x="1509697" y="2170558"/>
                <a:ext cx="1166816" cy="142876"/>
              </a:xfrm>
              <a:custGeom>
                <a:avLst/>
                <a:gdLst>
                  <a:gd name="connsiteX0" fmla="*/ 0 w 1071570"/>
                  <a:gd name="connsiteY0" fmla="*/ 0 h 142876"/>
                  <a:gd name="connsiteX1" fmla="*/ 1071570 w 1071570"/>
                  <a:gd name="connsiteY1" fmla="*/ 0 h 142876"/>
                  <a:gd name="connsiteX2" fmla="*/ 1071570 w 1071570"/>
                  <a:gd name="connsiteY2" fmla="*/ 142876 h 142876"/>
                  <a:gd name="connsiteX3" fmla="*/ 0 w 1071570"/>
                  <a:gd name="connsiteY3" fmla="*/ 142876 h 142876"/>
                  <a:gd name="connsiteX4" fmla="*/ 0 w 1071570"/>
                  <a:gd name="connsiteY4" fmla="*/ 0 h 142876"/>
                  <a:gd name="connsiteX0" fmla="*/ 71406 w 1071570"/>
                  <a:gd name="connsiteY0" fmla="*/ 0 h 142876"/>
                  <a:gd name="connsiteX1" fmla="*/ 1071570 w 1071570"/>
                  <a:gd name="connsiteY1" fmla="*/ 0 h 142876"/>
                  <a:gd name="connsiteX2" fmla="*/ 1071570 w 1071570"/>
                  <a:gd name="connsiteY2" fmla="*/ 142876 h 142876"/>
                  <a:gd name="connsiteX3" fmla="*/ 0 w 1071570"/>
                  <a:gd name="connsiteY3" fmla="*/ 142876 h 142876"/>
                  <a:gd name="connsiteX4" fmla="*/ 71406 w 1071570"/>
                  <a:gd name="connsiteY4" fmla="*/ 0 h 142876"/>
                  <a:gd name="connsiteX0" fmla="*/ 71406 w 1142976"/>
                  <a:gd name="connsiteY0" fmla="*/ 0 h 142876"/>
                  <a:gd name="connsiteX1" fmla="*/ 1071570 w 1142976"/>
                  <a:gd name="connsiteY1" fmla="*/ 0 h 142876"/>
                  <a:gd name="connsiteX2" fmla="*/ 1142976 w 1142976"/>
                  <a:gd name="connsiteY2" fmla="*/ 142876 h 142876"/>
                  <a:gd name="connsiteX3" fmla="*/ 0 w 1142976"/>
                  <a:gd name="connsiteY3" fmla="*/ 142876 h 142876"/>
                  <a:gd name="connsiteX4" fmla="*/ 71406 w 1142976"/>
                  <a:gd name="connsiteY4" fmla="*/ 0 h 142876"/>
                  <a:gd name="connsiteX0" fmla="*/ 71406 w 1142976"/>
                  <a:gd name="connsiteY0" fmla="*/ 0 h 142876"/>
                  <a:gd name="connsiteX1" fmla="*/ 1071570 w 1142976"/>
                  <a:gd name="connsiteY1" fmla="*/ 0 h 142876"/>
                  <a:gd name="connsiteX2" fmla="*/ 1142976 w 1142976"/>
                  <a:gd name="connsiteY2" fmla="*/ 142876 h 142876"/>
                  <a:gd name="connsiteX3" fmla="*/ 0 w 1142976"/>
                  <a:gd name="connsiteY3" fmla="*/ 142876 h 142876"/>
                  <a:gd name="connsiteX4" fmla="*/ 71406 w 1142976"/>
                  <a:gd name="connsiteY4" fmla="*/ 0 h 142876"/>
                  <a:gd name="connsiteX0" fmla="*/ 71406 w 1142976"/>
                  <a:gd name="connsiteY0" fmla="*/ 0 h 142876"/>
                  <a:gd name="connsiteX1" fmla="*/ 1071570 w 1142976"/>
                  <a:gd name="connsiteY1" fmla="*/ 0 h 142876"/>
                  <a:gd name="connsiteX2" fmla="*/ 1142976 w 1142976"/>
                  <a:gd name="connsiteY2" fmla="*/ 142876 h 142876"/>
                  <a:gd name="connsiteX3" fmla="*/ 0 w 1142976"/>
                  <a:gd name="connsiteY3" fmla="*/ 142876 h 142876"/>
                  <a:gd name="connsiteX4" fmla="*/ 71406 w 1142976"/>
                  <a:gd name="connsiteY4" fmla="*/ 0 h 142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2976" h="142876">
                    <a:moveTo>
                      <a:pt x="71406" y="0"/>
                    </a:moveTo>
                    <a:lnTo>
                      <a:pt x="1071570" y="0"/>
                    </a:lnTo>
                    <a:lnTo>
                      <a:pt x="1142976" y="142876"/>
                    </a:lnTo>
                    <a:lnTo>
                      <a:pt x="0" y="142876"/>
                    </a:lnTo>
                    <a:lnTo>
                      <a:pt x="71406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" name="모서리가 둥근 직사각형 2"/>
              <p:cNvSpPr/>
              <p:nvPr/>
            </p:nvSpPr>
            <p:spPr>
              <a:xfrm>
                <a:off x="1023913" y="2227709"/>
                <a:ext cx="2143140" cy="3384000"/>
              </a:xfrm>
              <a:prstGeom prst="roundRect">
                <a:avLst/>
              </a:prstGeom>
              <a:solidFill>
                <a:srgbClr val="558ED5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" name="모서리가 둥근 직사각형 3"/>
              <p:cNvSpPr/>
              <p:nvPr/>
            </p:nvSpPr>
            <p:spPr>
              <a:xfrm>
                <a:off x="1087483" y="2286783"/>
                <a:ext cx="2016000" cy="3276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순서도: 지연 4"/>
              <p:cNvSpPr/>
              <p:nvPr/>
            </p:nvSpPr>
            <p:spPr>
              <a:xfrm rot="5400000">
                <a:off x="1567606" y="2197705"/>
                <a:ext cx="1055755" cy="1000132"/>
              </a:xfrm>
              <a:prstGeom prst="flowChartDelay">
                <a:avLst/>
              </a:prstGeom>
              <a:solidFill>
                <a:srgbClr val="558ED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matte">
                <a:bevelT w="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순서도: 지연 6"/>
              <p:cNvSpPr/>
              <p:nvPr/>
            </p:nvSpPr>
            <p:spPr>
              <a:xfrm rot="5400000">
                <a:off x="1569703" y="2218971"/>
                <a:ext cx="1023942" cy="955680"/>
              </a:xfrm>
              <a:prstGeom prst="flowChartDelay">
                <a:avLst/>
              </a:prstGeom>
              <a:gradFill flip="none" rotWithShape="1">
                <a:gsLst>
                  <a:gs pos="94000">
                    <a:schemeClr val="bg1">
                      <a:alpha val="0"/>
                    </a:schemeClr>
                  </a:gs>
                  <a:gs pos="0">
                    <a:schemeClr val="bg1"/>
                  </a:gs>
                  <a:gs pos="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4" name="직사각형 33"/>
              <p:cNvSpPr/>
              <p:nvPr/>
            </p:nvSpPr>
            <p:spPr>
              <a:xfrm>
                <a:off x="1795443" y="2113148"/>
                <a:ext cx="56938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2400" dirty="0" smtClean="0"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Y견고딕" pitchFamily="18" charset="-127"/>
                    <a:ea typeface="HY견고딕" pitchFamily="18" charset="-127"/>
                  </a:rPr>
                  <a:t>01</a:t>
                </a:r>
                <a:endParaRPr lang="ko-KR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grpSp>
          <p:nvGrpSpPr>
            <p:cNvPr id="10" name="그룹 20"/>
            <p:cNvGrpSpPr>
              <a:grpSpLocks/>
            </p:cNvGrpSpPr>
            <p:nvPr/>
          </p:nvGrpSpPr>
          <p:grpSpPr bwMode="auto">
            <a:xfrm>
              <a:off x="838174" y="1895464"/>
              <a:ext cx="2476500" cy="3533800"/>
              <a:chOff x="889000" y="2707150"/>
              <a:chExt cx="2476500" cy="2643964"/>
            </a:xfrm>
          </p:grpSpPr>
          <p:sp>
            <p:nvSpPr>
              <p:cNvPr id="42" name="Rectangle 10"/>
              <p:cNvSpPr>
                <a:spLocks noChangeArrowheads="1"/>
              </p:cNvSpPr>
              <p:nvPr/>
            </p:nvSpPr>
            <p:spPr bwMode="auto">
              <a:xfrm>
                <a:off x="1152527" y="4020262"/>
                <a:ext cx="1970101" cy="1330852"/>
              </a:xfrm>
              <a:prstGeom prst="rect">
                <a:avLst/>
              </a:prstGeom>
              <a:solidFill>
                <a:srgbClr val="EAEAEA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pPr>
                  <a:buFont typeface="Wingdings" pitchFamily="2" charset="2"/>
                  <a:buChar char="ü"/>
                  <a:defRPr/>
                </a:pPr>
                <a:r>
                  <a:rPr lang="en-US" altLang="ko-KR" sz="1300" b="1" dirty="0">
                    <a:latin typeface="+mn-ea"/>
                    <a:ea typeface="+mn-ea"/>
                  </a:rPr>
                  <a:t> </a:t>
                </a:r>
                <a:r>
                  <a:rPr lang="ko-KR" altLang="en-US" sz="1300" b="1" dirty="0">
                    <a:latin typeface="+mn-ea"/>
                    <a:ea typeface="+mn-ea"/>
                  </a:rPr>
                  <a:t>악몽</a:t>
                </a:r>
                <a:r>
                  <a:rPr lang="en-US" altLang="ko-KR" sz="1300" b="1" dirty="0">
                    <a:latin typeface="+mn-ea"/>
                    <a:ea typeface="+mn-ea"/>
                  </a:rPr>
                  <a:t>, </a:t>
                </a:r>
                <a:r>
                  <a:rPr lang="ko-KR" altLang="en-US" sz="1300" b="1" dirty="0">
                    <a:latin typeface="+mn-ea"/>
                    <a:ea typeface="+mn-ea"/>
                  </a:rPr>
                  <a:t>수면장애</a:t>
                </a:r>
                <a:endParaRPr lang="en-US" altLang="ko-KR" sz="1300" b="1" dirty="0">
                  <a:latin typeface="+mn-ea"/>
                  <a:ea typeface="+mn-ea"/>
                </a:endParaRPr>
              </a:p>
              <a:p>
                <a:pPr>
                  <a:buFont typeface="Wingdings" pitchFamily="2" charset="2"/>
                  <a:buChar char="ü"/>
                  <a:defRPr/>
                </a:pPr>
                <a:r>
                  <a:rPr lang="ko-KR" altLang="en-US" sz="1300" b="1" dirty="0">
                    <a:latin typeface="+mn-ea"/>
                    <a:ea typeface="+mn-ea"/>
                  </a:rPr>
                  <a:t> 성적놀이</a:t>
                </a:r>
                <a:r>
                  <a:rPr lang="en-US" altLang="ko-KR" sz="1300" b="1" dirty="0">
                    <a:latin typeface="+mn-ea"/>
                    <a:ea typeface="+mn-ea"/>
                  </a:rPr>
                  <a:t>, </a:t>
                </a:r>
                <a:r>
                  <a:rPr lang="ko-KR" altLang="en-US" sz="1300" b="1" dirty="0" smtClean="0">
                    <a:latin typeface="+mn-ea"/>
                    <a:ea typeface="+mn-ea"/>
                  </a:rPr>
                  <a:t>자위행위</a:t>
                </a:r>
                <a:endParaRPr lang="en-US" altLang="ko-KR" sz="1300" b="1" dirty="0" smtClean="0">
                  <a:latin typeface="+mn-ea"/>
                  <a:ea typeface="+mn-ea"/>
                </a:endParaRPr>
              </a:p>
              <a:p>
                <a:pPr>
                  <a:buFont typeface="Wingdings" pitchFamily="2" charset="2"/>
                  <a:buChar char="ü"/>
                  <a:defRPr/>
                </a:pPr>
                <a:r>
                  <a:rPr lang="ko-KR" altLang="en-US" sz="1300" b="1" dirty="0" smtClean="0">
                    <a:latin typeface="+mn-ea"/>
                    <a:ea typeface="+mn-ea"/>
                  </a:rPr>
                  <a:t> </a:t>
                </a:r>
                <a:r>
                  <a:rPr lang="ko-KR" altLang="en-US" sz="1300" b="1" dirty="0">
                    <a:latin typeface="+mn-ea"/>
                    <a:ea typeface="+mn-ea"/>
                  </a:rPr>
                  <a:t>나이에 어울리지 않는 </a:t>
                </a:r>
                <a:endParaRPr lang="en-US" altLang="ko-KR" sz="1300" b="1" dirty="0">
                  <a:latin typeface="+mn-ea"/>
                  <a:ea typeface="+mn-ea"/>
                </a:endParaRPr>
              </a:p>
              <a:p>
                <a:pPr>
                  <a:defRPr/>
                </a:pPr>
                <a:r>
                  <a:rPr lang="en-US" altLang="ko-KR" sz="1300" b="1" dirty="0" smtClean="0">
                    <a:latin typeface="+mn-ea"/>
                  </a:rPr>
                  <a:t>   </a:t>
                </a:r>
                <a:r>
                  <a:rPr lang="ko-KR" altLang="en-US" sz="1300" b="1" dirty="0" smtClean="0">
                    <a:latin typeface="+mn-ea"/>
                    <a:ea typeface="+mn-ea"/>
                  </a:rPr>
                  <a:t>성적행동</a:t>
                </a:r>
                <a:endParaRPr lang="en-US" altLang="ko-KR" sz="1300" b="1" dirty="0">
                  <a:latin typeface="+mn-ea"/>
                  <a:ea typeface="+mn-ea"/>
                </a:endParaRPr>
              </a:p>
              <a:p>
                <a:pPr>
                  <a:buFont typeface="Wingdings" pitchFamily="2" charset="2"/>
                  <a:buChar char="ü"/>
                  <a:defRPr/>
                </a:pPr>
                <a:r>
                  <a:rPr lang="ko-KR" altLang="en-US" sz="1300" b="1" dirty="0">
                    <a:latin typeface="+mn-ea"/>
                    <a:ea typeface="+mn-ea"/>
                  </a:rPr>
                  <a:t> 퇴행행동</a:t>
                </a:r>
                <a:endParaRPr lang="en-US" altLang="ko-KR" sz="1300" b="1" dirty="0">
                  <a:latin typeface="+mn-ea"/>
                  <a:ea typeface="+mn-ea"/>
                </a:endParaRPr>
              </a:p>
              <a:p>
                <a:pPr>
                  <a:buFont typeface="Wingdings" pitchFamily="2" charset="2"/>
                  <a:buChar char="ü"/>
                  <a:defRPr/>
                </a:pPr>
                <a:r>
                  <a:rPr lang="ko-KR" altLang="en-US" sz="1300" b="1" dirty="0">
                    <a:latin typeface="+mn-ea"/>
                    <a:ea typeface="+mn-ea"/>
                  </a:rPr>
                  <a:t> 분리불안 </a:t>
                </a:r>
                <a:endParaRPr lang="en-US" altLang="ko-KR" sz="1300" b="1" dirty="0">
                  <a:latin typeface="+mn-ea"/>
                  <a:ea typeface="+mn-ea"/>
                </a:endParaRPr>
              </a:p>
            </p:txBody>
          </p:sp>
          <p:sp>
            <p:nvSpPr>
              <p:cNvPr id="43" name="AutoShape 11"/>
              <p:cNvSpPr>
                <a:spLocks noChangeArrowheads="1"/>
              </p:cNvSpPr>
              <p:nvPr/>
            </p:nvSpPr>
            <p:spPr bwMode="auto">
              <a:xfrm>
                <a:off x="889000" y="3747633"/>
                <a:ext cx="2457450" cy="267246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1300" b="1" dirty="0">
                    <a:solidFill>
                      <a:schemeClr val="tx1"/>
                    </a:solidFill>
                    <a:latin typeface="+mn-ea"/>
                  </a:rPr>
                  <a:t>신체증상</a:t>
                </a:r>
                <a:r>
                  <a:rPr lang="en-US" altLang="ko-KR" sz="1300" b="1" dirty="0">
                    <a:solidFill>
                      <a:schemeClr val="tx1"/>
                    </a:solidFill>
                    <a:latin typeface="+mn-ea"/>
                  </a:rPr>
                  <a:t>, </a:t>
                </a:r>
                <a:r>
                  <a:rPr lang="ko-KR" altLang="en-US" sz="1300" b="1" dirty="0">
                    <a:solidFill>
                      <a:schemeClr val="tx1"/>
                    </a:solidFill>
                    <a:latin typeface="+mn-ea"/>
                  </a:rPr>
                  <a:t>퇴행행동</a:t>
                </a:r>
                <a:endParaRPr lang="ko-KR" altLang="ko-KR" sz="1300" b="1" dirty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44" name="Text Box 14"/>
              <p:cNvSpPr txBox="1">
                <a:spLocks noChangeArrowheads="1"/>
              </p:cNvSpPr>
              <p:nvPr/>
            </p:nvSpPr>
            <p:spPr bwMode="auto">
              <a:xfrm>
                <a:off x="908050" y="3159687"/>
                <a:ext cx="2457450" cy="3071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ko-KR" altLang="en-US" sz="1400" b="1" dirty="0">
                    <a:solidFill>
                      <a:srgbClr val="36686C"/>
                    </a:solidFill>
                    <a:latin typeface="+mn-ea"/>
                    <a:ea typeface="+mn-ea"/>
                  </a:rPr>
                  <a:t>학령전기</a:t>
                </a:r>
                <a:endParaRPr lang="en-US" altLang="ko-KR" sz="1400" b="1" dirty="0">
                  <a:solidFill>
                    <a:srgbClr val="36686C"/>
                  </a:solidFill>
                  <a:latin typeface="+mn-ea"/>
                  <a:ea typeface="+mn-ea"/>
                </a:endParaRPr>
              </a:p>
            </p:txBody>
          </p:sp>
          <p:pic>
            <p:nvPicPr>
              <p:cNvPr id="45" name="Picture 1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712918" y="2707150"/>
                <a:ext cx="864460" cy="768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48" name="그룹 47"/>
          <p:cNvGrpSpPr/>
          <p:nvPr/>
        </p:nvGrpSpPr>
        <p:grpSpPr>
          <a:xfrm>
            <a:off x="5843597" y="1628762"/>
            <a:ext cx="2482849" cy="4300568"/>
            <a:chOff x="5843597" y="1343010"/>
            <a:chExt cx="2482849" cy="4300568"/>
          </a:xfrm>
        </p:grpSpPr>
        <p:grpSp>
          <p:nvGrpSpPr>
            <p:cNvPr id="6" name="그룹 46"/>
            <p:cNvGrpSpPr/>
            <p:nvPr/>
          </p:nvGrpSpPr>
          <p:grpSpPr>
            <a:xfrm>
              <a:off x="6015048" y="2305042"/>
              <a:ext cx="2143140" cy="3338536"/>
              <a:chOff x="6015048" y="2142247"/>
              <a:chExt cx="2143140" cy="3469462"/>
            </a:xfrm>
          </p:grpSpPr>
          <p:sp>
            <p:nvSpPr>
              <p:cNvPr id="30" name="자유형 29"/>
              <p:cNvSpPr/>
              <p:nvPr/>
            </p:nvSpPr>
            <p:spPr>
              <a:xfrm>
                <a:off x="6496060" y="2170558"/>
                <a:ext cx="1166816" cy="142876"/>
              </a:xfrm>
              <a:custGeom>
                <a:avLst/>
                <a:gdLst>
                  <a:gd name="connsiteX0" fmla="*/ 0 w 1071570"/>
                  <a:gd name="connsiteY0" fmla="*/ 0 h 142876"/>
                  <a:gd name="connsiteX1" fmla="*/ 1071570 w 1071570"/>
                  <a:gd name="connsiteY1" fmla="*/ 0 h 142876"/>
                  <a:gd name="connsiteX2" fmla="*/ 1071570 w 1071570"/>
                  <a:gd name="connsiteY2" fmla="*/ 142876 h 142876"/>
                  <a:gd name="connsiteX3" fmla="*/ 0 w 1071570"/>
                  <a:gd name="connsiteY3" fmla="*/ 142876 h 142876"/>
                  <a:gd name="connsiteX4" fmla="*/ 0 w 1071570"/>
                  <a:gd name="connsiteY4" fmla="*/ 0 h 142876"/>
                  <a:gd name="connsiteX0" fmla="*/ 71406 w 1071570"/>
                  <a:gd name="connsiteY0" fmla="*/ 0 h 142876"/>
                  <a:gd name="connsiteX1" fmla="*/ 1071570 w 1071570"/>
                  <a:gd name="connsiteY1" fmla="*/ 0 h 142876"/>
                  <a:gd name="connsiteX2" fmla="*/ 1071570 w 1071570"/>
                  <a:gd name="connsiteY2" fmla="*/ 142876 h 142876"/>
                  <a:gd name="connsiteX3" fmla="*/ 0 w 1071570"/>
                  <a:gd name="connsiteY3" fmla="*/ 142876 h 142876"/>
                  <a:gd name="connsiteX4" fmla="*/ 71406 w 1071570"/>
                  <a:gd name="connsiteY4" fmla="*/ 0 h 142876"/>
                  <a:gd name="connsiteX0" fmla="*/ 71406 w 1142976"/>
                  <a:gd name="connsiteY0" fmla="*/ 0 h 142876"/>
                  <a:gd name="connsiteX1" fmla="*/ 1071570 w 1142976"/>
                  <a:gd name="connsiteY1" fmla="*/ 0 h 142876"/>
                  <a:gd name="connsiteX2" fmla="*/ 1142976 w 1142976"/>
                  <a:gd name="connsiteY2" fmla="*/ 142876 h 142876"/>
                  <a:gd name="connsiteX3" fmla="*/ 0 w 1142976"/>
                  <a:gd name="connsiteY3" fmla="*/ 142876 h 142876"/>
                  <a:gd name="connsiteX4" fmla="*/ 71406 w 1142976"/>
                  <a:gd name="connsiteY4" fmla="*/ 0 h 142876"/>
                  <a:gd name="connsiteX0" fmla="*/ 71406 w 1142976"/>
                  <a:gd name="connsiteY0" fmla="*/ 0 h 142876"/>
                  <a:gd name="connsiteX1" fmla="*/ 1071570 w 1142976"/>
                  <a:gd name="connsiteY1" fmla="*/ 0 h 142876"/>
                  <a:gd name="connsiteX2" fmla="*/ 1142976 w 1142976"/>
                  <a:gd name="connsiteY2" fmla="*/ 142876 h 142876"/>
                  <a:gd name="connsiteX3" fmla="*/ 0 w 1142976"/>
                  <a:gd name="connsiteY3" fmla="*/ 142876 h 142876"/>
                  <a:gd name="connsiteX4" fmla="*/ 71406 w 1142976"/>
                  <a:gd name="connsiteY4" fmla="*/ 0 h 142876"/>
                  <a:gd name="connsiteX0" fmla="*/ 71406 w 1142976"/>
                  <a:gd name="connsiteY0" fmla="*/ 0 h 142876"/>
                  <a:gd name="connsiteX1" fmla="*/ 1071570 w 1142976"/>
                  <a:gd name="connsiteY1" fmla="*/ 0 h 142876"/>
                  <a:gd name="connsiteX2" fmla="*/ 1142976 w 1142976"/>
                  <a:gd name="connsiteY2" fmla="*/ 142876 h 142876"/>
                  <a:gd name="connsiteX3" fmla="*/ 0 w 1142976"/>
                  <a:gd name="connsiteY3" fmla="*/ 142876 h 142876"/>
                  <a:gd name="connsiteX4" fmla="*/ 71406 w 1142976"/>
                  <a:gd name="connsiteY4" fmla="*/ 0 h 142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2976" h="142876">
                    <a:moveTo>
                      <a:pt x="71406" y="0"/>
                    </a:moveTo>
                    <a:lnTo>
                      <a:pt x="1071570" y="0"/>
                    </a:lnTo>
                    <a:lnTo>
                      <a:pt x="1142976" y="142876"/>
                    </a:lnTo>
                    <a:lnTo>
                      <a:pt x="0" y="142876"/>
                    </a:lnTo>
                    <a:lnTo>
                      <a:pt x="71406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21" name="모서리가 둥근 직사각형 20"/>
              <p:cNvSpPr/>
              <p:nvPr/>
            </p:nvSpPr>
            <p:spPr>
              <a:xfrm>
                <a:off x="6015048" y="2227709"/>
                <a:ext cx="2143140" cy="3384000"/>
              </a:xfrm>
              <a:prstGeom prst="roundRect">
                <a:avLst/>
              </a:prstGeom>
              <a:solidFill>
                <a:srgbClr val="F79906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6078618" y="2286783"/>
                <a:ext cx="2016000" cy="3276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23" name="순서도: 지연 22"/>
              <p:cNvSpPr/>
              <p:nvPr/>
            </p:nvSpPr>
            <p:spPr>
              <a:xfrm rot="5400000">
                <a:off x="6558741" y="2197705"/>
                <a:ext cx="1055755" cy="1000132"/>
              </a:xfrm>
              <a:prstGeom prst="flowChartDelay">
                <a:avLst/>
              </a:prstGeom>
              <a:solidFill>
                <a:srgbClr val="F79906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matte">
                <a:bevelT w="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35" name="순서도: 지연 34"/>
              <p:cNvSpPr/>
              <p:nvPr/>
            </p:nvSpPr>
            <p:spPr>
              <a:xfrm rot="5400000">
                <a:off x="6564726" y="2218971"/>
                <a:ext cx="1023942" cy="955680"/>
              </a:xfrm>
              <a:prstGeom prst="flowChartDelay">
                <a:avLst/>
              </a:prstGeom>
              <a:gradFill flip="none" rotWithShape="1">
                <a:gsLst>
                  <a:gs pos="94000">
                    <a:schemeClr val="bg1">
                      <a:alpha val="0"/>
                    </a:schemeClr>
                  </a:gs>
                  <a:gs pos="0">
                    <a:schemeClr val="bg1"/>
                  </a:gs>
                  <a:gs pos="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>
                <a:off x="6772291" y="2142247"/>
                <a:ext cx="524503" cy="4797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2400" dirty="0" smtClean="0"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ea"/>
                  </a:rPr>
                  <a:t>03</a:t>
                </a:r>
                <a:endParaRPr lang="ko-KR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endParaRPr>
              </a:p>
            </p:txBody>
          </p:sp>
        </p:grpSp>
        <p:pic>
          <p:nvPicPr>
            <p:cNvPr id="54" name="Picture 2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24639" y="1343010"/>
              <a:ext cx="1149550" cy="98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Text Box 16"/>
            <p:cNvSpPr txBox="1">
              <a:spLocks noChangeArrowheads="1"/>
            </p:cNvSpPr>
            <p:nvPr/>
          </p:nvSpPr>
          <p:spPr bwMode="auto">
            <a:xfrm>
              <a:off x="5843597" y="1976428"/>
              <a:ext cx="2457450" cy="268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1400" b="1" dirty="0">
                  <a:solidFill>
                    <a:srgbClr val="36686C"/>
                  </a:solidFill>
                  <a:latin typeface="+mn-ea"/>
                  <a:ea typeface="+mn-ea"/>
                </a:rPr>
                <a:t>청소년기</a:t>
              </a:r>
              <a:endParaRPr lang="en-US" altLang="ko-KR" sz="1400" b="1" dirty="0">
                <a:solidFill>
                  <a:srgbClr val="36686C"/>
                </a:solidFill>
                <a:latin typeface="+mn-ea"/>
                <a:ea typeface="+mn-ea"/>
              </a:endParaRPr>
            </a:p>
          </p:txBody>
        </p:sp>
        <p:sp>
          <p:nvSpPr>
            <p:cNvPr id="56" name="AutoShape 12"/>
            <p:cNvSpPr>
              <a:spLocks noChangeArrowheads="1"/>
            </p:cNvSpPr>
            <p:nvPr/>
          </p:nvSpPr>
          <p:spPr bwMode="auto">
            <a:xfrm>
              <a:off x="5867409" y="2709857"/>
              <a:ext cx="2459037" cy="334072"/>
            </a:xfrm>
            <a:prstGeom prst="roundRect">
              <a:avLst>
                <a:gd name="adj" fmla="val 16667"/>
              </a:avLst>
            </a:prstGeom>
            <a:ln>
              <a:solidFill>
                <a:srgbClr val="F7990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ko-KR" altLang="en-US" sz="1300" b="1" dirty="0">
                  <a:solidFill>
                    <a:schemeClr val="tx1"/>
                  </a:solidFill>
                  <a:latin typeface="+mn-ea"/>
                </a:rPr>
                <a:t>자아손상</a:t>
              </a:r>
              <a:r>
                <a:rPr lang="en-US" altLang="ko-KR" sz="1300" b="1" dirty="0">
                  <a:solidFill>
                    <a:schemeClr val="tx1"/>
                  </a:solidFill>
                  <a:latin typeface="+mn-ea"/>
                </a:rPr>
                <a:t>, </a:t>
              </a:r>
              <a:r>
                <a:rPr lang="ko-KR" altLang="en-US" sz="1300" b="1" dirty="0">
                  <a:solidFill>
                    <a:schemeClr val="tx1"/>
                  </a:solidFill>
                  <a:latin typeface="+mn-ea"/>
                </a:rPr>
                <a:t>반항 및 자해</a:t>
              </a:r>
              <a:endParaRPr lang="ko-KR" altLang="ko-KR" sz="13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7" name="Rectangle 9"/>
            <p:cNvSpPr>
              <a:spLocks noChangeArrowheads="1"/>
            </p:cNvSpPr>
            <p:nvPr/>
          </p:nvSpPr>
          <p:spPr bwMode="auto">
            <a:xfrm>
              <a:off x="6072198" y="3062285"/>
              <a:ext cx="2000265" cy="218600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>
                <a:buFont typeface="Wingdings" pitchFamily="2" charset="2"/>
                <a:buChar char="ü"/>
                <a:defRPr/>
              </a:pPr>
              <a:r>
                <a:rPr lang="en-US" altLang="ko-KR" sz="1300" b="1" dirty="0">
                  <a:latin typeface="+mn-ea"/>
                  <a:ea typeface="+mn-ea"/>
                </a:rPr>
                <a:t> </a:t>
              </a:r>
              <a:r>
                <a:rPr lang="ko-KR" altLang="en-US" sz="1300" b="1" dirty="0">
                  <a:latin typeface="+mn-ea"/>
                  <a:ea typeface="+mn-ea"/>
                </a:rPr>
                <a:t>수면장애</a:t>
              </a:r>
              <a:endParaRPr lang="en-US" altLang="ko-KR" sz="1300" b="1" dirty="0">
                <a:latin typeface="+mn-ea"/>
                <a:ea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altLang="ko-KR" sz="1300" b="1" dirty="0">
                  <a:latin typeface="+mn-ea"/>
                  <a:ea typeface="+mn-ea"/>
                </a:rPr>
                <a:t> </a:t>
              </a:r>
              <a:r>
                <a:rPr lang="ko-KR" altLang="en-US" sz="1300" b="1" dirty="0">
                  <a:latin typeface="+mn-ea"/>
                  <a:ea typeface="+mn-ea"/>
                </a:rPr>
                <a:t>가출</a:t>
              </a:r>
              <a:r>
                <a:rPr lang="en-US" altLang="ko-KR" sz="1300" b="1" dirty="0">
                  <a:latin typeface="+mn-ea"/>
                  <a:ea typeface="+mn-ea"/>
                </a:rPr>
                <a:t>, </a:t>
              </a:r>
              <a:r>
                <a:rPr lang="ko-KR" altLang="en-US" sz="1300" b="1" dirty="0">
                  <a:latin typeface="+mn-ea"/>
                  <a:ea typeface="+mn-ea"/>
                </a:rPr>
                <a:t>학업부진</a:t>
              </a:r>
              <a:endParaRPr lang="en-US" altLang="ko-KR" sz="1300" b="1" dirty="0">
                <a:latin typeface="+mn-ea"/>
                <a:ea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altLang="ko-KR" sz="1300" b="1" dirty="0">
                  <a:latin typeface="+mn-ea"/>
                  <a:ea typeface="+mn-ea"/>
                </a:rPr>
                <a:t> </a:t>
              </a:r>
              <a:r>
                <a:rPr lang="ko-KR" altLang="en-US" sz="1300" b="1" dirty="0">
                  <a:latin typeface="+mn-ea"/>
                  <a:ea typeface="+mn-ea"/>
                </a:rPr>
                <a:t>신경질</a:t>
              </a:r>
              <a:endParaRPr lang="en-US" altLang="ko-KR" sz="1300" b="1" dirty="0">
                <a:latin typeface="+mn-ea"/>
                <a:ea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altLang="ko-KR" sz="1300" b="1" dirty="0">
                  <a:latin typeface="+mn-ea"/>
                  <a:ea typeface="+mn-ea"/>
                </a:rPr>
                <a:t> </a:t>
              </a:r>
              <a:r>
                <a:rPr lang="ko-KR" altLang="en-US" sz="1300" b="1" dirty="0">
                  <a:latin typeface="+mn-ea"/>
                  <a:ea typeface="+mn-ea"/>
                </a:rPr>
                <a:t>잦은 싸움</a:t>
              </a:r>
              <a:r>
                <a:rPr lang="en-US" altLang="ko-KR" sz="1300" b="1" dirty="0">
                  <a:latin typeface="+mn-ea"/>
                  <a:ea typeface="+mn-ea"/>
                </a:rPr>
                <a:t>, </a:t>
              </a:r>
              <a:r>
                <a:rPr lang="ko-KR" altLang="en-US" sz="1300" b="1" dirty="0">
                  <a:latin typeface="+mn-ea"/>
                  <a:ea typeface="+mn-ea"/>
                </a:rPr>
                <a:t>다툼</a:t>
              </a:r>
              <a:endParaRPr lang="en-US" altLang="ko-KR" sz="1300" b="1" dirty="0">
                <a:latin typeface="+mn-ea"/>
                <a:ea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altLang="ko-KR" sz="1300" b="1" dirty="0">
                  <a:latin typeface="+mn-ea"/>
                  <a:ea typeface="+mn-ea"/>
                </a:rPr>
                <a:t> </a:t>
              </a:r>
              <a:r>
                <a:rPr lang="ko-KR" altLang="en-US" sz="1300" b="1" dirty="0">
                  <a:latin typeface="+mn-ea"/>
                  <a:ea typeface="+mn-ea"/>
                </a:rPr>
                <a:t>교우관계 곤란</a:t>
              </a:r>
              <a:endParaRPr lang="en-US" altLang="ko-KR" sz="1300" b="1" dirty="0">
                <a:latin typeface="+mn-ea"/>
                <a:ea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altLang="ko-KR" sz="1300" b="1" dirty="0">
                  <a:latin typeface="+mn-ea"/>
                  <a:ea typeface="+mn-ea"/>
                </a:rPr>
                <a:t> </a:t>
              </a:r>
              <a:r>
                <a:rPr lang="ko-KR" altLang="en-US" sz="1300" b="1" dirty="0">
                  <a:latin typeface="+mn-ea"/>
                  <a:ea typeface="+mn-ea"/>
                </a:rPr>
                <a:t>부정적인 신체상</a:t>
              </a:r>
              <a:endParaRPr lang="en-US" altLang="ko-KR" sz="1300" b="1" dirty="0">
                <a:latin typeface="+mn-ea"/>
                <a:ea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altLang="ko-KR" sz="1300" b="1" dirty="0">
                  <a:latin typeface="+mn-ea"/>
                  <a:ea typeface="+mn-ea"/>
                </a:rPr>
                <a:t> </a:t>
              </a:r>
              <a:r>
                <a:rPr lang="ko-KR" altLang="en-US" sz="1300" b="1" dirty="0">
                  <a:latin typeface="+mn-ea"/>
                  <a:ea typeface="+mn-ea"/>
                </a:rPr>
                <a:t>약물남용</a:t>
              </a:r>
              <a:r>
                <a:rPr lang="en-US" altLang="ko-KR" sz="1300" b="1" dirty="0">
                  <a:latin typeface="+mn-ea"/>
                  <a:ea typeface="+mn-ea"/>
                </a:rPr>
                <a:t>, </a:t>
              </a:r>
              <a:r>
                <a:rPr lang="ko-KR" altLang="en-US" sz="1300" b="1" dirty="0">
                  <a:latin typeface="+mn-ea"/>
                  <a:ea typeface="+mn-ea"/>
                </a:rPr>
                <a:t>불신감</a:t>
              </a:r>
              <a:endParaRPr lang="en-US" altLang="ko-KR" sz="1300" b="1" dirty="0">
                <a:latin typeface="+mn-ea"/>
                <a:ea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altLang="ko-KR" sz="1300" b="1" dirty="0">
                  <a:latin typeface="+mn-ea"/>
                  <a:ea typeface="+mn-ea"/>
                </a:rPr>
                <a:t> </a:t>
              </a:r>
              <a:r>
                <a:rPr lang="ko-KR" altLang="en-US" sz="1300" b="1" dirty="0">
                  <a:latin typeface="+mn-ea"/>
                  <a:ea typeface="+mn-ea"/>
                </a:rPr>
                <a:t>성에 대한 혼란</a:t>
              </a:r>
              <a:r>
                <a:rPr lang="en-US" altLang="ko-KR" sz="1300" b="1" dirty="0">
                  <a:latin typeface="+mn-ea"/>
                  <a:ea typeface="+mn-ea"/>
                </a:rPr>
                <a:t>, </a:t>
              </a:r>
              <a:r>
                <a:rPr lang="ko-KR" altLang="en-US" sz="1300" b="1" dirty="0">
                  <a:latin typeface="+mn-ea"/>
                  <a:ea typeface="+mn-ea"/>
                </a:rPr>
                <a:t>임신</a:t>
              </a:r>
              <a:endParaRPr lang="en-US" altLang="ko-KR" sz="1300" b="1" dirty="0">
                <a:latin typeface="+mn-ea"/>
                <a:ea typeface="+mn-ea"/>
              </a:endParaRP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altLang="ko-KR" sz="1300" b="1" dirty="0">
                  <a:latin typeface="+mn-ea"/>
                  <a:ea typeface="+mn-ea"/>
                </a:rPr>
                <a:t> </a:t>
              </a:r>
              <a:r>
                <a:rPr lang="ko-KR" altLang="en-US" sz="1300" b="1" dirty="0">
                  <a:latin typeface="+mn-ea"/>
                  <a:ea typeface="+mn-ea"/>
                </a:rPr>
                <a:t>자살</a:t>
              </a:r>
              <a:r>
                <a:rPr lang="en-US" altLang="ko-KR" sz="1300" b="1" dirty="0">
                  <a:latin typeface="+mn-ea"/>
                  <a:ea typeface="+mn-ea"/>
                </a:rPr>
                <a:t>, </a:t>
              </a:r>
              <a:r>
                <a:rPr lang="ko-KR" altLang="en-US" sz="1300" b="1" dirty="0">
                  <a:latin typeface="+mn-ea"/>
                  <a:ea typeface="+mn-ea"/>
                </a:rPr>
                <a:t>해리</a:t>
              </a:r>
              <a:endParaRPr lang="en-US" altLang="ko-KR" sz="1300" b="1" dirty="0">
                <a:latin typeface="+mn-ea"/>
                <a:ea typeface="+mn-ea"/>
              </a:endParaRPr>
            </a:p>
          </p:txBody>
        </p:sp>
      </p:grpSp>
      <p:grpSp>
        <p:nvGrpSpPr>
          <p:cNvPr id="12" name="그룹 57"/>
          <p:cNvGrpSpPr/>
          <p:nvPr/>
        </p:nvGrpSpPr>
        <p:grpSpPr>
          <a:xfrm>
            <a:off x="3286116" y="1071544"/>
            <a:ext cx="2500330" cy="614426"/>
            <a:chOff x="5214942" y="2021842"/>
            <a:chExt cx="2808000" cy="400111"/>
          </a:xfrm>
        </p:grpSpPr>
        <p:sp>
          <p:nvSpPr>
            <p:cNvPr id="59" name="모서리가 둥근 직사각형 58"/>
            <p:cNvSpPr/>
            <p:nvPr/>
          </p:nvSpPr>
          <p:spPr>
            <a:xfrm>
              <a:off x="5214942" y="2021842"/>
              <a:ext cx="2808000" cy="2669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prstMaterial="softEdge">
              <a:bevelT w="254000" h="298450"/>
              <a:bevelB w="184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5632131" y="2021843"/>
              <a:ext cx="206989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ko-KR" altLang="en-US" sz="2000" b="1" spc="-150" dirty="0" err="1" smtClean="0">
                  <a:latin typeface="+mn-ea"/>
                  <a:cs typeface="Arial" pitchFamily="34" charset="0"/>
                </a:rPr>
                <a:t>성학대</a:t>
              </a:r>
              <a:r>
                <a:rPr lang="ko-KR" altLang="en-US" sz="2000" b="1" spc="-150" dirty="0" smtClean="0">
                  <a:latin typeface="+mn-ea"/>
                  <a:cs typeface="Arial" pitchFamily="34" charset="0"/>
                </a:rPr>
                <a:t> 후유증 </a:t>
              </a:r>
              <a:endParaRPr lang="en-US" altLang="ko-KR" sz="2000" b="1" spc="-150" dirty="0" smtClean="0">
                <a:latin typeface="+mn-ea"/>
                <a:cs typeface="Arial" pitchFamily="34" charset="0"/>
              </a:endParaRP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3340093" y="1847838"/>
            <a:ext cx="2509837" cy="4081492"/>
            <a:chOff x="3340093" y="1562086"/>
            <a:chExt cx="2509837" cy="4081492"/>
          </a:xfrm>
        </p:grpSpPr>
        <p:grpSp>
          <p:nvGrpSpPr>
            <p:cNvPr id="9" name="그룹 45"/>
            <p:cNvGrpSpPr/>
            <p:nvPr/>
          </p:nvGrpSpPr>
          <p:grpSpPr>
            <a:xfrm>
              <a:off x="3524243" y="2428868"/>
              <a:ext cx="2143140" cy="3214710"/>
              <a:chOff x="3524243" y="2184840"/>
              <a:chExt cx="2143140" cy="3588794"/>
            </a:xfrm>
          </p:grpSpPr>
          <p:sp>
            <p:nvSpPr>
              <p:cNvPr id="29" name="자유형 28"/>
              <p:cNvSpPr/>
              <p:nvPr/>
            </p:nvSpPr>
            <p:spPr>
              <a:xfrm>
                <a:off x="4010019" y="2282798"/>
                <a:ext cx="1166816" cy="142876"/>
              </a:xfrm>
              <a:custGeom>
                <a:avLst/>
                <a:gdLst>
                  <a:gd name="connsiteX0" fmla="*/ 0 w 1071570"/>
                  <a:gd name="connsiteY0" fmla="*/ 0 h 142876"/>
                  <a:gd name="connsiteX1" fmla="*/ 1071570 w 1071570"/>
                  <a:gd name="connsiteY1" fmla="*/ 0 h 142876"/>
                  <a:gd name="connsiteX2" fmla="*/ 1071570 w 1071570"/>
                  <a:gd name="connsiteY2" fmla="*/ 142876 h 142876"/>
                  <a:gd name="connsiteX3" fmla="*/ 0 w 1071570"/>
                  <a:gd name="connsiteY3" fmla="*/ 142876 h 142876"/>
                  <a:gd name="connsiteX4" fmla="*/ 0 w 1071570"/>
                  <a:gd name="connsiteY4" fmla="*/ 0 h 142876"/>
                  <a:gd name="connsiteX0" fmla="*/ 71406 w 1071570"/>
                  <a:gd name="connsiteY0" fmla="*/ 0 h 142876"/>
                  <a:gd name="connsiteX1" fmla="*/ 1071570 w 1071570"/>
                  <a:gd name="connsiteY1" fmla="*/ 0 h 142876"/>
                  <a:gd name="connsiteX2" fmla="*/ 1071570 w 1071570"/>
                  <a:gd name="connsiteY2" fmla="*/ 142876 h 142876"/>
                  <a:gd name="connsiteX3" fmla="*/ 0 w 1071570"/>
                  <a:gd name="connsiteY3" fmla="*/ 142876 h 142876"/>
                  <a:gd name="connsiteX4" fmla="*/ 71406 w 1071570"/>
                  <a:gd name="connsiteY4" fmla="*/ 0 h 142876"/>
                  <a:gd name="connsiteX0" fmla="*/ 71406 w 1142976"/>
                  <a:gd name="connsiteY0" fmla="*/ 0 h 142876"/>
                  <a:gd name="connsiteX1" fmla="*/ 1071570 w 1142976"/>
                  <a:gd name="connsiteY1" fmla="*/ 0 h 142876"/>
                  <a:gd name="connsiteX2" fmla="*/ 1142976 w 1142976"/>
                  <a:gd name="connsiteY2" fmla="*/ 142876 h 142876"/>
                  <a:gd name="connsiteX3" fmla="*/ 0 w 1142976"/>
                  <a:gd name="connsiteY3" fmla="*/ 142876 h 142876"/>
                  <a:gd name="connsiteX4" fmla="*/ 71406 w 1142976"/>
                  <a:gd name="connsiteY4" fmla="*/ 0 h 142876"/>
                  <a:gd name="connsiteX0" fmla="*/ 71406 w 1142976"/>
                  <a:gd name="connsiteY0" fmla="*/ 0 h 142876"/>
                  <a:gd name="connsiteX1" fmla="*/ 1071570 w 1142976"/>
                  <a:gd name="connsiteY1" fmla="*/ 0 h 142876"/>
                  <a:gd name="connsiteX2" fmla="*/ 1142976 w 1142976"/>
                  <a:gd name="connsiteY2" fmla="*/ 142876 h 142876"/>
                  <a:gd name="connsiteX3" fmla="*/ 0 w 1142976"/>
                  <a:gd name="connsiteY3" fmla="*/ 142876 h 142876"/>
                  <a:gd name="connsiteX4" fmla="*/ 71406 w 1142976"/>
                  <a:gd name="connsiteY4" fmla="*/ 0 h 142876"/>
                  <a:gd name="connsiteX0" fmla="*/ 71406 w 1142976"/>
                  <a:gd name="connsiteY0" fmla="*/ 0 h 142876"/>
                  <a:gd name="connsiteX1" fmla="*/ 1071570 w 1142976"/>
                  <a:gd name="connsiteY1" fmla="*/ 0 h 142876"/>
                  <a:gd name="connsiteX2" fmla="*/ 1142976 w 1142976"/>
                  <a:gd name="connsiteY2" fmla="*/ 142876 h 142876"/>
                  <a:gd name="connsiteX3" fmla="*/ 0 w 1142976"/>
                  <a:gd name="connsiteY3" fmla="*/ 142876 h 142876"/>
                  <a:gd name="connsiteX4" fmla="*/ 71406 w 1142976"/>
                  <a:gd name="connsiteY4" fmla="*/ 0 h 142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2976" h="142876">
                    <a:moveTo>
                      <a:pt x="71406" y="0"/>
                    </a:moveTo>
                    <a:lnTo>
                      <a:pt x="1071570" y="0"/>
                    </a:lnTo>
                    <a:lnTo>
                      <a:pt x="1142976" y="142876"/>
                    </a:lnTo>
                    <a:lnTo>
                      <a:pt x="0" y="142876"/>
                    </a:lnTo>
                    <a:lnTo>
                      <a:pt x="71406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16" name="모서리가 둥근 직사각형 15"/>
              <p:cNvSpPr/>
              <p:nvPr/>
            </p:nvSpPr>
            <p:spPr>
              <a:xfrm>
                <a:off x="3524243" y="2389634"/>
                <a:ext cx="2143140" cy="3384000"/>
              </a:xfrm>
              <a:prstGeom prst="roundRect">
                <a:avLst/>
              </a:prstGeom>
              <a:solidFill>
                <a:srgbClr val="A2BC32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17" name="모서리가 둥근 직사각형 16"/>
              <p:cNvSpPr/>
              <p:nvPr/>
            </p:nvSpPr>
            <p:spPr>
              <a:xfrm>
                <a:off x="3587813" y="2448708"/>
                <a:ext cx="2016000" cy="3276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18" name="순서도: 지연 17"/>
              <p:cNvSpPr/>
              <p:nvPr/>
            </p:nvSpPr>
            <p:spPr>
              <a:xfrm rot="5400000">
                <a:off x="4067936" y="2359630"/>
                <a:ext cx="1055755" cy="1000132"/>
              </a:xfrm>
              <a:prstGeom prst="flowChartDelay">
                <a:avLst/>
              </a:prstGeom>
              <a:solidFill>
                <a:srgbClr val="A2BC3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matte">
                <a:bevelT w="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31" name="순서도: 지연 30"/>
              <p:cNvSpPr/>
              <p:nvPr/>
            </p:nvSpPr>
            <p:spPr>
              <a:xfrm rot="5400000">
                <a:off x="4073922" y="2218971"/>
                <a:ext cx="1023942" cy="955680"/>
              </a:xfrm>
              <a:prstGeom prst="flowChartDelay">
                <a:avLst/>
              </a:prstGeom>
              <a:gradFill flip="none" rotWithShape="1">
                <a:gsLst>
                  <a:gs pos="94000">
                    <a:schemeClr val="bg1">
                      <a:alpha val="0"/>
                    </a:schemeClr>
                  </a:gs>
                  <a:gs pos="0">
                    <a:schemeClr val="bg1"/>
                  </a:gs>
                  <a:gs pos="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4271961" y="2324093"/>
                <a:ext cx="524503" cy="5153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2400" dirty="0" smtClean="0"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ea"/>
                  </a:rPr>
                  <a:t>02</a:t>
                </a:r>
                <a:endParaRPr lang="ko-KR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endParaRPr>
              </a:p>
            </p:txBody>
          </p:sp>
        </p:grpSp>
        <p:grpSp>
          <p:nvGrpSpPr>
            <p:cNvPr id="11" name="그룹 47"/>
            <p:cNvGrpSpPr/>
            <p:nvPr/>
          </p:nvGrpSpPr>
          <p:grpSpPr>
            <a:xfrm>
              <a:off x="3340093" y="2276466"/>
              <a:ext cx="2509837" cy="3028972"/>
              <a:chOff x="3232150" y="3012468"/>
              <a:chExt cx="2509837" cy="3028972"/>
            </a:xfrm>
          </p:grpSpPr>
          <p:sp>
            <p:nvSpPr>
              <p:cNvPr id="49" name="Rectangle 10"/>
              <p:cNvSpPr>
                <a:spLocks noChangeArrowheads="1"/>
              </p:cNvSpPr>
              <p:nvPr/>
            </p:nvSpPr>
            <p:spPr bwMode="auto">
              <a:xfrm>
                <a:off x="3497263" y="4080292"/>
                <a:ext cx="1966926" cy="196114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pPr>
                  <a:buFont typeface="Wingdings" pitchFamily="2" charset="2"/>
                  <a:buChar char="ü"/>
                  <a:defRPr/>
                </a:pPr>
                <a:r>
                  <a:rPr lang="en-US" altLang="ko-KR" sz="1300" b="1" dirty="0">
                    <a:latin typeface="+mn-ea"/>
                    <a:ea typeface="+mn-ea"/>
                  </a:rPr>
                  <a:t> </a:t>
                </a:r>
                <a:r>
                  <a:rPr lang="ko-KR" altLang="en-US" sz="1300" b="1" dirty="0">
                    <a:latin typeface="+mn-ea"/>
                    <a:ea typeface="+mn-ea"/>
                  </a:rPr>
                  <a:t>수면장애</a:t>
                </a:r>
                <a:r>
                  <a:rPr lang="en-US" altLang="ko-KR" sz="1300" b="1" dirty="0">
                    <a:latin typeface="+mn-ea"/>
                    <a:ea typeface="+mn-ea"/>
                  </a:rPr>
                  <a:t>, </a:t>
                </a:r>
                <a:r>
                  <a:rPr lang="ko-KR" altLang="en-US" sz="1300" b="1" dirty="0">
                    <a:latin typeface="+mn-ea"/>
                    <a:ea typeface="+mn-ea"/>
                  </a:rPr>
                  <a:t>야뇨증</a:t>
                </a:r>
                <a:endParaRPr lang="en-US" altLang="ko-KR" sz="1300" b="1" dirty="0">
                  <a:latin typeface="+mn-ea"/>
                  <a:ea typeface="+mn-ea"/>
                </a:endParaRPr>
              </a:p>
              <a:p>
                <a:pPr>
                  <a:buFont typeface="Wingdings" pitchFamily="2" charset="2"/>
                  <a:buChar char="ü"/>
                  <a:defRPr/>
                </a:pPr>
                <a:r>
                  <a:rPr lang="ko-KR" altLang="en-US" sz="1300" b="1" dirty="0">
                    <a:latin typeface="+mn-ea"/>
                    <a:ea typeface="+mn-ea"/>
                  </a:rPr>
                  <a:t> 가출</a:t>
                </a:r>
                <a:r>
                  <a:rPr lang="en-US" altLang="ko-KR" sz="1300" b="1" dirty="0">
                    <a:latin typeface="+mn-ea"/>
                    <a:ea typeface="+mn-ea"/>
                  </a:rPr>
                  <a:t>, </a:t>
                </a:r>
                <a:r>
                  <a:rPr lang="ko-KR" altLang="en-US" sz="1300" b="1" dirty="0">
                    <a:latin typeface="+mn-ea"/>
                    <a:ea typeface="+mn-ea"/>
                  </a:rPr>
                  <a:t>학업부진</a:t>
                </a:r>
                <a:endParaRPr lang="en-US" altLang="ko-KR" sz="1300" b="1" dirty="0">
                  <a:latin typeface="+mn-ea"/>
                  <a:ea typeface="+mn-ea"/>
                </a:endParaRPr>
              </a:p>
              <a:p>
                <a:pPr>
                  <a:buFont typeface="Wingdings" pitchFamily="2" charset="2"/>
                  <a:buChar char="ü"/>
                  <a:defRPr/>
                </a:pPr>
                <a:r>
                  <a:rPr lang="en-US" altLang="ko-KR" sz="1300" b="1" dirty="0">
                    <a:latin typeface="+mn-ea"/>
                    <a:ea typeface="+mn-ea"/>
                  </a:rPr>
                  <a:t> </a:t>
                </a:r>
                <a:r>
                  <a:rPr lang="ko-KR" altLang="en-US" sz="1300" b="1" dirty="0">
                    <a:latin typeface="+mn-ea"/>
                    <a:ea typeface="+mn-ea"/>
                  </a:rPr>
                  <a:t>신경질</a:t>
                </a:r>
                <a:endParaRPr lang="en-US" altLang="ko-KR" sz="1300" b="1" dirty="0">
                  <a:latin typeface="+mn-ea"/>
                  <a:ea typeface="+mn-ea"/>
                </a:endParaRPr>
              </a:p>
              <a:p>
                <a:pPr>
                  <a:buFont typeface="Wingdings" pitchFamily="2" charset="2"/>
                  <a:buChar char="ü"/>
                  <a:defRPr/>
                </a:pPr>
                <a:r>
                  <a:rPr lang="en-US" altLang="ko-KR" sz="1300" b="1" dirty="0">
                    <a:latin typeface="+mn-ea"/>
                    <a:ea typeface="+mn-ea"/>
                  </a:rPr>
                  <a:t> </a:t>
                </a:r>
                <a:r>
                  <a:rPr lang="ko-KR" altLang="en-US" sz="1300" b="1" dirty="0">
                    <a:latin typeface="+mn-ea"/>
                    <a:ea typeface="+mn-ea"/>
                  </a:rPr>
                  <a:t>부정적인 신체상</a:t>
                </a:r>
                <a:endParaRPr lang="en-US" altLang="ko-KR" sz="1300" b="1" dirty="0">
                  <a:latin typeface="+mn-ea"/>
                  <a:ea typeface="+mn-ea"/>
                </a:endParaRPr>
              </a:p>
              <a:p>
                <a:pPr>
                  <a:buFont typeface="Wingdings" pitchFamily="2" charset="2"/>
                  <a:buChar char="ü"/>
                  <a:defRPr/>
                </a:pPr>
                <a:r>
                  <a:rPr lang="en-US" altLang="ko-KR" sz="1300" b="1" dirty="0">
                    <a:latin typeface="+mn-ea"/>
                    <a:ea typeface="+mn-ea"/>
                  </a:rPr>
                  <a:t> </a:t>
                </a:r>
                <a:r>
                  <a:rPr lang="ko-KR" altLang="en-US" sz="1300" b="1" dirty="0">
                    <a:latin typeface="+mn-ea"/>
                    <a:ea typeface="+mn-ea"/>
                  </a:rPr>
                  <a:t>교우관계 곤란</a:t>
                </a:r>
                <a:endParaRPr lang="en-US" altLang="ko-KR" sz="1300" b="1" dirty="0">
                  <a:latin typeface="+mn-ea"/>
                  <a:ea typeface="+mn-ea"/>
                </a:endParaRPr>
              </a:p>
              <a:p>
                <a:pPr>
                  <a:buFont typeface="Wingdings" pitchFamily="2" charset="2"/>
                  <a:buChar char="ü"/>
                  <a:defRPr/>
                </a:pPr>
                <a:r>
                  <a:rPr lang="en-US" altLang="ko-KR" sz="1300" b="1" dirty="0">
                    <a:latin typeface="+mn-ea"/>
                    <a:ea typeface="+mn-ea"/>
                  </a:rPr>
                  <a:t> </a:t>
                </a:r>
                <a:r>
                  <a:rPr lang="ko-KR" altLang="en-US" sz="1300" b="1" dirty="0">
                    <a:latin typeface="+mn-ea"/>
                    <a:ea typeface="+mn-ea"/>
                  </a:rPr>
                  <a:t>체육시간 기피</a:t>
                </a:r>
                <a:endParaRPr lang="en-US" altLang="ko-KR" sz="1300" b="1" dirty="0">
                  <a:latin typeface="+mn-ea"/>
                  <a:ea typeface="+mn-ea"/>
                </a:endParaRPr>
              </a:p>
              <a:p>
                <a:pPr>
                  <a:buFont typeface="Wingdings" pitchFamily="2" charset="2"/>
                  <a:buChar char="ü"/>
                  <a:defRPr/>
                </a:pPr>
                <a:r>
                  <a:rPr lang="en-US" altLang="ko-KR" sz="1300" b="1" dirty="0">
                    <a:latin typeface="+mn-ea"/>
                    <a:ea typeface="+mn-ea"/>
                  </a:rPr>
                  <a:t> </a:t>
                </a:r>
                <a:r>
                  <a:rPr lang="ko-KR" altLang="en-US" sz="1300" b="1" dirty="0">
                    <a:latin typeface="+mn-ea"/>
                    <a:ea typeface="+mn-ea"/>
                  </a:rPr>
                  <a:t>지나친 성에 대한 지식</a:t>
                </a:r>
                <a:endParaRPr lang="en-US" altLang="ko-KR" sz="1300" b="1" dirty="0">
                  <a:latin typeface="+mn-ea"/>
                  <a:ea typeface="+mn-ea"/>
                </a:endParaRPr>
              </a:p>
              <a:p>
                <a:pPr>
                  <a:buFont typeface="Wingdings" pitchFamily="2" charset="2"/>
                  <a:buChar char="ü"/>
                  <a:defRPr/>
                </a:pPr>
                <a:r>
                  <a:rPr lang="en-US" altLang="ko-KR" sz="1300" b="1" dirty="0">
                    <a:latin typeface="+mn-ea"/>
                    <a:ea typeface="+mn-ea"/>
                  </a:rPr>
                  <a:t> </a:t>
                </a:r>
                <a:r>
                  <a:rPr lang="ko-KR" altLang="en-US" sz="1300" b="1" dirty="0">
                    <a:latin typeface="+mn-ea"/>
                    <a:ea typeface="+mn-ea"/>
                  </a:rPr>
                  <a:t>우울</a:t>
                </a:r>
                <a:r>
                  <a:rPr lang="en-US" altLang="ko-KR" sz="1300" b="1" dirty="0">
                    <a:latin typeface="+mn-ea"/>
                    <a:ea typeface="+mn-ea"/>
                  </a:rPr>
                  <a:t>, </a:t>
                </a:r>
                <a:r>
                  <a:rPr lang="ko-KR" altLang="en-US" sz="1300" b="1" dirty="0">
                    <a:latin typeface="+mn-ea"/>
                    <a:ea typeface="+mn-ea"/>
                  </a:rPr>
                  <a:t>불신감</a:t>
                </a:r>
                <a:r>
                  <a:rPr lang="en-US" altLang="ko-KR" sz="1300" b="1" dirty="0">
                    <a:latin typeface="+mn-ea"/>
                    <a:ea typeface="+mn-ea"/>
                  </a:rPr>
                  <a:t>,</a:t>
                </a:r>
                <a:r>
                  <a:rPr lang="ko-KR" altLang="en-US" sz="1300" b="1" dirty="0">
                    <a:latin typeface="+mn-ea"/>
                    <a:ea typeface="+mn-ea"/>
                  </a:rPr>
                  <a:t> 해리</a:t>
                </a:r>
                <a:endParaRPr lang="en-US" altLang="ko-KR" sz="1300" b="1" dirty="0">
                  <a:latin typeface="+mn-ea"/>
                  <a:ea typeface="+mn-ea"/>
                </a:endParaRPr>
              </a:p>
            </p:txBody>
          </p:sp>
          <p:sp>
            <p:nvSpPr>
              <p:cNvPr id="50" name="AutoShape 13"/>
              <p:cNvSpPr>
                <a:spLocks noChangeArrowheads="1"/>
              </p:cNvSpPr>
              <p:nvPr/>
            </p:nvSpPr>
            <p:spPr bwMode="auto">
              <a:xfrm>
                <a:off x="3232150" y="3742830"/>
                <a:ext cx="2459038" cy="332625"/>
              </a:xfrm>
              <a:prstGeom prst="roundRect">
                <a:avLst>
                  <a:gd name="adj" fmla="val 16667"/>
                </a:avLst>
              </a:prstGeom>
              <a:ln>
                <a:solidFill>
                  <a:schemeClr val="accent3">
                    <a:lumMod val="50000"/>
                  </a:schemeClr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1300" b="1" dirty="0">
                    <a:solidFill>
                      <a:schemeClr val="tx1"/>
                    </a:solidFill>
                    <a:latin typeface="+mn-ea"/>
                  </a:rPr>
                  <a:t>신체∙정신증상</a:t>
                </a:r>
                <a:r>
                  <a:rPr lang="en-US" altLang="ko-KR" sz="1300" b="1" dirty="0">
                    <a:solidFill>
                      <a:schemeClr val="tx1"/>
                    </a:solidFill>
                    <a:latin typeface="+mn-ea"/>
                  </a:rPr>
                  <a:t>, </a:t>
                </a:r>
                <a:r>
                  <a:rPr lang="ko-KR" altLang="en-US" sz="1300" b="1" dirty="0">
                    <a:solidFill>
                      <a:schemeClr val="tx1"/>
                    </a:solidFill>
                    <a:latin typeface="+mn-ea"/>
                  </a:rPr>
                  <a:t>행동장애</a:t>
                </a:r>
                <a:endParaRPr lang="ko-KR" altLang="ko-KR" sz="1300" b="1" dirty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51" name="Text Box 15"/>
              <p:cNvSpPr txBox="1">
                <a:spLocks noChangeArrowheads="1"/>
              </p:cNvSpPr>
              <p:nvPr/>
            </p:nvSpPr>
            <p:spPr bwMode="auto">
              <a:xfrm>
                <a:off x="3282949" y="3012468"/>
                <a:ext cx="2459038" cy="2689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ko-KR" altLang="en-US" sz="1400" b="1" dirty="0" err="1">
                    <a:solidFill>
                      <a:srgbClr val="36686C"/>
                    </a:solidFill>
                    <a:latin typeface="+mn-ea"/>
                    <a:ea typeface="+mn-ea"/>
                  </a:rPr>
                  <a:t>학령기</a:t>
                </a:r>
                <a:endParaRPr lang="en-US" altLang="ko-KR" sz="1400" b="1" dirty="0">
                  <a:solidFill>
                    <a:srgbClr val="36686C"/>
                  </a:solidFill>
                  <a:latin typeface="+mn-ea"/>
                  <a:ea typeface="+mn-ea"/>
                </a:endParaRPr>
              </a:p>
            </p:txBody>
          </p:sp>
        </p:grpSp>
        <p:pic>
          <p:nvPicPr>
            <p:cNvPr id="52" name="Picture 1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19559" y="1562086"/>
              <a:ext cx="937199" cy="974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" name="제목 1"/>
          <p:cNvSpPr txBox="1">
            <a:spLocks/>
          </p:cNvSpPr>
          <p:nvPr/>
        </p:nvSpPr>
        <p:spPr>
          <a:xfrm>
            <a:off x="403920" y="84733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cs typeface="+mn-cs"/>
              </a:rPr>
              <a:t>아동학대 후유증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pPr algn="ctr"/>
            <a:r>
              <a:rPr altLang="en-US" b="1" spc="-15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아동학대 결과</a:t>
            </a:r>
            <a:endParaRPr lang="ko-KR" altLang="en-US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grpSp>
        <p:nvGrpSpPr>
          <p:cNvPr id="66" name="그룹 65"/>
          <p:cNvGrpSpPr/>
          <p:nvPr/>
        </p:nvGrpSpPr>
        <p:grpSpPr>
          <a:xfrm>
            <a:off x="5632937" y="3957584"/>
            <a:ext cx="3296781" cy="2457827"/>
            <a:chOff x="5445369" y="3957584"/>
            <a:chExt cx="3296781" cy="2457827"/>
          </a:xfrm>
        </p:grpSpPr>
        <p:sp>
          <p:nvSpPr>
            <p:cNvPr id="25" name="직사각형 14"/>
            <p:cNvSpPr>
              <a:spLocks noChangeArrowheads="1"/>
            </p:cNvSpPr>
            <p:nvPr/>
          </p:nvSpPr>
          <p:spPr bwMode="auto">
            <a:xfrm>
              <a:off x="5445369" y="4361002"/>
              <a:ext cx="3296781" cy="20544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Font typeface="Wingdings" pitchFamily="2" charset="2"/>
                <a:buChar char="ü"/>
              </a:pPr>
              <a:r>
                <a:rPr lang="ko-KR" altLang="en-US" sz="1700" b="1" spc="-150" dirty="0" smtClean="0">
                  <a:solidFill>
                    <a:schemeClr val="tx2"/>
                  </a:solidFill>
                  <a:latin typeface="+mn-ea"/>
                </a:rPr>
                <a:t>사망 </a:t>
              </a:r>
              <a:endParaRPr lang="en-US" altLang="ko-KR" sz="1700" b="1" spc="-150" dirty="0" smtClean="0">
                <a:solidFill>
                  <a:schemeClr val="tx2"/>
                </a:solidFill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</a:pPr>
              <a:r>
                <a:rPr lang="ko-KR" altLang="en-US" sz="1700" b="1" spc="-150" dirty="0" smtClean="0">
                  <a:solidFill>
                    <a:schemeClr val="tx2"/>
                  </a:solidFill>
                  <a:latin typeface="+mn-ea"/>
                </a:rPr>
                <a:t>외상 후 스트레스장애</a:t>
              </a:r>
              <a:endParaRPr lang="en-US" altLang="ko-KR" sz="1700" b="1" spc="-150" dirty="0" smtClean="0">
                <a:solidFill>
                  <a:schemeClr val="tx2"/>
                </a:solidFill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</a:pPr>
              <a:r>
                <a:rPr lang="ko-KR" altLang="en-US" sz="1700" b="1" spc="-150" dirty="0" smtClean="0">
                  <a:solidFill>
                    <a:schemeClr val="tx2"/>
                  </a:solidFill>
                  <a:latin typeface="+mn-ea"/>
                </a:rPr>
                <a:t>낮은 </a:t>
              </a:r>
              <a:r>
                <a:rPr lang="ko-KR" altLang="en-US" sz="1700" b="1" spc="-150" dirty="0" err="1" smtClean="0">
                  <a:solidFill>
                    <a:schemeClr val="tx2"/>
                  </a:solidFill>
                  <a:latin typeface="+mn-ea"/>
                </a:rPr>
                <a:t>자존감</a:t>
              </a:r>
              <a:r>
                <a:rPr lang="ko-KR" altLang="en-US" sz="1700" b="1" spc="-150" dirty="0" smtClean="0">
                  <a:solidFill>
                    <a:schemeClr val="tx2"/>
                  </a:solidFill>
                  <a:latin typeface="+mn-ea"/>
                </a:rPr>
                <a:t> </a:t>
              </a:r>
              <a:endParaRPr lang="en-US" altLang="ko-KR" sz="1700" b="1" spc="-150" dirty="0" smtClean="0">
                <a:solidFill>
                  <a:schemeClr val="tx2"/>
                </a:solidFill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</a:pPr>
              <a:r>
                <a:rPr lang="ko-KR" altLang="en-US" sz="1700" b="1" spc="-150" dirty="0" smtClean="0">
                  <a:solidFill>
                    <a:schemeClr val="tx2"/>
                  </a:solidFill>
                  <a:latin typeface="+mn-ea"/>
                </a:rPr>
                <a:t>대인관계 신뢰파괴 및 사회성저하</a:t>
              </a:r>
              <a:endParaRPr lang="en-US" altLang="ko-KR" sz="1700" b="1" spc="-150" dirty="0" smtClean="0">
                <a:solidFill>
                  <a:schemeClr val="tx2"/>
                </a:solidFill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</a:pPr>
              <a:r>
                <a:rPr lang="ko-KR" altLang="en-US" sz="1700" b="1" spc="-150" dirty="0" smtClean="0">
                  <a:solidFill>
                    <a:schemeClr val="tx2"/>
                  </a:solidFill>
                  <a:latin typeface="+mn-ea"/>
                </a:rPr>
                <a:t>학업부진 등</a:t>
              </a:r>
              <a:endParaRPr lang="en-US" altLang="ko-KR" sz="1700" b="1" spc="-150" dirty="0">
                <a:solidFill>
                  <a:schemeClr val="tx2"/>
                </a:solidFill>
                <a:latin typeface="+mn-ea"/>
              </a:endParaRPr>
            </a:p>
          </p:txBody>
        </p:sp>
        <p:grpSp>
          <p:nvGrpSpPr>
            <p:cNvPr id="26" name="그룹 25"/>
            <p:cNvGrpSpPr/>
            <p:nvPr/>
          </p:nvGrpSpPr>
          <p:grpSpPr>
            <a:xfrm>
              <a:off x="5456002" y="3957584"/>
              <a:ext cx="3143272" cy="402920"/>
              <a:chOff x="3250782" y="1078798"/>
              <a:chExt cx="3143272" cy="402920"/>
            </a:xfrm>
          </p:grpSpPr>
          <p:sp>
            <p:nvSpPr>
              <p:cNvPr id="28" name="직사각형 27"/>
              <p:cNvSpPr/>
              <p:nvPr/>
            </p:nvSpPr>
            <p:spPr bwMode="auto">
              <a:xfrm>
                <a:off x="3331212" y="1121718"/>
                <a:ext cx="90000" cy="3600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atin typeface="+mn-ea"/>
                </a:endParaRPr>
              </a:p>
            </p:txBody>
          </p:sp>
          <p:sp>
            <p:nvSpPr>
              <p:cNvPr id="29" name="직사각형 28"/>
              <p:cNvSpPr/>
              <p:nvPr/>
            </p:nvSpPr>
            <p:spPr bwMode="auto">
              <a:xfrm flipH="1">
                <a:off x="3250782" y="1121718"/>
                <a:ext cx="90000" cy="36000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ko-KR" dirty="0" smtClean="0">
                    <a:latin typeface="+mn-ea"/>
                  </a:rPr>
                  <a:t> </a:t>
                </a:r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30" name="TextBox 13"/>
              <p:cNvSpPr txBox="1">
                <a:spLocks noChangeArrowheads="1"/>
              </p:cNvSpPr>
              <p:nvPr/>
            </p:nvSpPr>
            <p:spPr bwMode="auto">
              <a:xfrm>
                <a:off x="3393658" y="1078798"/>
                <a:ext cx="300039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ko-KR" altLang="en-US" sz="2000" b="1" dirty="0" smtClean="0">
                    <a:solidFill>
                      <a:srgbClr val="002060"/>
                    </a:solidFill>
                    <a:latin typeface="+mn-ea"/>
                  </a:rPr>
                  <a:t>개인기능 및 </a:t>
                </a:r>
                <a:r>
                  <a:rPr lang="ko-KR" altLang="en-US" sz="2000" b="1" dirty="0" err="1" smtClean="0">
                    <a:solidFill>
                      <a:srgbClr val="002060"/>
                    </a:solidFill>
                    <a:latin typeface="+mn-ea"/>
                  </a:rPr>
                  <a:t>자존감</a:t>
                </a:r>
                <a:r>
                  <a:rPr lang="ko-KR" altLang="en-US" sz="2000" b="1" dirty="0" smtClean="0">
                    <a:solidFill>
                      <a:srgbClr val="002060"/>
                    </a:solidFill>
                    <a:latin typeface="+mn-ea"/>
                  </a:rPr>
                  <a:t> 저하 </a:t>
                </a:r>
                <a:r>
                  <a:rPr lang="en-US" altLang="ko-KR" sz="2000" b="1" dirty="0" smtClean="0">
                    <a:solidFill>
                      <a:srgbClr val="002060"/>
                    </a:solidFill>
                    <a:latin typeface="+mn-ea"/>
                  </a:rPr>
                  <a:t> </a:t>
                </a:r>
                <a:r>
                  <a:rPr lang="ko-KR" altLang="en-US" sz="2000" b="1" dirty="0" smtClean="0">
                    <a:solidFill>
                      <a:srgbClr val="002060"/>
                    </a:solidFill>
                    <a:latin typeface="+mn-ea"/>
                  </a:rPr>
                  <a:t> </a:t>
                </a:r>
                <a:endParaRPr lang="ko-KR" altLang="en-US" sz="2000" b="1" dirty="0">
                  <a:solidFill>
                    <a:srgbClr val="002060"/>
                  </a:solidFill>
                  <a:latin typeface="+mn-ea"/>
                </a:endParaRPr>
              </a:p>
            </p:txBody>
          </p:sp>
        </p:grpSp>
      </p:grpSp>
      <p:grpSp>
        <p:nvGrpSpPr>
          <p:cNvPr id="67" name="그룹 66"/>
          <p:cNvGrpSpPr/>
          <p:nvPr/>
        </p:nvGrpSpPr>
        <p:grpSpPr>
          <a:xfrm>
            <a:off x="5291571" y="1594484"/>
            <a:ext cx="3852429" cy="1968655"/>
            <a:chOff x="5143504" y="1643052"/>
            <a:chExt cx="3852461" cy="1968655"/>
          </a:xfrm>
        </p:grpSpPr>
        <p:sp>
          <p:nvSpPr>
            <p:cNvPr id="31" name="직사각형 14"/>
            <p:cNvSpPr>
              <a:spLocks noChangeArrowheads="1"/>
            </p:cNvSpPr>
            <p:nvPr/>
          </p:nvSpPr>
          <p:spPr bwMode="auto">
            <a:xfrm>
              <a:off x="5288580" y="2000240"/>
              <a:ext cx="3357554" cy="1611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Font typeface="Wingdings" pitchFamily="2" charset="2"/>
                <a:buChar char="ü"/>
              </a:pPr>
              <a:r>
                <a:rPr lang="ko-KR" altLang="en-US" sz="1700" b="1" spc="-150" dirty="0" err="1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비가해가족의</a:t>
              </a:r>
              <a:r>
                <a:rPr lang="ko-KR" altLang="en-US" sz="1700" b="1" spc="-150" dirty="0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 </a:t>
              </a:r>
              <a:r>
                <a:rPr lang="ko-KR" altLang="en-US" sz="1700" b="1" spc="-150" dirty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죄책감</a:t>
              </a:r>
              <a:r>
                <a:rPr lang="en-US" altLang="ko-KR" sz="1700" b="1" spc="-150" dirty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, </a:t>
              </a:r>
              <a:r>
                <a:rPr lang="ko-KR" altLang="en-US" sz="1700" b="1" spc="-150" dirty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비관</a:t>
              </a:r>
              <a:r>
                <a:rPr lang="en-US" altLang="ko-KR" sz="1700" b="1" spc="-150" dirty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, </a:t>
              </a:r>
              <a:r>
                <a:rPr lang="ko-KR" altLang="en-US" sz="1700" b="1" spc="-150" dirty="0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무력감</a:t>
              </a:r>
              <a:endParaRPr lang="en-US" altLang="ko-KR" sz="1700" b="1" spc="-150" dirty="0" smtClean="0">
                <a:solidFill>
                  <a:schemeClr val="accent6">
                    <a:lumMod val="75000"/>
                  </a:schemeClr>
                </a:solidFill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</a:pPr>
              <a:r>
                <a:rPr lang="ko-KR" altLang="en-US" sz="1700" b="1" spc="-150" dirty="0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자녀양육 </a:t>
              </a:r>
              <a:r>
                <a:rPr lang="ko-KR" altLang="en-US" sz="1700" b="1" spc="-150" dirty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기능 </a:t>
              </a:r>
              <a:r>
                <a:rPr lang="ko-KR" altLang="en-US" sz="1700" b="1" spc="-150" dirty="0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저하 </a:t>
              </a:r>
              <a:r>
                <a:rPr lang="en-US" altLang="ko-KR" sz="1700" b="1" spc="-150" dirty="0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 </a:t>
              </a:r>
              <a:endParaRPr lang="en-US" altLang="ko-KR" sz="1700" b="1" spc="-150" dirty="0">
                <a:solidFill>
                  <a:schemeClr val="accent6">
                    <a:lumMod val="75000"/>
                  </a:schemeClr>
                </a:solidFill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</a:pPr>
              <a:r>
                <a:rPr lang="ko-KR" altLang="en-US" sz="1700" b="1" spc="-150" dirty="0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가족간 갈등 증가  </a:t>
              </a:r>
              <a:endParaRPr lang="en-US" altLang="ko-KR" sz="1700" b="1" spc="-150" dirty="0">
                <a:solidFill>
                  <a:schemeClr val="accent6">
                    <a:lumMod val="75000"/>
                  </a:schemeClr>
                </a:solidFill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</a:pPr>
              <a:r>
                <a:rPr lang="ko-KR" altLang="en-US" sz="1700" b="1" spc="-150" dirty="0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가정해체</a:t>
              </a:r>
              <a:endParaRPr lang="en-US" altLang="ko-KR" sz="1700" b="1" spc="-150" dirty="0">
                <a:solidFill>
                  <a:schemeClr val="accent6">
                    <a:lumMod val="75000"/>
                  </a:schemeClr>
                </a:solidFill>
                <a:latin typeface="+mn-ea"/>
              </a:endParaRPr>
            </a:p>
          </p:txBody>
        </p:sp>
        <p:grpSp>
          <p:nvGrpSpPr>
            <p:cNvPr id="32" name="그룹 31"/>
            <p:cNvGrpSpPr/>
            <p:nvPr/>
          </p:nvGrpSpPr>
          <p:grpSpPr>
            <a:xfrm>
              <a:off x="5143504" y="1643052"/>
              <a:ext cx="3852461" cy="400110"/>
              <a:chOff x="3059132" y="2838099"/>
              <a:chExt cx="3852461" cy="421342"/>
            </a:xfrm>
          </p:grpSpPr>
          <p:sp>
            <p:nvSpPr>
              <p:cNvPr id="33" name="직사각형 32"/>
              <p:cNvSpPr/>
              <p:nvPr/>
            </p:nvSpPr>
            <p:spPr bwMode="auto">
              <a:xfrm>
                <a:off x="3061902" y="2869000"/>
                <a:ext cx="3349625" cy="33574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atin typeface="+mn-ea"/>
                </a:endParaRPr>
              </a:p>
            </p:txBody>
          </p:sp>
          <p:sp>
            <p:nvSpPr>
              <p:cNvPr id="34" name="직사각형 33"/>
              <p:cNvSpPr/>
              <p:nvPr/>
            </p:nvSpPr>
            <p:spPr bwMode="auto">
              <a:xfrm>
                <a:off x="3059132" y="2862257"/>
                <a:ext cx="106278" cy="351906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atin typeface="+mn-ea"/>
                </a:endParaRPr>
              </a:p>
            </p:txBody>
          </p:sp>
          <p:sp>
            <p:nvSpPr>
              <p:cNvPr id="35" name="직사각형 34"/>
              <p:cNvSpPr/>
              <p:nvPr/>
            </p:nvSpPr>
            <p:spPr bwMode="auto">
              <a:xfrm>
                <a:off x="3161092" y="2859187"/>
                <a:ext cx="106278" cy="351906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atin typeface="+mn-ea"/>
                </a:endParaRPr>
              </a:p>
            </p:txBody>
          </p:sp>
          <p:sp>
            <p:nvSpPr>
              <p:cNvPr id="36" name="TextBox 13"/>
              <p:cNvSpPr txBox="1">
                <a:spLocks noChangeArrowheads="1"/>
              </p:cNvSpPr>
              <p:nvPr/>
            </p:nvSpPr>
            <p:spPr bwMode="auto">
              <a:xfrm>
                <a:off x="3225081" y="2838099"/>
                <a:ext cx="3686512" cy="4213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ko-KR" altLang="en-US" sz="2000" b="1" dirty="0" smtClean="0">
                    <a:solidFill>
                      <a:schemeClr val="accent6">
                        <a:lumMod val="50000"/>
                      </a:schemeClr>
                    </a:solidFill>
                    <a:latin typeface="+mn-ea"/>
                  </a:rPr>
                  <a:t>가족기능 저하 및 상실 </a:t>
                </a:r>
                <a:endParaRPr lang="ko-KR" altLang="en-US" sz="2000" b="1" dirty="0">
                  <a:solidFill>
                    <a:schemeClr val="accent6">
                      <a:lumMod val="50000"/>
                    </a:schemeClr>
                  </a:solidFill>
                  <a:latin typeface="+mn-ea"/>
                </a:endParaRPr>
              </a:p>
            </p:txBody>
          </p:sp>
        </p:grpSp>
      </p:grpSp>
      <p:cxnSp>
        <p:nvCxnSpPr>
          <p:cNvPr id="50" name="직선 연결선 49"/>
          <p:cNvCxnSpPr/>
          <p:nvPr/>
        </p:nvCxnSpPr>
        <p:spPr>
          <a:xfrm rot="16200000" flipV="1">
            <a:off x="4303867" y="4150642"/>
            <a:ext cx="859814" cy="326177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 rot="5400000" flipH="1" flipV="1">
            <a:off x="3086918" y="3817534"/>
            <a:ext cx="882235" cy="769591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/>
          <p:cNvGrpSpPr/>
          <p:nvPr/>
        </p:nvGrpSpPr>
        <p:grpSpPr>
          <a:xfrm>
            <a:off x="1500166" y="4000504"/>
            <a:ext cx="2000264" cy="1652597"/>
            <a:chOff x="2095116" y="3615304"/>
            <a:chExt cx="1405066" cy="2466425"/>
          </a:xfrm>
        </p:grpSpPr>
        <p:grpSp>
          <p:nvGrpSpPr>
            <p:cNvPr id="52" name="그룹 55"/>
            <p:cNvGrpSpPr/>
            <p:nvPr/>
          </p:nvGrpSpPr>
          <p:grpSpPr>
            <a:xfrm>
              <a:off x="2095116" y="3615304"/>
              <a:ext cx="1405066" cy="2466425"/>
              <a:chOff x="627172" y="4221096"/>
              <a:chExt cx="1820420" cy="1620000"/>
            </a:xfrm>
          </p:grpSpPr>
          <p:sp>
            <p:nvSpPr>
              <p:cNvPr id="63" name="타원 62"/>
              <p:cNvSpPr/>
              <p:nvPr/>
            </p:nvSpPr>
            <p:spPr>
              <a:xfrm>
                <a:off x="627172" y="4221096"/>
                <a:ext cx="1820420" cy="1620000"/>
              </a:xfrm>
              <a:prstGeom prst="ellipse">
                <a:avLst/>
              </a:prstGeom>
              <a:solidFill>
                <a:srgbClr val="A2BC3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4" name="타원 63"/>
              <p:cNvSpPr/>
              <p:nvPr/>
            </p:nvSpPr>
            <p:spPr>
              <a:xfrm>
                <a:off x="727379" y="4293096"/>
                <a:ext cx="1648213" cy="147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9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T w="254000" h="298450"/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57" name="Freeform 2217"/>
            <p:cNvSpPr>
              <a:spLocks noEditPoints="1"/>
            </p:cNvSpPr>
            <p:nvPr/>
          </p:nvSpPr>
          <p:spPr bwMode="auto">
            <a:xfrm>
              <a:off x="2359891" y="4005199"/>
              <a:ext cx="840766" cy="904744"/>
            </a:xfrm>
            <a:custGeom>
              <a:avLst/>
              <a:gdLst/>
              <a:ahLst/>
              <a:cxnLst>
                <a:cxn ang="0">
                  <a:pos x="146" y="27"/>
                </a:cxn>
                <a:cxn ang="0">
                  <a:pos x="107" y="3"/>
                </a:cxn>
                <a:cxn ang="0">
                  <a:pos x="74" y="0"/>
                </a:cxn>
                <a:cxn ang="0">
                  <a:pos x="44" y="10"/>
                </a:cxn>
                <a:cxn ang="0">
                  <a:pos x="12" y="41"/>
                </a:cxn>
                <a:cxn ang="0">
                  <a:pos x="0" y="84"/>
                </a:cxn>
                <a:cxn ang="0">
                  <a:pos x="4" y="112"/>
                </a:cxn>
                <a:cxn ang="0">
                  <a:pos x="20" y="140"/>
                </a:cxn>
                <a:cxn ang="0">
                  <a:pos x="54" y="161"/>
                </a:cxn>
                <a:cxn ang="0">
                  <a:pos x="87" y="162"/>
                </a:cxn>
                <a:cxn ang="0">
                  <a:pos x="75" y="174"/>
                </a:cxn>
                <a:cxn ang="0">
                  <a:pos x="61" y="185"/>
                </a:cxn>
                <a:cxn ang="0">
                  <a:pos x="64" y="194"/>
                </a:cxn>
                <a:cxn ang="0">
                  <a:pos x="73" y="197"/>
                </a:cxn>
                <a:cxn ang="0">
                  <a:pos x="130" y="161"/>
                </a:cxn>
                <a:cxn ang="0">
                  <a:pos x="153" y="134"/>
                </a:cxn>
                <a:cxn ang="0">
                  <a:pos x="166" y="103"/>
                </a:cxn>
                <a:cxn ang="0">
                  <a:pos x="167" y="76"/>
                </a:cxn>
                <a:cxn ang="0">
                  <a:pos x="159" y="48"/>
                </a:cxn>
                <a:cxn ang="0">
                  <a:pos x="106" y="154"/>
                </a:cxn>
                <a:cxn ang="0">
                  <a:pos x="103" y="144"/>
                </a:cxn>
                <a:cxn ang="0">
                  <a:pos x="96" y="144"/>
                </a:cxn>
                <a:cxn ang="0">
                  <a:pos x="66" y="148"/>
                </a:cxn>
                <a:cxn ang="0">
                  <a:pos x="37" y="136"/>
                </a:cxn>
                <a:cxn ang="0">
                  <a:pos x="21" y="116"/>
                </a:cxn>
                <a:cxn ang="0">
                  <a:pos x="14" y="84"/>
                </a:cxn>
                <a:cxn ang="0">
                  <a:pos x="20" y="56"/>
                </a:cxn>
                <a:cxn ang="0">
                  <a:pos x="42" y="28"/>
                </a:cxn>
                <a:cxn ang="0">
                  <a:pos x="68" y="16"/>
                </a:cxn>
                <a:cxn ang="0">
                  <a:pos x="94" y="15"/>
                </a:cxn>
                <a:cxn ang="0">
                  <a:pos x="128" y="30"/>
                </a:cxn>
                <a:cxn ang="0">
                  <a:pos x="146" y="53"/>
                </a:cxn>
                <a:cxn ang="0">
                  <a:pos x="153" y="86"/>
                </a:cxn>
                <a:cxn ang="0">
                  <a:pos x="146" y="118"/>
                </a:cxn>
                <a:cxn ang="0">
                  <a:pos x="113" y="156"/>
                </a:cxn>
                <a:cxn ang="0">
                  <a:pos x="118" y="50"/>
                </a:cxn>
                <a:cxn ang="0">
                  <a:pos x="83" y="36"/>
                </a:cxn>
                <a:cxn ang="0">
                  <a:pos x="57" y="44"/>
                </a:cxn>
                <a:cxn ang="0">
                  <a:pos x="41" y="64"/>
                </a:cxn>
                <a:cxn ang="0">
                  <a:pos x="39" y="91"/>
                </a:cxn>
                <a:cxn ang="0">
                  <a:pos x="48" y="112"/>
                </a:cxn>
                <a:cxn ang="0">
                  <a:pos x="86" y="127"/>
                </a:cxn>
                <a:cxn ang="0">
                  <a:pos x="107" y="124"/>
                </a:cxn>
                <a:cxn ang="0">
                  <a:pos x="122" y="112"/>
                </a:cxn>
                <a:cxn ang="0">
                  <a:pos x="103" y="98"/>
                </a:cxn>
                <a:cxn ang="0">
                  <a:pos x="91" y="109"/>
                </a:cxn>
                <a:cxn ang="0">
                  <a:pos x="77" y="109"/>
                </a:cxn>
                <a:cxn ang="0">
                  <a:pos x="69" y="102"/>
                </a:cxn>
                <a:cxn ang="0">
                  <a:pos x="129" y="89"/>
                </a:cxn>
                <a:cxn ang="0">
                  <a:pos x="123" y="56"/>
                </a:cxn>
                <a:cxn ang="0">
                  <a:pos x="66" y="74"/>
                </a:cxn>
                <a:cxn ang="0">
                  <a:pos x="71" y="59"/>
                </a:cxn>
                <a:cxn ang="0">
                  <a:pos x="80" y="54"/>
                </a:cxn>
                <a:cxn ang="0">
                  <a:pos x="92" y="55"/>
                </a:cxn>
                <a:cxn ang="0">
                  <a:pos x="101" y="63"/>
                </a:cxn>
                <a:cxn ang="0">
                  <a:pos x="66" y="74"/>
                </a:cxn>
              </a:cxnLst>
              <a:rect l="0" t="0" r="r" b="b"/>
              <a:pathLst>
                <a:path w="168" h="198">
                  <a:moveTo>
                    <a:pt x="159" y="48"/>
                  </a:moveTo>
                  <a:lnTo>
                    <a:pt x="159" y="48"/>
                  </a:lnTo>
                  <a:lnTo>
                    <a:pt x="152" y="36"/>
                  </a:lnTo>
                  <a:lnTo>
                    <a:pt x="146" y="27"/>
                  </a:lnTo>
                  <a:lnTo>
                    <a:pt x="138" y="19"/>
                  </a:lnTo>
                  <a:lnTo>
                    <a:pt x="128" y="12"/>
                  </a:lnTo>
                  <a:lnTo>
                    <a:pt x="118" y="6"/>
                  </a:lnTo>
                  <a:lnTo>
                    <a:pt x="107" y="3"/>
                  </a:lnTo>
                  <a:lnTo>
                    <a:pt x="96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74" y="0"/>
                  </a:lnTo>
                  <a:lnTo>
                    <a:pt x="65" y="2"/>
                  </a:lnTo>
                  <a:lnTo>
                    <a:pt x="54" y="5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34" y="16"/>
                  </a:lnTo>
                  <a:lnTo>
                    <a:pt x="25" y="23"/>
                  </a:lnTo>
                  <a:lnTo>
                    <a:pt x="18" y="32"/>
                  </a:lnTo>
                  <a:lnTo>
                    <a:pt x="12" y="41"/>
                  </a:lnTo>
                  <a:lnTo>
                    <a:pt x="6" y="51"/>
                  </a:lnTo>
                  <a:lnTo>
                    <a:pt x="3" y="62"/>
                  </a:lnTo>
                  <a:lnTo>
                    <a:pt x="0" y="72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0" y="93"/>
                  </a:lnTo>
                  <a:lnTo>
                    <a:pt x="2" y="103"/>
                  </a:lnTo>
                  <a:lnTo>
                    <a:pt x="4" y="112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14" y="131"/>
                  </a:lnTo>
                  <a:lnTo>
                    <a:pt x="20" y="140"/>
                  </a:lnTo>
                  <a:lnTo>
                    <a:pt x="28" y="146"/>
                  </a:lnTo>
                  <a:lnTo>
                    <a:pt x="36" y="153"/>
                  </a:lnTo>
                  <a:lnTo>
                    <a:pt x="44" y="157"/>
                  </a:lnTo>
                  <a:lnTo>
                    <a:pt x="54" y="161"/>
                  </a:lnTo>
                  <a:lnTo>
                    <a:pt x="64" y="163"/>
                  </a:lnTo>
                  <a:lnTo>
                    <a:pt x="74" y="163"/>
                  </a:lnTo>
                  <a:lnTo>
                    <a:pt x="74" y="163"/>
                  </a:lnTo>
                  <a:lnTo>
                    <a:pt x="87" y="162"/>
                  </a:lnTo>
                  <a:lnTo>
                    <a:pt x="87" y="162"/>
                  </a:lnTo>
                  <a:lnTo>
                    <a:pt x="82" y="168"/>
                  </a:lnTo>
                  <a:lnTo>
                    <a:pt x="82" y="168"/>
                  </a:lnTo>
                  <a:lnTo>
                    <a:pt x="75" y="174"/>
                  </a:lnTo>
                  <a:lnTo>
                    <a:pt x="65" y="181"/>
                  </a:lnTo>
                  <a:lnTo>
                    <a:pt x="65" y="181"/>
                  </a:lnTo>
                  <a:lnTo>
                    <a:pt x="62" y="182"/>
                  </a:lnTo>
                  <a:lnTo>
                    <a:pt x="61" y="185"/>
                  </a:lnTo>
                  <a:lnTo>
                    <a:pt x="61" y="188"/>
                  </a:lnTo>
                  <a:lnTo>
                    <a:pt x="62" y="190"/>
                  </a:lnTo>
                  <a:lnTo>
                    <a:pt x="64" y="194"/>
                  </a:lnTo>
                  <a:lnTo>
                    <a:pt x="64" y="194"/>
                  </a:lnTo>
                  <a:lnTo>
                    <a:pt x="67" y="197"/>
                  </a:lnTo>
                  <a:lnTo>
                    <a:pt x="70" y="198"/>
                  </a:lnTo>
                  <a:lnTo>
                    <a:pt x="70" y="198"/>
                  </a:lnTo>
                  <a:lnTo>
                    <a:pt x="73" y="197"/>
                  </a:lnTo>
                  <a:lnTo>
                    <a:pt x="73" y="197"/>
                  </a:lnTo>
                  <a:lnTo>
                    <a:pt x="94" y="186"/>
                  </a:lnTo>
                  <a:lnTo>
                    <a:pt x="113" y="175"/>
                  </a:lnTo>
                  <a:lnTo>
                    <a:pt x="130" y="161"/>
                  </a:lnTo>
                  <a:lnTo>
                    <a:pt x="137" y="155"/>
                  </a:lnTo>
                  <a:lnTo>
                    <a:pt x="143" y="147"/>
                  </a:lnTo>
                  <a:lnTo>
                    <a:pt x="149" y="141"/>
                  </a:lnTo>
                  <a:lnTo>
                    <a:pt x="153" y="134"/>
                  </a:lnTo>
                  <a:lnTo>
                    <a:pt x="158" y="126"/>
                  </a:lnTo>
                  <a:lnTo>
                    <a:pt x="162" y="118"/>
                  </a:lnTo>
                  <a:lnTo>
                    <a:pt x="164" y="110"/>
                  </a:lnTo>
                  <a:lnTo>
                    <a:pt x="166" y="103"/>
                  </a:lnTo>
                  <a:lnTo>
                    <a:pt x="167" y="94"/>
                  </a:lnTo>
                  <a:lnTo>
                    <a:pt x="168" y="86"/>
                  </a:lnTo>
                  <a:lnTo>
                    <a:pt x="168" y="86"/>
                  </a:lnTo>
                  <a:lnTo>
                    <a:pt x="167" y="76"/>
                  </a:lnTo>
                  <a:lnTo>
                    <a:pt x="166" y="67"/>
                  </a:lnTo>
                  <a:lnTo>
                    <a:pt x="163" y="57"/>
                  </a:lnTo>
                  <a:lnTo>
                    <a:pt x="159" y="48"/>
                  </a:lnTo>
                  <a:lnTo>
                    <a:pt x="159" y="48"/>
                  </a:lnTo>
                  <a:close/>
                  <a:moveTo>
                    <a:pt x="102" y="165"/>
                  </a:moveTo>
                  <a:lnTo>
                    <a:pt x="102" y="165"/>
                  </a:lnTo>
                  <a:lnTo>
                    <a:pt x="106" y="154"/>
                  </a:lnTo>
                  <a:lnTo>
                    <a:pt x="106" y="154"/>
                  </a:lnTo>
                  <a:lnTo>
                    <a:pt x="107" y="149"/>
                  </a:lnTo>
                  <a:lnTo>
                    <a:pt x="105" y="146"/>
                  </a:lnTo>
                  <a:lnTo>
                    <a:pt x="105" y="146"/>
                  </a:lnTo>
                  <a:lnTo>
                    <a:pt x="103" y="144"/>
                  </a:lnTo>
                  <a:lnTo>
                    <a:pt x="100" y="144"/>
                  </a:lnTo>
                  <a:lnTo>
                    <a:pt x="100" y="144"/>
                  </a:lnTo>
                  <a:lnTo>
                    <a:pt x="96" y="144"/>
                  </a:lnTo>
                  <a:lnTo>
                    <a:pt x="96" y="144"/>
                  </a:lnTo>
                  <a:lnTo>
                    <a:pt x="85" y="147"/>
                  </a:lnTo>
                  <a:lnTo>
                    <a:pt x="74" y="148"/>
                  </a:lnTo>
                  <a:lnTo>
                    <a:pt x="74" y="148"/>
                  </a:lnTo>
                  <a:lnTo>
                    <a:pt x="66" y="148"/>
                  </a:lnTo>
                  <a:lnTo>
                    <a:pt x="57" y="146"/>
                  </a:lnTo>
                  <a:lnTo>
                    <a:pt x="50" y="144"/>
                  </a:lnTo>
                  <a:lnTo>
                    <a:pt x="43" y="140"/>
                  </a:lnTo>
                  <a:lnTo>
                    <a:pt x="37" y="136"/>
                  </a:lnTo>
                  <a:lnTo>
                    <a:pt x="31" y="130"/>
                  </a:lnTo>
                  <a:lnTo>
                    <a:pt x="25" y="123"/>
                  </a:lnTo>
                  <a:lnTo>
                    <a:pt x="21" y="116"/>
                  </a:lnTo>
                  <a:lnTo>
                    <a:pt x="21" y="116"/>
                  </a:lnTo>
                  <a:lnTo>
                    <a:pt x="18" y="107"/>
                  </a:lnTo>
                  <a:lnTo>
                    <a:pt x="16" y="100"/>
                  </a:lnTo>
                  <a:lnTo>
                    <a:pt x="15" y="91"/>
                  </a:lnTo>
                  <a:lnTo>
                    <a:pt x="14" y="84"/>
                  </a:lnTo>
                  <a:lnTo>
                    <a:pt x="14" y="84"/>
                  </a:lnTo>
                  <a:lnTo>
                    <a:pt x="15" y="74"/>
                  </a:lnTo>
                  <a:lnTo>
                    <a:pt x="17" y="66"/>
                  </a:lnTo>
                  <a:lnTo>
                    <a:pt x="20" y="56"/>
                  </a:lnTo>
                  <a:lnTo>
                    <a:pt x="23" y="49"/>
                  </a:lnTo>
                  <a:lnTo>
                    <a:pt x="29" y="41"/>
                  </a:lnTo>
                  <a:lnTo>
                    <a:pt x="35" y="34"/>
                  </a:lnTo>
                  <a:lnTo>
                    <a:pt x="42" y="28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9" y="19"/>
                  </a:lnTo>
                  <a:lnTo>
                    <a:pt x="68" y="16"/>
                  </a:lnTo>
                  <a:lnTo>
                    <a:pt x="76" y="15"/>
                  </a:lnTo>
                  <a:lnTo>
                    <a:pt x="85" y="14"/>
                  </a:lnTo>
                  <a:lnTo>
                    <a:pt x="85" y="14"/>
                  </a:lnTo>
                  <a:lnTo>
                    <a:pt x="94" y="15"/>
                  </a:lnTo>
                  <a:lnTo>
                    <a:pt x="104" y="17"/>
                  </a:lnTo>
                  <a:lnTo>
                    <a:pt x="112" y="20"/>
                  </a:lnTo>
                  <a:lnTo>
                    <a:pt x="121" y="24"/>
                  </a:lnTo>
                  <a:lnTo>
                    <a:pt x="128" y="30"/>
                  </a:lnTo>
                  <a:lnTo>
                    <a:pt x="134" y="36"/>
                  </a:lnTo>
                  <a:lnTo>
                    <a:pt x="141" y="45"/>
                  </a:lnTo>
                  <a:lnTo>
                    <a:pt x="146" y="53"/>
                  </a:lnTo>
                  <a:lnTo>
                    <a:pt x="146" y="53"/>
                  </a:lnTo>
                  <a:lnTo>
                    <a:pt x="149" y="62"/>
                  </a:lnTo>
                  <a:lnTo>
                    <a:pt x="151" y="70"/>
                  </a:lnTo>
                  <a:lnTo>
                    <a:pt x="153" y="78"/>
                  </a:lnTo>
                  <a:lnTo>
                    <a:pt x="153" y="86"/>
                  </a:lnTo>
                  <a:lnTo>
                    <a:pt x="153" y="86"/>
                  </a:lnTo>
                  <a:lnTo>
                    <a:pt x="152" y="96"/>
                  </a:lnTo>
                  <a:lnTo>
                    <a:pt x="150" y="107"/>
                  </a:lnTo>
                  <a:lnTo>
                    <a:pt x="146" y="118"/>
                  </a:lnTo>
                  <a:lnTo>
                    <a:pt x="141" y="127"/>
                  </a:lnTo>
                  <a:lnTo>
                    <a:pt x="133" y="137"/>
                  </a:lnTo>
                  <a:lnTo>
                    <a:pt x="124" y="147"/>
                  </a:lnTo>
                  <a:lnTo>
                    <a:pt x="113" y="156"/>
                  </a:lnTo>
                  <a:lnTo>
                    <a:pt x="102" y="165"/>
                  </a:lnTo>
                  <a:lnTo>
                    <a:pt x="102" y="165"/>
                  </a:lnTo>
                  <a:close/>
                  <a:moveTo>
                    <a:pt x="118" y="50"/>
                  </a:moveTo>
                  <a:lnTo>
                    <a:pt x="118" y="50"/>
                  </a:lnTo>
                  <a:lnTo>
                    <a:pt x="111" y="44"/>
                  </a:lnTo>
                  <a:lnTo>
                    <a:pt x="103" y="39"/>
                  </a:lnTo>
                  <a:lnTo>
                    <a:pt x="93" y="37"/>
                  </a:lnTo>
                  <a:lnTo>
                    <a:pt x="83" y="36"/>
                  </a:lnTo>
                  <a:lnTo>
                    <a:pt x="83" y="36"/>
                  </a:lnTo>
                  <a:lnTo>
                    <a:pt x="74" y="37"/>
                  </a:lnTo>
                  <a:lnTo>
                    <a:pt x="66" y="39"/>
                  </a:lnTo>
                  <a:lnTo>
                    <a:pt x="57" y="44"/>
                  </a:lnTo>
                  <a:lnTo>
                    <a:pt x="51" y="49"/>
                  </a:lnTo>
                  <a:lnTo>
                    <a:pt x="51" y="49"/>
                  </a:lnTo>
                  <a:lnTo>
                    <a:pt x="46" y="55"/>
                  </a:lnTo>
                  <a:lnTo>
                    <a:pt x="41" y="64"/>
                  </a:lnTo>
                  <a:lnTo>
                    <a:pt x="39" y="72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9" y="91"/>
                  </a:lnTo>
                  <a:lnTo>
                    <a:pt x="40" y="100"/>
                  </a:lnTo>
                  <a:lnTo>
                    <a:pt x="43" y="106"/>
                  </a:lnTo>
                  <a:lnTo>
                    <a:pt x="48" y="112"/>
                  </a:lnTo>
                  <a:lnTo>
                    <a:pt x="48" y="112"/>
                  </a:lnTo>
                  <a:lnTo>
                    <a:pt x="55" y="119"/>
                  </a:lnTo>
                  <a:lnTo>
                    <a:pt x="64" y="124"/>
                  </a:lnTo>
                  <a:lnTo>
                    <a:pt x="74" y="126"/>
                  </a:lnTo>
                  <a:lnTo>
                    <a:pt x="86" y="127"/>
                  </a:lnTo>
                  <a:lnTo>
                    <a:pt x="86" y="127"/>
                  </a:lnTo>
                  <a:lnTo>
                    <a:pt x="93" y="127"/>
                  </a:lnTo>
                  <a:lnTo>
                    <a:pt x="101" y="126"/>
                  </a:lnTo>
                  <a:lnTo>
                    <a:pt x="107" y="124"/>
                  </a:lnTo>
                  <a:lnTo>
                    <a:pt x="112" y="121"/>
                  </a:lnTo>
                  <a:lnTo>
                    <a:pt x="112" y="121"/>
                  </a:lnTo>
                  <a:lnTo>
                    <a:pt x="118" y="118"/>
                  </a:lnTo>
                  <a:lnTo>
                    <a:pt x="122" y="112"/>
                  </a:lnTo>
                  <a:lnTo>
                    <a:pt x="125" y="107"/>
                  </a:lnTo>
                  <a:lnTo>
                    <a:pt x="128" y="102"/>
                  </a:lnTo>
                  <a:lnTo>
                    <a:pt x="103" y="98"/>
                  </a:lnTo>
                  <a:lnTo>
                    <a:pt x="103" y="98"/>
                  </a:lnTo>
                  <a:lnTo>
                    <a:pt x="100" y="104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1" y="109"/>
                  </a:lnTo>
                  <a:lnTo>
                    <a:pt x="86" y="110"/>
                  </a:lnTo>
                  <a:lnTo>
                    <a:pt x="86" y="110"/>
                  </a:lnTo>
                  <a:lnTo>
                    <a:pt x="82" y="110"/>
                  </a:lnTo>
                  <a:lnTo>
                    <a:pt x="77" y="109"/>
                  </a:lnTo>
                  <a:lnTo>
                    <a:pt x="74" y="107"/>
                  </a:lnTo>
                  <a:lnTo>
                    <a:pt x="71" y="105"/>
                  </a:lnTo>
                  <a:lnTo>
                    <a:pt x="71" y="105"/>
                  </a:lnTo>
                  <a:lnTo>
                    <a:pt x="69" y="102"/>
                  </a:lnTo>
                  <a:lnTo>
                    <a:pt x="67" y="98"/>
                  </a:lnTo>
                  <a:lnTo>
                    <a:pt x="66" y="93"/>
                  </a:lnTo>
                  <a:lnTo>
                    <a:pt x="65" y="89"/>
                  </a:lnTo>
                  <a:lnTo>
                    <a:pt x="129" y="89"/>
                  </a:lnTo>
                  <a:lnTo>
                    <a:pt x="129" y="89"/>
                  </a:lnTo>
                  <a:lnTo>
                    <a:pt x="129" y="76"/>
                  </a:lnTo>
                  <a:lnTo>
                    <a:pt x="127" y="66"/>
                  </a:lnTo>
                  <a:lnTo>
                    <a:pt x="123" y="56"/>
                  </a:lnTo>
                  <a:lnTo>
                    <a:pt x="118" y="50"/>
                  </a:lnTo>
                  <a:lnTo>
                    <a:pt x="118" y="50"/>
                  </a:lnTo>
                  <a:close/>
                  <a:moveTo>
                    <a:pt x="66" y="74"/>
                  </a:moveTo>
                  <a:lnTo>
                    <a:pt x="66" y="74"/>
                  </a:lnTo>
                  <a:lnTo>
                    <a:pt x="66" y="70"/>
                  </a:lnTo>
                  <a:lnTo>
                    <a:pt x="67" y="66"/>
                  </a:lnTo>
                  <a:lnTo>
                    <a:pt x="68" y="63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3" y="57"/>
                  </a:lnTo>
                  <a:lnTo>
                    <a:pt x="77" y="55"/>
                  </a:lnTo>
                  <a:lnTo>
                    <a:pt x="80" y="54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9" y="54"/>
                  </a:lnTo>
                  <a:lnTo>
                    <a:pt x="92" y="55"/>
                  </a:lnTo>
                  <a:lnTo>
                    <a:pt x="95" y="57"/>
                  </a:lnTo>
                  <a:lnTo>
                    <a:pt x="98" y="59"/>
                  </a:lnTo>
                  <a:lnTo>
                    <a:pt x="98" y="59"/>
                  </a:lnTo>
                  <a:lnTo>
                    <a:pt x="101" y="63"/>
                  </a:lnTo>
                  <a:lnTo>
                    <a:pt x="103" y="66"/>
                  </a:lnTo>
                  <a:lnTo>
                    <a:pt x="104" y="70"/>
                  </a:lnTo>
                  <a:lnTo>
                    <a:pt x="104" y="74"/>
                  </a:lnTo>
                  <a:lnTo>
                    <a:pt x="66" y="74"/>
                  </a:lnTo>
                  <a:close/>
                </a:path>
              </a:pathLst>
            </a:custGeom>
            <a:solidFill>
              <a:srgbClr val="A2BC3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2279602" y="5107955"/>
              <a:ext cx="749360" cy="5022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ko-KR" altLang="en-US" b="1" dirty="0" smtClean="0">
                  <a:solidFill>
                    <a:srgbClr val="A2BC32"/>
                  </a:solidFill>
                  <a:latin typeface="Arial" pitchFamily="34" charset="0"/>
                  <a:ea typeface="HY견고딕" pitchFamily="18" charset="-127"/>
                  <a:cs typeface="Arial" pitchFamily="34" charset="0"/>
                </a:rPr>
                <a:t>사회</a:t>
              </a:r>
              <a:endParaRPr lang="en-US" altLang="ko-KR" b="1" dirty="0" smtClean="0">
                <a:solidFill>
                  <a:srgbClr val="A2BC32"/>
                </a:solidFill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3722682" y="4572007"/>
            <a:ext cx="1801459" cy="1575986"/>
            <a:chOff x="4330429" y="4381416"/>
            <a:chExt cx="1050835" cy="1337950"/>
          </a:xfrm>
        </p:grpSpPr>
        <p:sp>
          <p:nvSpPr>
            <p:cNvPr id="55" name="타원 54"/>
            <p:cNvSpPr/>
            <p:nvPr/>
          </p:nvSpPr>
          <p:spPr>
            <a:xfrm rot="1380000" flipV="1">
              <a:off x="4761893" y="4402176"/>
              <a:ext cx="129791" cy="256018"/>
            </a:xfrm>
            <a:prstGeom prst="ellipse">
              <a:avLst/>
            </a:prstGeom>
            <a:solidFill>
              <a:srgbClr val="F7990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prstMaterial="softEdge">
              <a:bevelB w="184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6" name="그룹 61"/>
            <p:cNvGrpSpPr/>
            <p:nvPr/>
          </p:nvGrpSpPr>
          <p:grpSpPr>
            <a:xfrm>
              <a:off x="4450813" y="4381416"/>
              <a:ext cx="930451" cy="1337950"/>
              <a:chOff x="225332" y="4221094"/>
              <a:chExt cx="2222266" cy="1620000"/>
            </a:xfrm>
          </p:grpSpPr>
          <p:sp>
            <p:nvSpPr>
              <p:cNvPr id="59" name="타원 58"/>
              <p:cNvSpPr/>
              <p:nvPr/>
            </p:nvSpPr>
            <p:spPr>
              <a:xfrm>
                <a:off x="225332" y="4221094"/>
                <a:ext cx="2222266" cy="1620000"/>
              </a:xfrm>
              <a:prstGeom prst="ellipse">
                <a:avLst/>
              </a:prstGeom>
              <a:solidFill>
                <a:srgbClr val="F7990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0" name="타원 59"/>
              <p:cNvSpPr/>
              <p:nvPr/>
            </p:nvSpPr>
            <p:spPr>
              <a:xfrm>
                <a:off x="372585" y="4293096"/>
                <a:ext cx="1949457" cy="147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9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T w="254000" h="298450"/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pic>
          <p:nvPicPr>
            <p:cNvPr id="47" name="그림 46" descr="비지니스아이콘4.png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600032" y="4562085"/>
              <a:ext cx="619419" cy="558915"/>
            </a:xfrm>
            <a:prstGeom prst="rect">
              <a:avLst/>
            </a:prstGeom>
          </p:spPr>
        </p:pic>
        <p:sp>
          <p:nvSpPr>
            <p:cNvPr id="48" name="직사각형 47"/>
            <p:cNvSpPr/>
            <p:nvPr/>
          </p:nvSpPr>
          <p:spPr>
            <a:xfrm>
              <a:off x="4330429" y="5187363"/>
              <a:ext cx="749359" cy="502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ko-KR" altLang="en-US" b="1" dirty="0" smtClean="0">
                  <a:solidFill>
                    <a:srgbClr val="F79906"/>
                  </a:solidFill>
                  <a:latin typeface="Arial" pitchFamily="34" charset="0"/>
                  <a:ea typeface="HY견고딕" pitchFamily="18" charset="-127"/>
                  <a:cs typeface="Arial" pitchFamily="34" charset="0"/>
                </a:rPr>
                <a:t>개인</a:t>
              </a:r>
              <a:endParaRPr lang="en-US" altLang="ko-KR" b="1" dirty="0" smtClean="0">
                <a:solidFill>
                  <a:srgbClr val="F79906"/>
                </a:solidFill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3571868" y="2285992"/>
            <a:ext cx="1643074" cy="1500198"/>
            <a:chOff x="3467802" y="2295515"/>
            <a:chExt cx="1241035" cy="1860819"/>
          </a:xfrm>
        </p:grpSpPr>
        <p:sp>
          <p:nvSpPr>
            <p:cNvPr id="53" name="타원 52"/>
            <p:cNvSpPr/>
            <p:nvPr/>
          </p:nvSpPr>
          <p:spPr>
            <a:xfrm flipV="1">
              <a:off x="3816786" y="3673776"/>
              <a:ext cx="161345" cy="31826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prstMaterial="softEdge">
              <a:bevelB w="184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4" name="그룹 58"/>
            <p:cNvGrpSpPr/>
            <p:nvPr/>
          </p:nvGrpSpPr>
          <p:grpSpPr>
            <a:xfrm>
              <a:off x="3467802" y="2295515"/>
              <a:ext cx="1241035" cy="1860819"/>
              <a:chOff x="316403" y="4221096"/>
              <a:chExt cx="2131191" cy="1620000"/>
            </a:xfrm>
          </p:grpSpPr>
          <p:sp>
            <p:nvSpPr>
              <p:cNvPr id="61" name="타원 60"/>
              <p:cNvSpPr/>
              <p:nvPr/>
            </p:nvSpPr>
            <p:spPr>
              <a:xfrm>
                <a:off x="316403" y="4221096"/>
                <a:ext cx="2131191" cy="16200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2" name="타원 61"/>
              <p:cNvSpPr/>
              <p:nvPr/>
            </p:nvSpPr>
            <p:spPr>
              <a:xfrm>
                <a:off x="403031" y="4293096"/>
                <a:ext cx="1914807" cy="147599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9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T w="254000" h="298450"/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46" name="직사각형 45"/>
            <p:cNvSpPr/>
            <p:nvPr/>
          </p:nvSpPr>
          <p:spPr>
            <a:xfrm>
              <a:off x="3575718" y="3358840"/>
              <a:ext cx="749359" cy="502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ko-KR" alt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itchFamily="34" charset="0"/>
                  <a:ea typeface="HY견고딕" pitchFamily="18" charset="-127"/>
                  <a:cs typeface="Arial" pitchFamily="34" charset="0"/>
                </a:rPr>
                <a:t>가족</a:t>
              </a:r>
              <a:endParaRPr lang="en-US" altLang="ko-K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  <p:pic>
          <p:nvPicPr>
            <p:cNvPr id="49" name="그림 48" descr="비지니스아이콘3.png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635952" y="2528648"/>
              <a:ext cx="840767" cy="932530"/>
            </a:xfrm>
            <a:prstGeom prst="rect">
              <a:avLst/>
            </a:prstGeom>
          </p:spPr>
        </p:pic>
      </p:grpSp>
      <p:grpSp>
        <p:nvGrpSpPr>
          <p:cNvPr id="69" name="그룹 68"/>
          <p:cNvGrpSpPr/>
          <p:nvPr/>
        </p:nvGrpSpPr>
        <p:grpSpPr>
          <a:xfrm>
            <a:off x="142844" y="1357298"/>
            <a:ext cx="4412318" cy="1968657"/>
            <a:chOff x="63798" y="1214422"/>
            <a:chExt cx="4412318" cy="1968657"/>
          </a:xfrm>
        </p:grpSpPr>
        <p:grpSp>
          <p:nvGrpSpPr>
            <p:cNvPr id="37" name="그룹 36"/>
            <p:cNvGrpSpPr/>
            <p:nvPr/>
          </p:nvGrpSpPr>
          <p:grpSpPr>
            <a:xfrm>
              <a:off x="63798" y="1214422"/>
              <a:ext cx="4412318" cy="400110"/>
              <a:chOff x="2928926" y="4497065"/>
              <a:chExt cx="4412318" cy="400110"/>
            </a:xfrm>
          </p:grpSpPr>
          <p:sp>
            <p:nvSpPr>
              <p:cNvPr id="39" name="직사각형 38"/>
              <p:cNvSpPr/>
              <p:nvPr/>
            </p:nvSpPr>
            <p:spPr bwMode="auto">
              <a:xfrm>
                <a:off x="2928926" y="4529556"/>
                <a:ext cx="110114" cy="32075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atin typeface="+mn-ea"/>
                </a:endParaRPr>
              </a:p>
            </p:txBody>
          </p:sp>
          <p:sp>
            <p:nvSpPr>
              <p:cNvPr id="40" name="직사각형 39"/>
              <p:cNvSpPr/>
              <p:nvPr/>
            </p:nvSpPr>
            <p:spPr bwMode="auto">
              <a:xfrm>
                <a:off x="3019414" y="4529556"/>
                <a:ext cx="110114" cy="320752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atin typeface="+mn-ea"/>
                </a:endParaRPr>
              </a:p>
            </p:txBody>
          </p:sp>
          <p:sp>
            <p:nvSpPr>
              <p:cNvPr id="41" name="TextBox 18"/>
              <p:cNvSpPr txBox="1">
                <a:spLocks noChangeArrowheads="1"/>
              </p:cNvSpPr>
              <p:nvPr/>
            </p:nvSpPr>
            <p:spPr bwMode="auto">
              <a:xfrm>
                <a:off x="3117011" y="4497065"/>
                <a:ext cx="422423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ko-KR" altLang="en-US" sz="2000" b="1" dirty="0" smtClean="0">
                    <a:solidFill>
                      <a:schemeClr val="accent2">
                        <a:lumMod val="75000"/>
                      </a:schemeClr>
                    </a:solidFill>
                    <a:latin typeface="+mn-ea"/>
                  </a:rPr>
                  <a:t>사회문제발생 및 사회적 비용 증가 </a:t>
                </a:r>
                <a:endParaRPr lang="ko-KR" altLang="en-US" sz="2000" b="1" dirty="0">
                  <a:solidFill>
                    <a:schemeClr val="accent2">
                      <a:lumMod val="7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65" name="직사각형 64"/>
            <p:cNvSpPr/>
            <p:nvPr/>
          </p:nvSpPr>
          <p:spPr bwMode="auto">
            <a:xfrm>
              <a:off x="116138" y="1571612"/>
              <a:ext cx="4091064" cy="16114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Font typeface="Wingdings" pitchFamily="2" charset="2"/>
                <a:buChar char="ü"/>
                <a:defRPr/>
              </a:pPr>
              <a:r>
                <a:rPr lang="ko-KR" altLang="en-US" sz="1700" b="1" spc="-150" dirty="0" smtClean="0">
                  <a:solidFill>
                    <a:schemeClr val="accent2">
                      <a:lumMod val="50000"/>
                    </a:schemeClr>
                  </a:solidFill>
                  <a:latin typeface="+mn-ea"/>
                </a:rPr>
                <a:t>범죄예방 및 교정에 따른 사회적 비용 증가</a:t>
              </a:r>
              <a:endParaRPr lang="en-US" altLang="ko-KR" sz="1700" b="1" spc="-150" dirty="0" smtClean="0">
                <a:solidFill>
                  <a:schemeClr val="accent2">
                    <a:lumMod val="50000"/>
                  </a:schemeClr>
                </a:solidFill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  <a:defRPr/>
              </a:pPr>
              <a:r>
                <a:rPr lang="ko-KR" altLang="en-US" sz="1700" b="1" spc="-150" dirty="0" smtClean="0">
                  <a:solidFill>
                    <a:schemeClr val="accent2">
                      <a:lumMod val="50000"/>
                    </a:schemeClr>
                  </a:solidFill>
                  <a:latin typeface="+mn-ea"/>
                </a:rPr>
                <a:t>폭력</a:t>
              </a:r>
              <a:r>
                <a:rPr lang="en-US" altLang="ko-KR" sz="1700" b="1" spc="-150" dirty="0" smtClean="0">
                  <a:solidFill>
                    <a:schemeClr val="accent2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700" b="1" spc="-150" dirty="0" smtClean="0">
                  <a:solidFill>
                    <a:schemeClr val="accent2">
                      <a:lumMod val="50000"/>
                    </a:schemeClr>
                  </a:solidFill>
                  <a:latin typeface="+mn-ea"/>
                </a:rPr>
                <a:t>비행</a:t>
              </a:r>
              <a:r>
                <a:rPr lang="en-US" altLang="ko-KR" sz="1700" b="1" spc="-150" dirty="0" smtClean="0">
                  <a:solidFill>
                    <a:schemeClr val="accent2">
                      <a:lumMod val="50000"/>
                    </a:schemeClr>
                  </a:solidFill>
                  <a:latin typeface="+mn-ea"/>
                </a:rPr>
                <a:t>, </a:t>
              </a:r>
              <a:r>
                <a:rPr lang="ko-KR" altLang="en-US" sz="1700" b="1" spc="-150" dirty="0" err="1" smtClean="0">
                  <a:solidFill>
                    <a:schemeClr val="accent2">
                      <a:lumMod val="50000"/>
                    </a:schemeClr>
                  </a:solidFill>
                  <a:latin typeface="+mn-ea"/>
                </a:rPr>
                <a:t>성매매</a:t>
              </a:r>
              <a:r>
                <a:rPr lang="ko-KR" altLang="en-US" sz="1700" b="1" spc="-150" dirty="0" smtClean="0">
                  <a:solidFill>
                    <a:schemeClr val="accent2">
                      <a:lumMod val="50000"/>
                    </a:schemeClr>
                  </a:solidFill>
                  <a:latin typeface="+mn-ea"/>
                </a:rPr>
                <a:t> 등 사회범죄 증가  </a:t>
              </a:r>
              <a:endParaRPr lang="en-US" altLang="ko-KR" sz="1700" b="1" spc="-150" dirty="0" smtClean="0">
                <a:solidFill>
                  <a:schemeClr val="accent2">
                    <a:lumMod val="50000"/>
                  </a:schemeClr>
                </a:solidFill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  <a:defRPr/>
              </a:pPr>
              <a:r>
                <a:rPr lang="ko-KR" altLang="en-US" sz="1700" b="1" spc="-150" dirty="0" smtClean="0">
                  <a:solidFill>
                    <a:schemeClr val="accent2">
                      <a:lumMod val="50000"/>
                    </a:schemeClr>
                  </a:solidFill>
                  <a:latin typeface="+mn-ea"/>
                </a:rPr>
                <a:t>아동학대의 </a:t>
              </a:r>
              <a:r>
                <a:rPr lang="ko-KR" altLang="en-US" sz="1700" b="1" spc="-150" dirty="0">
                  <a:solidFill>
                    <a:schemeClr val="accent2">
                      <a:lumMod val="50000"/>
                    </a:schemeClr>
                  </a:solidFill>
                  <a:latin typeface="+mn-ea"/>
                </a:rPr>
                <a:t>세대간 전이 </a:t>
              </a:r>
              <a:endParaRPr lang="en-US" altLang="ko-KR" sz="1700" b="1" spc="-150" dirty="0">
                <a:solidFill>
                  <a:schemeClr val="accent2">
                    <a:lumMod val="50000"/>
                  </a:schemeClr>
                </a:solidFill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  <a:defRPr/>
              </a:pPr>
              <a:r>
                <a:rPr lang="ko-KR" altLang="en-US" sz="1700" b="1" spc="-150" dirty="0" smtClean="0">
                  <a:solidFill>
                    <a:schemeClr val="accent2">
                      <a:lumMod val="50000"/>
                    </a:schemeClr>
                  </a:solidFill>
                  <a:latin typeface="+mn-ea"/>
                </a:rPr>
                <a:t>약물 남용 및 중독 </a:t>
              </a:r>
              <a:endParaRPr lang="en-US" altLang="ko-KR" sz="1700" b="1" spc="-150" dirty="0">
                <a:solidFill>
                  <a:schemeClr val="accent2">
                    <a:lumMod val="5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4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500" fill="hold"/>
                                        <p:tgtEl>
                                          <p:spTgt spid="7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357290" y="1785926"/>
            <a:ext cx="7324777" cy="1997577"/>
            <a:chOff x="1357290" y="1785926"/>
            <a:chExt cx="7324777" cy="1997577"/>
          </a:xfrm>
        </p:grpSpPr>
        <p:sp>
          <p:nvSpPr>
            <p:cNvPr id="3" name="TextBox 2"/>
            <p:cNvSpPr txBox="1"/>
            <p:nvPr/>
          </p:nvSpPr>
          <p:spPr>
            <a:xfrm>
              <a:off x="1357290" y="1785926"/>
              <a:ext cx="73247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600" b="1" dirty="0" smtClean="0">
                  <a:latin typeface="+mn-ea"/>
                </a:rPr>
                <a:t>2. </a:t>
              </a:r>
              <a:r>
                <a:rPr lang="ko-KR" altLang="en-US" sz="3600" b="1" dirty="0" smtClean="0">
                  <a:latin typeface="+mn-ea"/>
                </a:rPr>
                <a:t>아동학대예방사업 이해하기    </a:t>
              </a:r>
              <a:endParaRPr lang="ko-KR" altLang="en-US" sz="3600" b="1" dirty="0">
                <a:latin typeface="+mn-ea"/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877360" y="2583174"/>
              <a:ext cx="485948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AutoNum type="arabicParenBoth"/>
                <a:defRPr/>
              </a:pPr>
              <a:r>
                <a:rPr lang="ko-KR" altLang="en-US" sz="2400" b="1" dirty="0" smtClean="0">
                  <a:latin typeface="+mn-ea"/>
                  <a:cs typeface="Arial" pitchFamily="34" charset="0"/>
                </a:rPr>
                <a:t>아동보호전문기관 </a:t>
              </a:r>
              <a:endParaRPr lang="en-US" altLang="ko-KR" sz="2400" b="1" dirty="0" smtClean="0">
                <a:latin typeface="+mn-ea"/>
                <a:cs typeface="Arial" pitchFamily="34" charset="0"/>
              </a:endParaRP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AutoNum type="arabicParenBoth"/>
                <a:defRPr/>
              </a:pPr>
              <a:r>
                <a:rPr lang="ko-KR" altLang="en-US" sz="2400" b="1" dirty="0" smtClean="0">
                  <a:latin typeface="+mn-ea"/>
                  <a:cs typeface="Arial" pitchFamily="34" charset="0"/>
                </a:rPr>
                <a:t>아동보호전문기관 역할 </a:t>
              </a:r>
              <a:endParaRPr lang="en-US" altLang="ko-KR" sz="2400" b="1" dirty="0" smtClean="0">
                <a:latin typeface="+mn-ea"/>
                <a:cs typeface="Arial" pitchFamily="34" charset="0"/>
              </a:endParaRP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AutoNum type="arabicParenBoth"/>
                <a:defRPr/>
              </a:pPr>
              <a:r>
                <a:rPr lang="ko-KR" altLang="en-US" sz="2400" b="1" dirty="0" smtClean="0">
                  <a:latin typeface="+mn-ea"/>
                  <a:cs typeface="Arial" pitchFamily="34" charset="0"/>
                </a:rPr>
                <a:t>피해아동의 보호절차 </a:t>
              </a:r>
              <a:endParaRPr lang="ko-KR" altLang="en-US" sz="2400" b="1" dirty="0">
                <a:latin typeface="+mn-ea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그룹 38"/>
          <p:cNvGrpSpPr/>
          <p:nvPr/>
        </p:nvGrpSpPr>
        <p:grpSpPr>
          <a:xfrm>
            <a:off x="0" y="2500306"/>
            <a:ext cx="2214546" cy="2314576"/>
            <a:chOff x="285719" y="714356"/>
            <a:chExt cx="2714625" cy="2171700"/>
          </a:xfrm>
        </p:grpSpPr>
        <p:pic>
          <p:nvPicPr>
            <p:cNvPr id="16" name="Picture 13" descr="C:\Documents and Settings\2009\Local Settings\Temporary Internet Files\Content.IE5\KLM3C9QB\j0432645[1]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5719" y="714356"/>
              <a:ext cx="2714625" cy="2171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Box 16"/>
            <p:cNvSpPr txBox="1">
              <a:spLocks noChangeArrowheads="1"/>
            </p:cNvSpPr>
            <p:nvPr/>
          </p:nvSpPr>
          <p:spPr bwMode="auto">
            <a:xfrm rot="1309967">
              <a:off x="645547" y="1445830"/>
              <a:ext cx="2078037" cy="338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1600" b="1" i="1" dirty="0">
                  <a:solidFill>
                    <a:schemeClr val="bg1"/>
                  </a:solidFill>
                  <a:latin typeface="HY강B" pitchFamily="18" charset="-127"/>
                  <a:ea typeface="HY강B" pitchFamily="18" charset="-127"/>
                </a:rPr>
                <a:t>아동복지법</a:t>
              </a:r>
            </a:p>
          </p:txBody>
        </p:sp>
      </p:grpSp>
      <p:grpSp>
        <p:nvGrpSpPr>
          <p:cNvPr id="3" name="그룹 18"/>
          <p:cNvGrpSpPr>
            <a:grpSpLocks/>
          </p:cNvGrpSpPr>
          <p:nvPr/>
        </p:nvGrpSpPr>
        <p:grpSpPr bwMode="auto">
          <a:xfrm>
            <a:off x="1500166" y="1714489"/>
            <a:ext cx="7472085" cy="1071569"/>
            <a:chOff x="663606" y="2700917"/>
            <a:chExt cx="2636192" cy="1335074"/>
          </a:xfrm>
        </p:grpSpPr>
        <p:sp>
          <p:nvSpPr>
            <p:cNvPr id="21" name="모서리가 둥근 사각형 설명선 20"/>
            <p:cNvSpPr/>
            <p:nvPr/>
          </p:nvSpPr>
          <p:spPr bwMode="auto">
            <a:xfrm rot="10800000">
              <a:off x="663606" y="2965113"/>
              <a:ext cx="2551073" cy="1070878"/>
            </a:xfrm>
            <a:prstGeom prst="wedgeRoundRectCallout">
              <a:avLst>
                <a:gd name="adj1" fmla="val 52396"/>
                <a:gd name="adj2" fmla="val -26198"/>
                <a:gd name="adj3" fmla="val 16667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ko-KR" altLang="en-US" b="1" dirty="0">
                <a:latin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88810" y="2700917"/>
              <a:ext cx="2610988" cy="11503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dirty="0" smtClean="0">
                  <a:latin typeface="+mn-ea"/>
                </a:rPr>
                <a:t> </a:t>
              </a:r>
              <a:endParaRPr lang="en-US" altLang="ko-KR" dirty="0">
                <a:latin typeface="+mn-ea"/>
              </a:endParaRPr>
            </a:p>
            <a:p>
              <a:pPr>
                <a:defRPr/>
              </a:pPr>
              <a:r>
                <a:rPr lang="ko-KR" altLang="en-US" b="1" dirty="0" smtClean="0">
                  <a:latin typeface="+mn-ea"/>
                </a:rPr>
                <a:t>학대 </a:t>
              </a:r>
              <a:r>
                <a:rPr lang="ko-KR" altLang="en-US" b="1" dirty="0">
                  <a:latin typeface="+mn-ea"/>
                </a:rPr>
                <a:t>받은 아동의 발견</a:t>
              </a:r>
              <a:r>
                <a:rPr lang="en-US" altLang="ko-KR" b="1" dirty="0">
                  <a:latin typeface="+mn-ea"/>
                </a:rPr>
                <a:t>, </a:t>
              </a:r>
              <a:r>
                <a:rPr lang="ko-KR" altLang="en-US" b="1" dirty="0">
                  <a:latin typeface="+mn-ea"/>
                </a:rPr>
                <a:t>보호</a:t>
              </a:r>
              <a:r>
                <a:rPr lang="en-US" altLang="ko-KR" b="1" dirty="0">
                  <a:latin typeface="+mn-ea"/>
                </a:rPr>
                <a:t>, </a:t>
              </a:r>
              <a:r>
                <a:rPr lang="ko-KR" altLang="en-US" b="1" dirty="0">
                  <a:latin typeface="+mn-ea"/>
                </a:rPr>
                <a:t>치료에 대한 신속한 처리 및 </a:t>
              </a:r>
              <a:r>
                <a:rPr lang="ko-KR" altLang="en-US" b="1" dirty="0" smtClean="0">
                  <a:latin typeface="+mn-ea"/>
                </a:rPr>
                <a:t>아동학대 </a:t>
              </a:r>
              <a:endParaRPr lang="en-US" altLang="ko-KR" b="1" dirty="0" smtClean="0">
                <a:latin typeface="+mn-ea"/>
              </a:endParaRPr>
            </a:p>
            <a:p>
              <a:pPr>
                <a:defRPr/>
              </a:pPr>
              <a:r>
                <a:rPr lang="ko-KR" altLang="en-US" b="1" dirty="0" smtClean="0">
                  <a:latin typeface="+mn-ea"/>
                </a:rPr>
                <a:t>예방을 위하여 설치된 기관임  </a:t>
              </a:r>
              <a:r>
                <a:rPr lang="en-US" altLang="ko-KR" sz="1600" b="1" dirty="0" smtClean="0">
                  <a:latin typeface="+mn-ea"/>
                </a:rPr>
                <a:t>(</a:t>
              </a:r>
              <a:r>
                <a:rPr lang="ko-KR" altLang="en-US" sz="1600" b="1" dirty="0" smtClean="0">
                  <a:latin typeface="+mn-ea"/>
                </a:rPr>
                <a:t>아동복지법 제</a:t>
              </a:r>
              <a:r>
                <a:rPr lang="en-US" altLang="ko-KR" sz="1600" b="1" dirty="0" smtClean="0">
                  <a:latin typeface="+mn-ea"/>
                </a:rPr>
                <a:t>45</a:t>
              </a:r>
              <a:r>
                <a:rPr lang="ko-KR" altLang="en-US" sz="1600" b="1" dirty="0" smtClean="0">
                  <a:latin typeface="+mn-ea"/>
                </a:rPr>
                <a:t>조</a:t>
              </a:r>
              <a:r>
                <a:rPr lang="en-US" altLang="ko-KR" sz="1600" b="1" dirty="0" smtClean="0">
                  <a:latin typeface="+mn-ea"/>
                </a:rPr>
                <a:t>)</a:t>
              </a:r>
              <a:endParaRPr lang="ko-KR" altLang="en-US" b="1" dirty="0">
                <a:latin typeface="+mn-ea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500034" y="1285860"/>
            <a:ext cx="4714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2400" b="1" dirty="0" smtClean="0">
                <a:solidFill>
                  <a:srgbClr val="002060"/>
                </a:solidFill>
              </a:rPr>
              <a:t> 아동보호전문기관은 </a:t>
            </a:r>
            <a:r>
              <a:rPr lang="en-US" altLang="ko-KR" sz="2400" b="1" dirty="0" smtClean="0">
                <a:solidFill>
                  <a:srgbClr val="002060"/>
                </a:solidFill>
              </a:rPr>
              <a:t>? </a:t>
            </a:r>
            <a:endParaRPr lang="ko-KR" altLang="en-US" sz="2400" b="1" dirty="0">
              <a:solidFill>
                <a:srgbClr val="002060"/>
              </a:solidFill>
            </a:endParaRPr>
          </a:p>
        </p:txBody>
      </p:sp>
      <p:grpSp>
        <p:nvGrpSpPr>
          <p:cNvPr id="49" name="그룹 57"/>
          <p:cNvGrpSpPr>
            <a:grpSpLocks/>
          </p:cNvGrpSpPr>
          <p:nvPr/>
        </p:nvGrpSpPr>
        <p:grpSpPr bwMode="auto">
          <a:xfrm>
            <a:off x="2786050" y="2643182"/>
            <a:ext cx="3286148" cy="3643338"/>
            <a:chOff x="570043" y="1596044"/>
            <a:chExt cx="4063870" cy="4672668"/>
          </a:xfrm>
        </p:grpSpPr>
        <p:pic>
          <p:nvPicPr>
            <p:cNvPr id="50" name="그림 58" descr="066.png"/>
            <p:cNvPicPr preferRelativeResize="0">
              <a:picLocks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70043" y="1685912"/>
              <a:ext cx="4063416" cy="4582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1" name="그룹 20"/>
            <p:cNvGrpSpPr>
              <a:grpSpLocks/>
            </p:cNvGrpSpPr>
            <p:nvPr/>
          </p:nvGrpSpPr>
          <p:grpSpPr bwMode="auto">
            <a:xfrm>
              <a:off x="570043" y="1596044"/>
              <a:ext cx="4063870" cy="4583312"/>
              <a:chOff x="579568" y="1596044"/>
              <a:chExt cx="4063870" cy="4583312"/>
            </a:xfrm>
          </p:grpSpPr>
          <p:pic>
            <p:nvPicPr>
              <p:cNvPr id="52" name="그림 60" descr="043.png"/>
              <p:cNvPicPr>
                <a:picLocks noChangeAspect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79568" y="1596044"/>
                <a:ext cx="4063870" cy="4583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3" name="직사각형 1"/>
              <p:cNvSpPr>
                <a:spLocks noChangeArrowheads="1"/>
              </p:cNvSpPr>
              <p:nvPr/>
            </p:nvSpPr>
            <p:spPr bwMode="auto">
              <a:xfrm>
                <a:off x="2156812" y="2837614"/>
                <a:ext cx="472900" cy="7682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algn="ctr" rotWithShape="0">
                  <a:prstClr val="black">
                    <a:alpha val="90000"/>
                  </a:prstClr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ko-KR" altLang="en-US" sz="1000" dirty="0" smtClean="0">
                    <a:latin typeface="+mn-ea"/>
                  </a:rPr>
                  <a:t>중앙 </a:t>
                </a:r>
                <a:r>
                  <a:rPr lang="en-US" altLang="ko-KR" sz="1000" dirty="0" smtClean="0">
                    <a:latin typeface="+mn-ea"/>
                  </a:rPr>
                  <a:t>1</a:t>
                </a:r>
              </a:p>
              <a:p>
                <a:pPr>
                  <a:defRPr/>
                </a:pPr>
                <a:r>
                  <a:rPr lang="ko-KR" altLang="en-US" sz="1000" dirty="0" smtClean="0">
                    <a:latin typeface="+mn-ea"/>
                  </a:rPr>
                  <a:t>서울 </a:t>
                </a:r>
                <a:r>
                  <a:rPr lang="en-US" altLang="ko-KR" sz="1000" dirty="0" smtClean="0">
                    <a:latin typeface="+mn-ea"/>
                  </a:rPr>
                  <a:t>7</a:t>
                </a:r>
                <a:endParaRPr lang="en-US" altLang="ko-KR" sz="1000" dirty="0">
                  <a:latin typeface="+mn-ea"/>
                </a:endParaRPr>
              </a:p>
              <a:p>
                <a:pPr>
                  <a:defRPr/>
                </a:pPr>
                <a:r>
                  <a:rPr lang="ko-KR" altLang="en-US" sz="1000" dirty="0">
                    <a:latin typeface="+mn-ea"/>
                  </a:rPr>
                  <a:t>인천 </a:t>
                </a:r>
                <a:r>
                  <a:rPr lang="en-US" altLang="ko-KR" sz="1000" dirty="0">
                    <a:latin typeface="+mn-ea"/>
                  </a:rPr>
                  <a:t>2</a:t>
                </a:r>
              </a:p>
              <a:p>
                <a:pPr>
                  <a:defRPr/>
                </a:pPr>
                <a:r>
                  <a:rPr lang="ko-KR" altLang="en-US" sz="1000" dirty="0">
                    <a:latin typeface="+mn-ea"/>
                  </a:rPr>
                  <a:t>경기 </a:t>
                </a:r>
                <a:r>
                  <a:rPr lang="en-US" altLang="ko-KR" sz="1000" dirty="0">
                    <a:latin typeface="+mn-ea"/>
                  </a:rPr>
                  <a:t>8</a:t>
                </a:r>
                <a:endParaRPr lang="ko-KR" sz="1000" dirty="0">
                  <a:latin typeface="+mn-ea"/>
                </a:endParaRPr>
              </a:p>
            </p:txBody>
          </p:sp>
          <p:sp>
            <p:nvSpPr>
              <p:cNvPr id="54" name="직사각형 1"/>
              <p:cNvSpPr>
                <a:spLocks noChangeArrowheads="1"/>
              </p:cNvSpPr>
              <p:nvPr/>
            </p:nvSpPr>
            <p:spPr bwMode="auto">
              <a:xfrm>
                <a:off x="3148103" y="3062404"/>
                <a:ext cx="477012" cy="1920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algn="ctr" rotWithShape="0">
                  <a:prstClr val="black">
                    <a:alpha val="90000"/>
                  </a:prstClr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ko-KR" altLang="en-US" sz="1000" dirty="0">
                    <a:latin typeface="+mn-ea"/>
                  </a:rPr>
                  <a:t>강원 </a:t>
                </a:r>
                <a:r>
                  <a:rPr lang="en-US" altLang="ko-KR" sz="1000" dirty="0">
                    <a:latin typeface="+mn-ea"/>
                  </a:rPr>
                  <a:t>3</a:t>
                </a:r>
                <a:endParaRPr lang="ko-KR" sz="1000" dirty="0">
                  <a:latin typeface="+mn-ea"/>
                </a:endParaRPr>
              </a:p>
            </p:txBody>
          </p:sp>
          <p:sp>
            <p:nvSpPr>
              <p:cNvPr id="55" name="직사각형 1"/>
              <p:cNvSpPr>
                <a:spLocks noChangeArrowheads="1"/>
              </p:cNvSpPr>
              <p:nvPr/>
            </p:nvSpPr>
            <p:spPr bwMode="auto">
              <a:xfrm>
                <a:off x="2671358" y="3610605"/>
                <a:ext cx="477012" cy="1920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algn="ctr" rotWithShape="0">
                  <a:prstClr val="black">
                    <a:alpha val="90000"/>
                  </a:prstClr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ko-KR" altLang="en-US" sz="1000" dirty="0">
                    <a:latin typeface="+mn-ea"/>
                  </a:rPr>
                  <a:t>충북 </a:t>
                </a:r>
                <a:r>
                  <a:rPr lang="en-US" altLang="ko-KR" sz="1000" dirty="0">
                    <a:latin typeface="+mn-ea"/>
                  </a:rPr>
                  <a:t>3</a:t>
                </a:r>
                <a:endParaRPr lang="ko-KR" sz="1000" dirty="0">
                  <a:latin typeface="+mn-ea"/>
                </a:endParaRPr>
              </a:p>
            </p:txBody>
          </p:sp>
          <p:sp>
            <p:nvSpPr>
              <p:cNvPr id="56" name="직사각형 1"/>
              <p:cNvSpPr>
                <a:spLocks noChangeArrowheads="1"/>
              </p:cNvSpPr>
              <p:nvPr/>
            </p:nvSpPr>
            <p:spPr bwMode="auto">
              <a:xfrm>
                <a:off x="1965694" y="3613137"/>
                <a:ext cx="483180" cy="3841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algn="ctr" rotWithShape="0">
                  <a:prstClr val="black">
                    <a:alpha val="90000"/>
                  </a:prstClr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ko-KR" altLang="en-US" sz="1000" dirty="0" smtClean="0">
                    <a:latin typeface="+mn-ea"/>
                  </a:rPr>
                  <a:t>대전 </a:t>
                </a:r>
                <a:r>
                  <a:rPr lang="en-US" altLang="ko-KR" sz="1000" dirty="0" smtClean="0">
                    <a:latin typeface="+mn-ea"/>
                  </a:rPr>
                  <a:t>1</a:t>
                </a:r>
              </a:p>
              <a:p>
                <a:pPr>
                  <a:defRPr/>
                </a:pPr>
                <a:r>
                  <a:rPr lang="ko-KR" altLang="en-US" sz="1000" dirty="0" smtClean="0">
                    <a:latin typeface="+mn-ea"/>
                  </a:rPr>
                  <a:t>충남 </a:t>
                </a:r>
                <a:r>
                  <a:rPr lang="en-US" altLang="ko-KR" sz="1000" dirty="0" smtClean="0">
                    <a:latin typeface="+mn-ea"/>
                  </a:rPr>
                  <a:t>2</a:t>
                </a:r>
                <a:endParaRPr lang="en-US" altLang="ko-KR" sz="1000" dirty="0">
                  <a:latin typeface="+mn-ea"/>
                </a:endParaRPr>
              </a:p>
            </p:txBody>
          </p:sp>
          <p:sp>
            <p:nvSpPr>
              <p:cNvPr id="57" name="직사각형 1"/>
              <p:cNvSpPr>
                <a:spLocks noChangeArrowheads="1"/>
              </p:cNvSpPr>
              <p:nvPr/>
            </p:nvSpPr>
            <p:spPr bwMode="auto">
              <a:xfrm>
                <a:off x="3627471" y="3913162"/>
                <a:ext cx="483180" cy="3841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algn="ctr" rotWithShape="0">
                  <a:prstClr val="black">
                    <a:alpha val="90000"/>
                  </a:prstClr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ko-KR" altLang="en-US" sz="1000" dirty="0" smtClean="0">
                    <a:latin typeface="+mn-ea"/>
                  </a:rPr>
                  <a:t>대구 </a:t>
                </a:r>
                <a:r>
                  <a:rPr lang="en-US" altLang="ko-KR" sz="1000" dirty="0" smtClean="0">
                    <a:latin typeface="+mn-ea"/>
                  </a:rPr>
                  <a:t>1</a:t>
                </a:r>
              </a:p>
              <a:p>
                <a:pPr>
                  <a:defRPr/>
                </a:pPr>
                <a:r>
                  <a:rPr lang="ko-KR" altLang="en-US" sz="1000" dirty="0" smtClean="0">
                    <a:latin typeface="+mn-ea"/>
                  </a:rPr>
                  <a:t>경북 </a:t>
                </a:r>
                <a:r>
                  <a:rPr lang="en-US" altLang="ko-KR" sz="1000" dirty="0" smtClean="0">
                    <a:latin typeface="+mn-ea"/>
                  </a:rPr>
                  <a:t>4</a:t>
                </a:r>
                <a:endParaRPr lang="ko-KR" sz="1000" dirty="0">
                  <a:latin typeface="+mn-ea"/>
                </a:endParaRPr>
              </a:p>
            </p:txBody>
          </p:sp>
          <p:sp>
            <p:nvSpPr>
              <p:cNvPr id="58" name="직사각형 1"/>
              <p:cNvSpPr>
                <a:spLocks noChangeArrowheads="1"/>
              </p:cNvSpPr>
              <p:nvPr/>
            </p:nvSpPr>
            <p:spPr bwMode="auto">
              <a:xfrm>
                <a:off x="2190415" y="4290612"/>
                <a:ext cx="477012" cy="1920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algn="ctr" rotWithShape="0">
                  <a:prstClr val="black">
                    <a:alpha val="90000"/>
                  </a:prstClr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ko-KR" altLang="en-US" sz="1000" dirty="0">
                    <a:latin typeface="+mn-ea"/>
                  </a:rPr>
                  <a:t>전북 </a:t>
                </a:r>
                <a:r>
                  <a:rPr lang="en-US" altLang="ko-KR" sz="1000" dirty="0">
                    <a:latin typeface="+mn-ea"/>
                  </a:rPr>
                  <a:t>3</a:t>
                </a:r>
                <a:endParaRPr lang="ko-KR" sz="1000" dirty="0">
                  <a:latin typeface="+mn-ea"/>
                </a:endParaRPr>
              </a:p>
            </p:txBody>
          </p:sp>
          <p:sp>
            <p:nvSpPr>
              <p:cNvPr id="59" name="직사각형 1"/>
              <p:cNvSpPr>
                <a:spLocks noChangeArrowheads="1"/>
              </p:cNvSpPr>
              <p:nvPr/>
            </p:nvSpPr>
            <p:spPr bwMode="auto">
              <a:xfrm>
                <a:off x="1812362" y="4652332"/>
                <a:ext cx="459913" cy="3947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algn="ctr" rotWithShape="0">
                  <a:prstClr val="black">
                    <a:alpha val="90000"/>
                  </a:prstClr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ko-KR" altLang="en-US" sz="1000" dirty="0" smtClean="0">
                    <a:latin typeface="+mn-ea"/>
                  </a:rPr>
                  <a:t>광주 </a:t>
                </a:r>
                <a:r>
                  <a:rPr lang="en-US" altLang="ko-KR" sz="1000" dirty="0" smtClean="0">
                    <a:latin typeface="+mn-ea"/>
                  </a:rPr>
                  <a:t>1</a:t>
                </a:r>
              </a:p>
              <a:p>
                <a:pPr>
                  <a:defRPr/>
                </a:pPr>
                <a:r>
                  <a:rPr lang="ko-KR" altLang="en-US" sz="1000" dirty="0" smtClean="0">
                    <a:latin typeface="+mn-ea"/>
                  </a:rPr>
                  <a:t>전남 </a:t>
                </a:r>
                <a:r>
                  <a:rPr lang="en-US" altLang="ko-KR" sz="1000" dirty="0" smtClean="0">
                    <a:latin typeface="+mn-ea"/>
                  </a:rPr>
                  <a:t>3</a:t>
                </a:r>
                <a:endParaRPr lang="ko-KR" sz="1000" dirty="0">
                  <a:latin typeface="+mn-ea"/>
                </a:endParaRPr>
              </a:p>
            </p:txBody>
          </p:sp>
          <p:sp>
            <p:nvSpPr>
              <p:cNvPr id="60" name="직사각형 1"/>
              <p:cNvSpPr>
                <a:spLocks noChangeArrowheads="1"/>
              </p:cNvSpPr>
              <p:nvPr/>
            </p:nvSpPr>
            <p:spPr bwMode="auto">
              <a:xfrm>
                <a:off x="2988488" y="4248323"/>
                <a:ext cx="483180" cy="5761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algn="ctr" rotWithShape="0">
                  <a:prstClr val="black">
                    <a:alpha val="90000"/>
                  </a:prstClr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ko-KR" altLang="en-US" sz="1000" dirty="0">
                    <a:latin typeface="+mn-ea"/>
                  </a:rPr>
                  <a:t>부산 </a:t>
                </a:r>
                <a:r>
                  <a:rPr lang="en-US" altLang="ko-KR" sz="1000" dirty="0">
                    <a:latin typeface="+mn-ea"/>
                  </a:rPr>
                  <a:t>2</a:t>
                </a:r>
              </a:p>
              <a:p>
                <a:pPr>
                  <a:defRPr/>
                </a:pPr>
                <a:r>
                  <a:rPr lang="ko-KR" altLang="en-US" sz="1000" dirty="0" smtClean="0">
                    <a:latin typeface="+mn-ea"/>
                  </a:rPr>
                  <a:t>울산 </a:t>
                </a:r>
                <a:r>
                  <a:rPr lang="en-US" altLang="ko-KR" sz="1000" dirty="0" smtClean="0">
                    <a:latin typeface="+mn-ea"/>
                  </a:rPr>
                  <a:t>1</a:t>
                </a:r>
              </a:p>
              <a:p>
                <a:pPr>
                  <a:defRPr/>
                </a:pPr>
                <a:r>
                  <a:rPr lang="ko-KR" altLang="en-US" sz="1000" dirty="0" smtClean="0">
                    <a:latin typeface="+mn-ea"/>
                  </a:rPr>
                  <a:t>경남 </a:t>
                </a:r>
                <a:r>
                  <a:rPr lang="en-US" altLang="ko-KR" sz="1000" dirty="0" smtClean="0">
                    <a:latin typeface="+mn-ea"/>
                  </a:rPr>
                  <a:t>2</a:t>
                </a:r>
                <a:endParaRPr lang="ko-KR" sz="1000" dirty="0">
                  <a:latin typeface="+mn-ea"/>
                </a:endParaRPr>
              </a:p>
            </p:txBody>
          </p:sp>
          <p:sp>
            <p:nvSpPr>
              <p:cNvPr id="61" name="직사각형 1"/>
              <p:cNvSpPr>
                <a:spLocks noChangeArrowheads="1"/>
              </p:cNvSpPr>
              <p:nvPr/>
            </p:nvSpPr>
            <p:spPr bwMode="auto">
              <a:xfrm>
                <a:off x="2032899" y="5757154"/>
                <a:ext cx="477012" cy="1920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algn="ctr" rotWithShape="0">
                  <a:prstClr val="black">
                    <a:alpha val="90000"/>
                  </a:prstClr>
                </a:outerShdw>
              </a:effec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ko-KR" altLang="en-US" sz="1000" dirty="0">
                    <a:latin typeface="+mn-ea"/>
                  </a:rPr>
                  <a:t>제주 </a:t>
                </a:r>
                <a:r>
                  <a:rPr lang="en-US" altLang="ko-KR" sz="1000" dirty="0">
                    <a:latin typeface="+mn-ea"/>
                  </a:rPr>
                  <a:t>2</a:t>
                </a:r>
                <a:endParaRPr lang="ko-KR" sz="1000" dirty="0">
                  <a:latin typeface="+mn-ea"/>
                </a:endParaRPr>
              </a:p>
            </p:txBody>
          </p:sp>
        </p:grpSp>
      </p:grpSp>
      <p:grpSp>
        <p:nvGrpSpPr>
          <p:cNvPr id="62" name="그룹 61"/>
          <p:cNvGrpSpPr/>
          <p:nvPr/>
        </p:nvGrpSpPr>
        <p:grpSpPr>
          <a:xfrm>
            <a:off x="6215082" y="3500438"/>
            <a:ext cx="2643198" cy="1357322"/>
            <a:chOff x="714353" y="3143248"/>
            <a:chExt cx="2643201" cy="1357324"/>
          </a:xfrm>
        </p:grpSpPr>
        <p:grpSp>
          <p:nvGrpSpPr>
            <p:cNvPr id="63" name="그룹 89"/>
            <p:cNvGrpSpPr/>
            <p:nvPr/>
          </p:nvGrpSpPr>
          <p:grpSpPr>
            <a:xfrm>
              <a:off x="714353" y="3286127"/>
              <a:ext cx="2621831" cy="1214445"/>
              <a:chOff x="3116054" y="4450601"/>
              <a:chExt cx="1100142" cy="746409"/>
            </a:xfrm>
          </p:grpSpPr>
          <p:sp>
            <p:nvSpPr>
              <p:cNvPr id="66" name="타원 5"/>
              <p:cNvSpPr/>
              <p:nvPr/>
            </p:nvSpPr>
            <p:spPr>
              <a:xfrm flipV="1">
                <a:off x="4028126" y="4557103"/>
                <a:ext cx="83914" cy="84228"/>
              </a:xfrm>
              <a:prstGeom prst="ellipse">
                <a:avLst/>
              </a:prstGeom>
              <a:gradFill flip="none" rotWithShape="1">
                <a:gsLst>
                  <a:gs pos="94000">
                    <a:schemeClr val="bg1">
                      <a:alpha val="61000"/>
                    </a:schemeClr>
                  </a:gs>
                  <a:gs pos="21000">
                    <a:schemeClr val="bg1">
                      <a:alpha val="91000"/>
                    </a:schemeClr>
                  </a:gs>
                  <a:gs pos="100000">
                    <a:schemeClr val="bg1">
                      <a:shade val="100000"/>
                      <a:satMod val="115000"/>
                      <a:alpha val="6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67" name="타원 6"/>
              <p:cNvSpPr/>
              <p:nvPr/>
            </p:nvSpPr>
            <p:spPr>
              <a:xfrm flipV="1">
                <a:off x="4096225" y="4673906"/>
                <a:ext cx="46193" cy="46366"/>
              </a:xfrm>
              <a:prstGeom prst="ellipse">
                <a:avLst/>
              </a:prstGeom>
              <a:gradFill flip="none" rotWithShape="1">
                <a:gsLst>
                  <a:gs pos="94000">
                    <a:schemeClr val="bg1">
                      <a:alpha val="61000"/>
                    </a:schemeClr>
                  </a:gs>
                  <a:gs pos="21000">
                    <a:schemeClr val="bg1">
                      <a:alpha val="91000"/>
                    </a:schemeClr>
                  </a:gs>
                  <a:gs pos="100000">
                    <a:schemeClr val="bg1">
                      <a:shade val="100000"/>
                      <a:satMod val="115000"/>
                      <a:alpha val="6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68" name="타원 7"/>
              <p:cNvSpPr/>
              <p:nvPr/>
            </p:nvSpPr>
            <p:spPr>
              <a:xfrm rot="1568348">
                <a:off x="3116054" y="4613382"/>
                <a:ext cx="1030703" cy="56000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/>
                  </a:gs>
                  <a:gs pos="100000">
                    <a:schemeClr val="bg1"/>
                  </a:gs>
                  <a:gs pos="88000">
                    <a:schemeClr val="bg1">
                      <a:alpha val="9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69" name="타원 7"/>
              <p:cNvSpPr/>
              <p:nvPr/>
            </p:nvSpPr>
            <p:spPr>
              <a:xfrm>
                <a:off x="3206304" y="4637009"/>
                <a:ext cx="991026" cy="560001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/>
                  </a:gs>
                  <a:gs pos="100000">
                    <a:schemeClr val="bg1"/>
                  </a:gs>
                  <a:gs pos="88000">
                    <a:schemeClr val="bg1">
                      <a:alpha val="9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3205979" y="4450601"/>
                <a:ext cx="1010217" cy="6242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아동보호전문기관 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ko-KR" sz="2000" b="1" dirty="0" smtClean="0">
                    <a:solidFill>
                      <a:srgbClr val="FF0000"/>
                    </a:solidFill>
                    <a:latin typeface="+mn-ea"/>
                    <a:cs typeface="Arial" pitchFamily="34" charset="0"/>
                  </a:rPr>
                  <a:t>46</a:t>
                </a:r>
                <a:r>
                  <a:rPr lang="ko-KR" altLang="en-US" sz="2000" b="1" dirty="0" smtClean="0">
                    <a:solidFill>
                      <a:srgbClr val="FF0000"/>
                    </a:solidFill>
                    <a:latin typeface="+mn-ea"/>
                    <a:cs typeface="Arial" pitchFamily="34" charset="0"/>
                  </a:rPr>
                  <a:t>개소 </a:t>
                </a:r>
                <a:endParaRPr lang="en-US" altLang="ko-KR" sz="2000" b="1" dirty="0" smtClean="0">
                  <a:solidFill>
                    <a:srgbClr val="FF0000"/>
                  </a:solidFill>
                  <a:latin typeface="+mn-ea"/>
                  <a:cs typeface="Arial" pitchFamily="34" charset="0"/>
                </a:endParaRPr>
              </a:p>
            </p:txBody>
          </p:sp>
        </p:grpSp>
        <p:sp>
          <p:nvSpPr>
            <p:cNvPr id="64" name="모서리가 둥근 사각형 설명선 63"/>
            <p:cNvSpPr/>
            <p:nvPr/>
          </p:nvSpPr>
          <p:spPr>
            <a:xfrm>
              <a:off x="857224" y="3143248"/>
              <a:ext cx="2500330" cy="1357322"/>
            </a:xfrm>
            <a:prstGeom prst="wedgeRoundRectCallout">
              <a:avLst>
                <a:gd name="adj1" fmla="val -56979"/>
                <a:gd name="adj2" fmla="val 23332"/>
                <a:gd name="adj3" fmla="val 16667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4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pPr algn="ctr"/>
            <a:r>
              <a:rPr altLang="en-US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아동보호전문기관</a:t>
            </a:r>
            <a:r>
              <a:rPr altLang="en-US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</a:t>
            </a:r>
            <a:endParaRPr lang="ko-KR" altLang="en-US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pPr algn="ctr"/>
            <a:r>
              <a:rPr altLang="en-US" b="1" spc="-15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</a:t>
            </a:r>
            <a:endParaRPr lang="ko-KR" altLang="en-US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pic>
        <p:nvPicPr>
          <p:cNvPr id="23" name="그림 22" descr="Untitled-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63429"/>
            <a:ext cx="2855514" cy="637434"/>
          </a:xfrm>
          <a:prstGeom prst="rect">
            <a:avLst/>
          </a:prstGeom>
        </p:spPr>
      </p:pic>
      <p:grpSp>
        <p:nvGrpSpPr>
          <p:cNvPr id="3" name="그룹 40"/>
          <p:cNvGrpSpPr/>
          <p:nvPr/>
        </p:nvGrpSpPr>
        <p:grpSpPr>
          <a:xfrm>
            <a:off x="485229" y="1785926"/>
            <a:ext cx="8317295" cy="3371308"/>
            <a:chOff x="317148" y="1785926"/>
            <a:chExt cx="8317295" cy="3371308"/>
          </a:xfrm>
        </p:grpSpPr>
        <p:grpSp>
          <p:nvGrpSpPr>
            <p:cNvPr id="4" name="그룹 39"/>
            <p:cNvGrpSpPr/>
            <p:nvPr/>
          </p:nvGrpSpPr>
          <p:grpSpPr>
            <a:xfrm>
              <a:off x="3097621" y="1785926"/>
              <a:ext cx="2855514" cy="3371308"/>
              <a:chOff x="3145246" y="1785926"/>
              <a:chExt cx="2855514" cy="3371308"/>
            </a:xfrm>
          </p:grpSpPr>
          <p:sp>
            <p:nvSpPr>
              <p:cNvPr id="16" name="직사각형 15"/>
              <p:cNvSpPr/>
              <p:nvPr/>
            </p:nvSpPr>
            <p:spPr>
              <a:xfrm>
                <a:off x="3217270" y="1785926"/>
                <a:ext cx="2620086" cy="722423"/>
              </a:xfrm>
              <a:prstGeom prst="rect">
                <a:avLst/>
              </a:prstGeom>
              <a:solidFill>
                <a:srgbClr val="A2BC3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T w="254000" h="298450"/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18" name="직사각형 17"/>
              <p:cNvSpPr/>
              <p:nvPr/>
            </p:nvSpPr>
            <p:spPr>
              <a:xfrm>
                <a:off x="3217270" y="2628753"/>
                <a:ext cx="2620086" cy="2528481"/>
              </a:xfrm>
              <a:prstGeom prst="rect">
                <a:avLst/>
              </a:prstGeom>
              <a:solidFill>
                <a:srgbClr val="A2BC3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T w="254000" h="298450"/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20" name="한쪽 모서리가 잘린 사각형 19"/>
              <p:cNvSpPr/>
              <p:nvPr/>
            </p:nvSpPr>
            <p:spPr>
              <a:xfrm>
                <a:off x="3326441" y="1915971"/>
                <a:ext cx="2401479" cy="481562"/>
              </a:xfrm>
              <a:prstGeom prst="snip1Rect">
                <a:avLst>
                  <a:gd name="adj" fmla="val 27663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T w="254000" h="298450"/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3567077" y="1951537"/>
                <a:ext cx="199285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2000" b="1" dirty="0" smtClean="0">
                    <a:solidFill>
                      <a:schemeClr val="accent3">
                        <a:lumMod val="50000"/>
                      </a:schemeClr>
                    </a:solidFill>
                    <a:latin typeface="+mn-ea"/>
                    <a:cs typeface="Arial" pitchFamily="34" charset="0"/>
                  </a:rPr>
                  <a:t>주소 및 연락처 </a:t>
                </a:r>
                <a:endParaRPr lang="en-US" altLang="ko-KR" sz="2000" b="1" dirty="0" smtClean="0">
                  <a:solidFill>
                    <a:schemeClr val="accent3">
                      <a:lumMod val="50000"/>
                    </a:schemeClr>
                  </a:solidFill>
                  <a:latin typeface="+mn-ea"/>
                  <a:cs typeface="Arial" pitchFamily="34" charset="0"/>
                </a:endParaRPr>
              </a:p>
            </p:txBody>
          </p:sp>
          <p:pic>
            <p:nvPicPr>
              <p:cNvPr id="24" name="그림 23" descr="Untitled-2.pn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145246" y="2663429"/>
                <a:ext cx="2855514" cy="637434"/>
              </a:xfrm>
              <a:prstGeom prst="rect">
                <a:avLst/>
              </a:prstGeom>
            </p:spPr>
          </p:pic>
          <p:sp>
            <p:nvSpPr>
              <p:cNvPr id="27" name="직사각형 26"/>
              <p:cNvSpPr/>
              <p:nvPr/>
            </p:nvSpPr>
            <p:spPr>
              <a:xfrm>
                <a:off x="3313363" y="2719910"/>
                <a:ext cx="2401479" cy="2347614"/>
              </a:xfrm>
              <a:prstGeom prst="rect">
                <a:avLst/>
              </a:prstGeom>
              <a:gradFill flip="none" rotWithShape="1">
                <a:gsLst>
                  <a:gs pos="37000">
                    <a:schemeClr val="bg1">
                      <a:alpha val="27000"/>
                    </a:schemeClr>
                  </a:gs>
                  <a:gs pos="0">
                    <a:schemeClr val="bg1">
                      <a:alpha val="0"/>
                    </a:schemeClr>
                  </a:gs>
                  <a:gs pos="99000">
                    <a:schemeClr val="bg1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latin typeface="+mn-ea"/>
                </a:endParaRPr>
              </a:p>
            </p:txBody>
          </p:sp>
        </p:grpSp>
        <p:grpSp>
          <p:nvGrpSpPr>
            <p:cNvPr id="5" name="그룹 38"/>
            <p:cNvGrpSpPr/>
            <p:nvPr/>
          </p:nvGrpSpPr>
          <p:grpSpPr>
            <a:xfrm>
              <a:off x="317148" y="1785926"/>
              <a:ext cx="2634891" cy="3371308"/>
              <a:chOff x="145698" y="1785926"/>
              <a:chExt cx="2634891" cy="3371308"/>
            </a:xfrm>
          </p:grpSpPr>
          <p:sp>
            <p:nvSpPr>
              <p:cNvPr id="15" name="직사각형 14"/>
              <p:cNvSpPr/>
              <p:nvPr/>
            </p:nvSpPr>
            <p:spPr>
              <a:xfrm>
                <a:off x="160503" y="1785926"/>
                <a:ext cx="2620086" cy="722423"/>
              </a:xfrm>
              <a:prstGeom prst="rect">
                <a:avLst/>
              </a:prstGeom>
              <a:solidFill>
                <a:srgbClr val="558ED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T w="254000" h="298450"/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160503" y="2628753"/>
                <a:ext cx="2620086" cy="2528481"/>
              </a:xfrm>
              <a:prstGeom prst="rect">
                <a:avLst/>
              </a:prstGeom>
              <a:solidFill>
                <a:srgbClr val="558ED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T w="254000" h="298450"/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rgbClr val="63BCDA"/>
                  </a:solidFill>
                  <a:latin typeface="+mn-ea"/>
                </a:endParaRPr>
              </a:p>
            </p:txBody>
          </p:sp>
          <p:sp>
            <p:nvSpPr>
              <p:cNvPr id="19" name="한쪽 모서리가 잘린 사각형 18"/>
              <p:cNvSpPr/>
              <p:nvPr/>
            </p:nvSpPr>
            <p:spPr>
              <a:xfrm>
                <a:off x="260521" y="1915971"/>
                <a:ext cx="2401479" cy="481562"/>
              </a:xfrm>
              <a:prstGeom prst="snip1Rect">
                <a:avLst>
                  <a:gd name="adj" fmla="val 27663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T w="254000" h="298450"/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145698" y="1961062"/>
                <a:ext cx="262443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2000" b="1" dirty="0" smtClean="0">
                    <a:solidFill>
                      <a:srgbClr val="002060"/>
                    </a:solidFill>
                    <a:latin typeface="+mn-ea"/>
                    <a:cs typeface="Arial" pitchFamily="34" charset="0"/>
                  </a:rPr>
                  <a:t>00</a:t>
                </a:r>
                <a:r>
                  <a:rPr lang="ko-KR" altLang="en-US" sz="2000" b="1" dirty="0" smtClean="0">
                    <a:solidFill>
                      <a:srgbClr val="002060"/>
                    </a:solidFill>
                    <a:latin typeface="+mn-ea"/>
                    <a:cs typeface="Arial" pitchFamily="34" charset="0"/>
                  </a:rPr>
                  <a:t>아동보호전문기관 </a:t>
                </a:r>
                <a:endParaRPr lang="en-US" altLang="ko-KR" sz="2000" b="1" dirty="0" smtClean="0">
                  <a:solidFill>
                    <a:srgbClr val="002060"/>
                  </a:solidFill>
                  <a:latin typeface="+mn-ea"/>
                  <a:cs typeface="Arial" pitchFamily="34" charset="0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256120" y="2719910"/>
                <a:ext cx="2401479" cy="2347614"/>
              </a:xfrm>
              <a:prstGeom prst="rect">
                <a:avLst/>
              </a:prstGeom>
              <a:gradFill flip="none" rotWithShape="1">
                <a:gsLst>
                  <a:gs pos="37000">
                    <a:schemeClr val="bg1">
                      <a:alpha val="27000"/>
                    </a:schemeClr>
                  </a:gs>
                  <a:gs pos="0">
                    <a:schemeClr val="bg1">
                      <a:alpha val="0"/>
                    </a:schemeClr>
                  </a:gs>
                  <a:gs pos="99000">
                    <a:schemeClr val="bg1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</p:grpSp>
        <p:grpSp>
          <p:nvGrpSpPr>
            <p:cNvPr id="6" name="그룹 30"/>
            <p:cNvGrpSpPr/>
            <p:nvPr/>
          </p:nvGrpSpPr>
          <p:grpSpPr>
            <a:xfrm>
              <a:off x="5848361" y="1785926"/>
              <a:ext cx="2786082" cy="3357586"/>
              <a:chOff x="4644008" y="1916832"/>
              <a:chExt cx="1883479" cy="2016224"/>
            </a:xfrm>
          </p:grpSpPr>
          <p:sp>
            <p:nvSpPr>
              <p:cNvPr id="32" name="직사각형 31"/>
              <p:cNvSpPr/>
              <p:nvPr/>
            </p:nvSpPr>
            <p:spPr>
              <a:xfrm>
                <a:off x="4738604" y="1916832"/>
                <a:ext cx="1728192" cy="432048"/>
              </a:xfrm>
              <a:prstGeom prst="rect">
                <a:avLst/>
              </a:prstGeom>
              <a:solidFill>
                <a:srgbClr val="F799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33" name="직사각형 32"/>
              <p:cNvSpPr/>
              <p:nvPr/>
            </p:nvSpPr>
            <p:spPr>
              <a:xfrm>
                <a:off x="4738604" y="2420888"/>
                <a:ext cx="1728192" cy="1512168"/>
              </a:xfrm>
              <a:prstGeom prst="rect">
                <a:avLst/>
              </a:prstGeom>
              <a:solidFill>
                <a:srgbClr val="F7990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T w="254000" h="298450"/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34" name="한쪽 모서리가 잘린 사각형 33"/>
              <p:cNvSpPr/>
              <p:nvPr/>
            </p:nvSpPr>
            <p:spPr>
              <a:xfrm>
                <a:off x="4810612" y="1994606"/>
                <a:ext cx="1584000" cy="288000"/>
              </a:xfrm>
              <a:prstGeom prst="snip1Rect">
                <a:avLst>
                  <a:gd name="adj" fmla="val 27663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T w="254000" h="298450"/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35" name="직사각형 34"/>
              <p:cNvSpPr/>
              <p:nvPr/>
            </p:nvSpPr>
            <p:spPr>
              <a:xfrm>
                <a:off x="5027930" y="2011905"/>
                <a:ext cx="1226943" cy="2217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b="1" dirty="0" smtClean="0">
                    <a:solidFill>
                      <a:schemeClr val="accent6">
                        <a:lumMod val="50000"/>
                      </a:schemeClr>
                    </a:solidFill>
                    <a:latin typeface="+mn-ea"/>
                    <a:cs typeface="Arial" pitchFamily="34" charset="0"/>
                  </a:rPr>
                  <a:t>찾아 오시는 길 </a:t>
                </a:r>
                <a:endParaRPr lang="en-US" altLang="ko-KR" b="1" dirty="0" smtClean="0">
                  <a:solidFill>
                    <a:schemeClr val="accent6">
                      <a:lumMod val="50000"/>
                    </a:schemeClr>
                  </a:solidFill>
                  <a:latin typeface="+mn-ea"/>
                  <a:cs typeface="Arial" pitchFamily="34" charset="0"/>
                </a:endParaRPr>
              </a:p>
            </p:txBody>
          </p:sp>
          <p:pic>
            <p:nvPicPr>
              <p:cNvPr id="36" name="그림 35" descr="Untitled-2.pn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4644008" y="2441626"/>
                <a:ext cx="1883479" cy="381220"/>
              </a:xfrm>
              <a:prstGeom prst="rect">
                <a:avLst/>
              </a:prstGeom>
            </p:spPr>
          </p:pic>
          <p:sp>
            <p:nvSpPr>
              <p:cNvPr id="37" name="직사각형 36"/>
              <p:cNvSpPr/>
              <p:nvPr/>
            </p:nvSpPr>
            <p:spPr>
              <a:xfrm>
                <a:off x="4801986" y="2475405"/>
                <a:ext cx="1584000" cy="1404000"/>
              </a:xfrm>
              <a:prstGeom prst="rect">
                <a:avLst/>
              </a:prstGeom>
              <a:gradFill flip="none" rotWithShape="1">
                <a:gsLst>
                  <a:gs pos="37000">
                    <a:schemeClr val="bg1">
                      <a:alpha val="27000"/>
                    </a:schemeClr>
                  </a:gs>
                  <a:gs pos="0">
                    <a:schemeClr val="bg1">
                      <a:alpha val="0"/>
                    </a:schemeClr>
                  </a:gs>
                  <a:gs pos="99000">
                    <a:schemeClr val="bg1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4898386" y="2852936"/>
                <a:ext cx="1395210" cy="2926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2500" b="1" dirty="0" smtClean="0">
                    <a:solidFill>
                      <a:schemeClr val="bg1"/>
                    </a:solidFill>
                    <a:latin typeface="+mn-ea"/>
                    <a:cs typeface="Arial" pitchFamily="34" charset="0"/>
                  </a:rPr>
                  <a:t>지도 삽입</a:t>
                </a:r>
                <a:endParaRPr lang="en-US" altLang="ko-KR" sz="2500" b="1" dirty="0" smtClean="0">
                  <a:solidFill>
                    <a:schemeClr val="bg1"/>
                  </a:solidFill>
                  <a:latin typeface="+mn-ea"/>
                  <a:cs typeface="Arial" pitchFamily="34" charset="0"/>
                </a:endParaRPr>
              </a:p>
            </p:txBody>
          </p:sp>
        </p:grpSp>
      </p:grpSp>
      <p:sp>
        <p:nvSpPr>
          <p:cNvPr id="43" name="TextBox 42"/>
          <p:cNvSpPr txBox="1"/>
          <p:nvPr/>
        </p:nvSpPr>
        <p:spPr>
          <a:xfrm>
            <a:off x="4652959" y="5643578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각 기관의 주소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연락처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지도 삽입 </a:t>
            </a:r>
            <a:endParaRPr lang="ko-KR" altLang="en-US" dirty="0"/>
          </a:p>
        </p:txBody>
      </p:sp>
      <p:sp>
        <p:nvSpPr>
          <p:cNvPr id="30" name="직사각형 29"/>
          <p:cNvSpPr/>
          <p:nvPr/>
        </p:nvSpPr>
        <p:spPr>
          <a:xfrm>
            <a:off x="3571868" y="3357562"/>
            <a:ext cx="206382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500" b="1" dirty="0" smtClean="0">
                <a:latin typeface="+mn-ea"/>
                <a:cs typeface="Arial" pitchFamily="34" charset="0"/>
              </a:rPr>
              <a:t>주소 </a:t>
            </a:r>
            <a:endParaRPr lang="en-US" altLang="ko-KR" sz="2500" b="1" dirty="0" smtClean="0">
              <a:latin typeface="+mn-ea"/>
              <a:cs typeface="Arial" pitchFamily="34" charset="0"/>
            </a:endParaRPr>
          </a:p>
          <a:p>
            <a:pPr algn="ctr"/>
            <a:r>
              <a:rPr lang="ko-KR" altLang="en-US" sz="2500" b="1" dirty="0" smtClean="0">
                <a:latin typeface="+mn-ea"/>
                <a:cs typeface="Arial" pitchFamily="34" charset="0"/>
              </a:rPr>
              <a:t>연락처 삽입</a:t>
            </a:r>
            <a:endParaRPr lang="en-US" altLang="ko-KR" sz="2500" b="1" dirty="0" smtClean="0">
              <a:latin typeface="+mn-ea"/>
              <a:cs typeface="Arial" pitchFamily="34" charset="0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785786" y="3286124"/>
            <a:ext cx="206382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500" b="1" dirty="0" smtClean="0">
                <a:solidFill>
                  <a:schemeClr val="bg1"/>
                </a:solidFill>
                <a:latin typeface="+mn-ea"/>
                <a:cs typeface="Arial" pitchFamily="34" charset="0"/>
              </a:rPr>
              <a:t>기관 사진 </a:t>
            </a:r>
            <a:endParaRPr lang="en-US" altLang="ko-KR" sz="2500" b="1" dirty="0" smtClean="0">
              <a:solidFill>
                <a:schemeClr val="bg1"/>
              </a:solidFill>
              <a:latin typeface="+mn-ea"/>
              <a:cs typeface="Arial" pitchFamily="34" charset="0"/>
            </a:endParaRPr>
          </a:p>
          <a:p>
            <a:pPr algn="ctr"/>
            <a:r>
              <a:rPr lang="ko-KR" altLang="en-US" sz="2500" b="1" dirty="0" smtClean="0">
                <a:solidFill>
                  <a:schemeClr val="bg1"/>
                </a:solidFill>
                <a:latin typeface="+mn-ea"/>
                <a:cs typeface="Arial" pitchFamily="34" charset="0"/>
              </a:rPr>
              <a:t>삽입</a:t>
            </a:r>
            <a:endParaRPr lang="en-US" altLang="ko-KR" sz="2500" b="1" dirty="0" smtClean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40" name="제목 1"/>
          <p:cNvSpPr txBox="1">
            <a:spLocks/>
          </p:cNvSpPr>
          <p:nvPr/>
        </p:nvSpPr>
        <p:spPr>
          <a:xfrm>
            <a:off x="285720" y="41252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아동보호전문기관</a:t>
            </a:r>
            <a:r>
              <a:rPr kumimoji="0" lang="ko-KR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endParaRPr kumimoji="0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284984"/>
            <a:ext cx="2254117" cy="243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그룹 7"/>
          <p:cNvGrpSpPr/>
          <p:nvPr/>
        </p:nvGrpSpPr>
        <p:grpSpPr>
          <a:xfrm>
            <a:off x="3000364" y="2000240"/>
            <a:ext cx="6192186" cy="3877343"/>
            <a:chOff x="3000364" y="2000240"/>
            <a:chExt cx="6192186" cy="3877343"/>
          </a:xfrm>
        </p:grpSpPr>
        <p:sp>
          <p:nvSpPr>
            <p:cNvPr id="143" name="직사각형 142"/>
            <p:cNvSpPr/>
            <p:nvPr/>
          </p:nvSpPr>
          <p:spPr>
            <a:xfrm>
              <a:off x="3120320" y="2045765"/>
              <a:ext cx="6072230" cy="3831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Font typeface="Wingdings" pitchFamily="2" charset="2"/>
                <a:buChar char="ü"/>
                <a:defRPr/>
              </a:pPr>
              <a:r>
                <a:rPr lang="en-US" altLang="ko-KR" b="1" dirty="0">
                  <a:latin typeface="+mn-ea"/>
                </a:rPr>
                <a:t> 24</a:t>
              </a:r>
              <a:r>
                <a:rPr lang="ko-KR" altLang="en-US" b="1" dirty="0">
                  <a:latin typeface="+mn-ea"/>
                </a:rPr>
                <a:t>시간 아동학대 신고접수</a:t>
              </a:r>
              <a:endParaRPr lang="en-US" altLang="ko-KR" b="1" dirty="0"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  <a:defRPr/>
              </a:pPr>
              <a:r>
                <a:rPr lang="ko-KR" altLang="en-US" b="1" dirty="0">
                  <a:latin typeface="+mn-ea"/>
                </a:rPr>
                <a:t> 아동학대의심사례에 대한 현장조사 실시</a:t>
              </a:r>
              <a:endParaRPr lang="en-US" altLang="ko-KR" b="1" dirty="0"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  <a:defRPr/>
              </a:pPr>
              <a:r>
                <a:rPr lang="en-US" altLang="ko-KR" b="1" dirty="0">
                  <a:latin typeface="+mn-ea"/>
                </a:rPr>
                <a:t> </a:t>
              </a:r>
              <a:r>
                <a:rPr lang="ko-KR" altLang="en-US" b="1" dirty="0" smtClean="0">
                  <a:latin typeface="+mn-ea"/>
                </a:rPr>
                <a:t>피해아동 안전 장소로 격리조치 및 보호조치 </a:t>
              </a:r>
              <a:endParaRPr lang="en-US" altLang="ko-KR" b="1" dirty="0"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  <a:defRPr/>
              </a:pPr>
              <a:r>
                <a:rPr lang="en-US" altLang="ko-KR" b="1" dirty="0">
                  <a:latin typeface="+mn-ea"/>
                </a:rPr>
                <a:t> </a:t>
              </a:r>
              <a:r>
                <a:rPr lang="ko-KR" altLang="en-US" b="1" dirty="0" smtClean="0">
                  <a:latin typeface="+mn-ea"/>
                </a:rPr>
                <a:t>피해아동 및 가족 대상 상담 및 치료 서비스 제공</a:t>
              </a:r>
              <a:endParaRPr lang="en-US" altLang="ko-KR" b="1" dirty="0" smtClean="0"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  <a:defRPr/>
              </a:pPr>
              <a:r>
                <a:rPr lang="ko-KR" altLang="en-US" b="1" dirty="0" smtClean="0">
                  <a:latin typeface="+mn-ea"/>
                </a:rPr>
                <a:t> 학대행위자 대상 치료 프로그램 실시   </a:t>
              </a:r>
              <a:endParaRPr lang="en-US" altLang="ko-KR" b="1" dirty="0"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  <a:defRPr/>
              </a:pPr>
              <a:r>
                <a:rPr lang="ko-KR" altLang="en-US" b="1" dirty="0" smtClean="0">
                  <a:latin typeface="+mn-ea"/>
                </a:rPr>
                <a:t> 아동학대예방교육 실시 </a:t>
              </a:r>
              <a:endParaRPr lang="en-US" altLang="ko-KR" b="1" dirty="0"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  <a:defRPr/>
              </a:pPr>
              <a:r>
                <a:rPr lang="en-US" altLang="ko-KR" b="1" dirty="0">
                  <a:latin typeface="+mn-ea"/>
                </a:rPr>
                <a:t> </a:t>
              </a:r>
              <a:r>
                <a:rPr lang="ko-KR" altLang="en-US" b="1" dirty="0">
                  <a:latin typeface="+mn-ea"/>
                </a:rPr>
                <a:t>아동학대예방사업 홍보 </a:t>
              </a:r>
              <a:endParaRPr lang="en-US" altLang="ko-KR" b="1" dirty="0" smtClean="0"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  <a:defRPr/>
              </a:pPr>
              <a:r>
                <a:rPr lang="en-US" altLang="ko-KR" b="1" dirty="0" smtClean="0">
                  <a:latin typeface="+mn-ea"/>
                </a:rPr>
                <a:t> </a:t>
              </a:r>
              <a:r>
                <a:rPr lang="ko-KR" altLang="en-US" b="1" dirty="0" smtClean="0">
                  <a:latin typeface="+mn-ea"/>
                </a:rPr>
                <a:t>지역 내 유관기관 연계 </a:t>
              </a:r>
              <a:endParaRPr lang="en-US" altLang="ko-KR" b="1" dirty="0"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  <a:defRPr/>
              </a:pPr>
              <a:r>
                <a:rPr lang="en-US" altLang="ko-KR" b="1" dirty="0">
                  <a:latin typeface="+mn-ea"/>
                </a:rPr>
                <a:t> </a:t>
              </a:r>
              <a:r>
                <a:rPr lang="ko-KR" altLang="en-US" b="1" dirty="0">
                  <a:latin typeface="+mn-ea"/>
                </a:rPr>
                <a:t>네트워크 구축 </a:t>
              </a:r>
            </a:p>
          </p:txBody>
        </p:sp>
        <p:sp>
          <p:nvSpPr>
            <p:cNvPr id="12" name="모서리가 둥근 사각형 설명선 11"/>
            <p:cNvSpPr/>
            <p:nvPr/>
          </p:nvSpPr>
          <p:spPr>
            <a:xfrm>
              <a:off x="3000364" y="2000240"/>
              <a:ext cx="6000792" cy="3857652"/>
            </a:xfrm>
            <a:prstGeom prst="wedgeRoundRectCallout">
              <a:avLst>
                <a:gd name="adj1" fmla="val -56980"/>
                <a:gd name="adj2" fmla="val -18847"/>
                <a:gd name="adj3" fmla="val 16667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00034" y="1285860"/>
            <a:ext cx="4714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 아동보호전문기관의 역할은 </a:t>
            </a:r>
            <a:r>
              <a:rPr lang="en-US" altLang="ko-KR" sz="2400" b="1" dirty="0" smtClean="0">
                <a:solidFill>
                  <a:schemeClr val="accent1">
                    <a:lumMod val="50000"/>
                  </a:schemeClr>
                </a:solidFill>
              </a:rPr>
              <a:t>? 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제목 1"/>
          <p:cNvSpPr>
            <a:spLocks noGrp="1"/>
          </p:cNvSpPr>
          <p:nvPr>
            <p:ph type="title" idx="4294967295"/>
          </p:nvPr>
        </p:nvSpPr>
        <p:spPr>
          <a:xfrm>
            <a:off x="285720" y="41252"/>
            <a:ext cx="8229600" cy="646331"/>
          </a:xfrm>
        </p:spPr>
        <p:txBody>
          <a:bodyPr/>
          <a:lstStyle/>
          <a:p>
            <a:pPr algn="ctr"/>
            <a:r>
              <a:rPr altLang="en-US" b="1" spc="-15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아동보호전문기관 역할</a:t>
            </a:r>
            <a:r>
              <a:rPr altLang="en-US" b="1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endParaRPr lang="ko-KR" altLang="en-US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pPr algn="ctr"/>
            <a:r>
              <a:rPr altLang="en-US" b="1" spc="-15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 </a:t>
            </a:r>
            <a:endParaRPr lang="ko-KR" altLang="en-US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285720" y="824195"/>
            <a:ext cx="5929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2400" b="1" dirty="0" smtClean="0">
                <a:solidFill>
                  <a:srgbClr val="002060"/>
                </a:solidFill>
              </a:rPr>
              <a:t> 아동학대</a:t>
            </a:r>
            <a:r>
              <a:rPr lang="en-US" altLang="ko-KR" sz="2400" b="1" dirty="0" smtClean="0">
                <a:solidFill>
                  <a:srgbClr val="002060"/>
                </a:solidFill>
              </a:rPr>
              <a:t>,</a:t>
            </a:r>
            <a:r>
              <a:rPr lang="ko-KR" altLang="en-US" sz="2400" b="1" dirty="0" smtClean="0">
                <a:solidFill>
                  <a:srgbClr val="002060"/>
                </a:solidFill>
              </a:rPr>
              <a:t> 신고하면 어떻게 되나요 </a:t>
            </a:r>
            <a:r>
              <a:rPr lang="en-US" altLang="ko-KR" sz="2400" b="1" dirty="0" smtClean="0">
                <a:solidFill>
                  <a:srgbClr val="002060"/>
                </a:solidFill>
              </a:rPr>
              <a:t>? </a:t>
            </a:r>
            <a:endParaRPr lang="ko-KR" altLang="en-US" sz="2400" b="1" dirty="0">
              <a:solidFill>
                <a:srgbClr val="002060"/>
              </a:solidFill>
            </a:endParaRPr>
          </a:p>
        </p:txBody>
      </p:sp>
      <p:grpSp>
        <p:nvGrpSpPr>
          <p:cNvPr id="89" name="그룹 88"/>
          <p:cNvGrpSpPr/>
          <p:nvPr/>
        </p:nvGrpSpPr>
        <p:grpSpPr>
          <a:xfrm>
            <a:off x="500034" y="1383744"/>
            <a:ext cx="8215370" cy="1188000"/>
            <a:chOff x="428596" y="1214422"/>
            <a:chExt cx="8215370" cy="1188000"/>
          </a:xfrm>
        </p:grpSpPr>
        <p:grpSp>
          <p:nvGrpSpPr>
            <p:cNvPr id="85" name="그룹 84"/>
            <p:cNvGrpSpPr/>
            <p:nvPr/>
          </p:nvGrpSpPr>
          <p:grpSpPr>
            <a:xfrm>
              <a:off x="428596" y="1214422"/>
              <a:ext cx="1210588" cy="1188000"/>
              <a:chOff x="1019972" y="3700116"/>
              <a:chExt cx="903479" cy="943065"/>
            </a:xfrm>
          </p:grpSpPr>
          <p:sp>
            <p:nvSpPr>
              <p:cNvPr id="88" name="타원 4"/>
              <p:cNvSpPr/>
              <p:nvPr/>
            </p:nvSpPr>
            <p:spPr>
              <a:xfrm flipV="1">
                <a:off x="1082922" y="3738108"/>
                <a:ext cx="777656" cy="875084"/>
              </a:xfrm>
              <a:prstGeom prst="ellipse">
                <a:avLst/>
              </a:prstGeom>
              <a:gradFill flip="none" rotWithShape="1">
                <a:gsLst>
                  <a:gs pos="90000">
                    <a:schemeClr val="bg1">
                      <a:alpha val="71000"/>
                    </a:schemeClr>
                  </a:gs>
                  <a:gs pos="48000">
                    <a:schemeClr val="bg1">
                      <a:alpha val="0"/>
                    </a:schemeClr>
                  </a:gs>
                  <a:gs pos="79000">
                    <a:schemeClr val="bg1">
                      <a:alpha val="9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46050" h="1143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1" name="그룹 44"/>
              <p:cNvGrpSpPr/>
              <p:nvPr/>
            </p:nvGrpSpPr>
            <p:grpSpPr>
              <a:xfrm>
                <a:off x="1019972" y="3700116"/>
                <a:ext cx="886621" cy="943065"/>
                <a:chOff x="1018882" y="2132854"/>
                <a:chExt cx="2168607" cy="2057523"/>
              </a:xfrm>
            </p:grpSpPr>
            <p:sp>
              <p:nvSpPr>
                <p:cNvPr id="529" name="타원 3"/>
                <p:cNvSpPr/>
                <p:nvPr/>
              </p:nvSpPr>
              <p:spPr>
                <a:xfrm>
                  <a:off x="1018882" y="2132854"/>
                  <a:ext cx="2168607" cy="2057523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30" name="타원 8"/>
                <p:cNvSpPr/>
                <p:nvPr/>
              </p:nvSpPr>
              <p:spPr>
                <a:xfrm>
                  <a:off x="1195239" y="2212480"/>
                  <a:ext cx="1874564" cy="1874566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64" name="그룹 9"/>
              <p:cNvGrpSpPr/>
              <p:nvPr/>
            </p:nvGrpSpPr>
            <p:grpSpPr>
              <a:xfrm>
                <a:off x="1031163" y="3985735"/>
                <a:ext cx="791519" cy="530575"/>
                <a:chOff x="1471473" y="3112393"/>
                <a:chExt cx="2082130" cy="1240311"/>
              </a:xfrm>
            </p:grpSpPr>
            <p:sp>
              <p:nvSpPr>
                <p:cNvPr id="525" name="타원 5"/>
                <p:cNvSpPr/>
                <p:nvPr/>
              </p:nvSpPr>
              <p:spPr>
                <a:xfrm flipV="1">
                  <a:off x="3313956" y="3112393"/>
                  <a:ext cx="169515" cy="169515"/>
                </a:xfrm>
                <a:prstGeom prst="ellipse">
                  <a:avLst/>
                </a:prstGeom>
                <a:gradFill flip="none" rotWithShape="1">
                  <a:gsLst>
                    <a:gs pos="94000">
                      <a:schemeClr val="bg1">
                        <a:alpha val="61000"/>
                      </a:schemeClr>
                    </a:gs>
                    <a:gs pos="21000">
                      <a:schemeClr val="bg1">
                        <a:alpha val="91000"/>
                      </a:schemeClr>
                    </a:gs>
                    <a:gs pos="100000">
                      <a:schemeClr val="bg1">
                        <a:shade val="100000"/>
                        <a:satMod val="115000"/>
                        <a:alpha val="6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26" name="타원 6"/>
                <p:cNvSpPr/>
                <p:nvPr/>
              </p:nvSpPr>
              <p:spPr>
                <a:xfrm flipV="1">
                  <a:off x="3451523" y="3347467"/>
                  <a:ext cx="93315" cy="93315"/>
                </a:xfrm>
                <a:prstGeom prst="ellipse">
                  <a:avLst/>
                </a:prstGeom>
                <a:gradFill flip="none" rotWithShape="1">
                  <a:gsLst>
                    <a:gs pos="94000">
                      <a:schemeClr val="bg1">
                        <a:alpha val="61000"/>
                      </a:schemeClr>
                    </a:gs>
                    <a:gs pos="21000">
                      <a:schemeClr val="bg1">
                        <a:alpha val="91000"/>
                      </a:schemeClr>
                    </a:gs>
                    <a:gs pos="100000">
                      <a:schemeClr val="bg1">
                        <a:shade val="100000"/>
                        <a:satMod val="115000"/>
                        <a:alpha val="6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27" name="타원 7"/>
                <p:cNvSpPr/>
                <p:nvPr/>
              </p:nvSpPr>
              <p:spPr>
                <a:xfrm rot="1568348">
                  <a:off x="1471473" y="3225658"/>
                  <a:ext cx="2082130" cy="1127046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100000">
                      <a:schemeClr val="bg1"/>
                    </a:gs>
                    <a:gs pos="88000">
                      <a:schemeClr val="bg1">
                        <a:alpha val="9000"/>
                      </a:schemeClr>
                    </a:gs>
                  </a:gsLst>
                  <a:lin ang="81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523" name="타원 7"/>
              <p:cNvSpPr/>
              <p:nvPr/>
            </p:nvSpPr>
            <p:spPr>
              <a:xfrm>
                <a:off x="1104646" y="4054529"/>
                <a:ext cx="758159" cy="482121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/>
                  </a:gs>
                  <a:gs pos="100000">
                    <a:schemeClr val="bg1"/>
                  </a:gs>
                  <a:gs pos="88000">
                    <a:schemeClr val="bg1">
                      <a:alpha val="9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4" name="타원 7"/>
              <p:cNvSpPr/>
              <p:nvPr/>
            </p:nvSpPr>
            <p:spPr>
              <a:xfrm rot="20246656">
                <a:off x="1136525" y="3996385"/>
                <a:ext cx="748633" cy="482121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/>
                  </a:gs>
                  <a:gs pos="100000">
                    <a:schemeClr val="bg1"/>
                  </a:gs>
                  <a:gs pos="88000">
                    <a:schemeClr val="bg1">
                      <a:alpha val="9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9" name="직사각형 518"/>
              <p:cNvSpPr/>
              <p:nvPr/>
            </p:nvSpPr>
            <p:spPr>
              <a:xfrm>
                <a:off x="1019972" y="4001781"/>
                <a:ext cx="903479" cy="3176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신고접수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</p:txBody>
          </p:sp>
          <p:sp>
            <p:nvSpPr>
              <p:cNvPr id="522" name="타원 521"/>
              <p:cNvSpPr/>
              <p:nvPr/>
            </p:nvSpPr>
            <p:spPr>
              <a:xfrm flipV="1">
                <a:off x="1185016" y="3780283"/>
                <a:ext cx="611776" cy="688416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/>
                  </a:gs>
                  <a:gs pos="33000">
                    <a:schemeClr val="bg1">
                      <a:alpha val="0"/>
                    </a:schemeClr>
                  </a:gs>
                  <a:gs pos="59000">
                    <a:schemeClr val="bg1">
                      <a:alpha val="23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8" name="직사각형 77"/>
            <p:cNvSpPr/>
            <p:nvPr/>
          </p:nvSpPr>
          <p:spPr>
            <a:xfrm>
              <a:off x="1785918" y="1357298"/>
              <a:ext cx="6858048" cy="928694"/>
            </a:xfrm>
            <a:prstGeom prst="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1785918" y="1383557"/>
              <a:ext cx="68580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Wingdings" pitchFamily="2" charset="2"/>
                <a:buChar char="§"/>
              </a:pPr>
              <a:r>
                <a:rPr lang="ko-KR" altLang="en-US" sz="1600" b="1" dirty="0" smtClean="0"/>
                <a:t> </a:t>
              </a:r>
              <a:r>
                <a:rPr lang="en-US" altLang="ko-KR" sz="1600" b="1" dirty="0" smtClean="0"/>
                <a:t>24</a:t>
              </a:r>
              <a:r>
                <a:rPr lang="ko-KR" altLang="en-US" sz="1600" b="1" dirty="0" smtClean="0"/>
                <a:t>시간 신고전화 운영</a:t>
              </a:r>
              <a:r>
                <a:rPr lang="en-US" altLang="ko-KR" sz="1600" b="1" dirty="0" smtClean="0"/>
                <a:t>(1577-1391, 129) </a:t>
              </a:r>
            </a:p>
            <a:p>
              <a:pPr>
                <a:buFont typeface="Wingdings" pitchFamily="2" charset="2"/>
                <a:buChar char="§"/>
              </a:pPr>
              <a:r>
                <a:rPr lang="en-US" altLang="ko-KR" sz="1600" b="1" dirty="0" smtClean="0"/>
                <a:t> </a:t>
              </a:r>
              <a:r>
                <a:rPr lang="ko-KR" altLang="en-US" sz="1600" b="1" dirty="0" smtClean="0"/>
                <a:t>아동학대의심사례 접수 후 현장조사 실시</a:t>
              </a:r>
              <a:endParaRPr lang="en-US" altLang="ko-KR" sz="1600" b="1" dirty="0" smtClean="0"/>
            </a:p>
            <a:p>
              <a:pPr>
                <a:buFont typeface="Wingdings" pitchFamily="2" charset="2"/>
                <a:buChar char="§"/>
              </a:pPr>
              <a:r>
                <a:rPr lang="en-US" altLang="ko-KR" sz="1600" b="1" dirty="0" smtClean="0"/>
                <a:t> </a:t>
              </a:r>
              <a:r>
                <a:rPr lang="ko-KR" altLang="en-US" sz="1600" b="1" dirty="0" smtClean="0"/>
                <a:t>특히</a:t>
              </a:r>
              <a:r>
                <a:rPr lang="en-US" altLang="ko-KR" sz="1600" b="1" dirty="0" smtClean="0"/>
                <a:t>, 36</a:t>
              </a:r>
              <a:r>
                <a:rPr lang="ko-KR" altLang="en-US" sz="1600" b="1" dirty="0" smtClean="0"/>
                <a:t>개월 이하 아동에 대한 </a:t>
              </a:r>
              <a:r>
                <a:rPr lang="ko-KR" altLang="en-US" sz="1600" b="1" dirty="0" err="1" smtClean="0"/>
                <a:t>사건접수시</a:t>
              </a:r>
              <a:r>
                <a:rPr lang="ko-KR" altLang="en-US" sz="1600" b="1" dirty="0" smtClean="0"/>
                <a:t> </a:t>
              </a:r>
              <a:r>
                <a:rPr lang="en-US" altLang="ko-KR" sz="1600" b="1" dirty="0" smtClean="0"/>
                <a:t>12</a:t>
              </a:r>
              <a:r>
                <a:rPr lang="ko-KR" altLang="en-US" sz="1600" b="1" dirty="0" smtClean="0"/>
                <a:t>시간 이내 현장조사 실시</a:t>
              </a:r>
              <a:endParaRPr lang="ko-KR" altLang="en-US" sz="1600" b="1" dirty="0"/>
            </a:p>
          </p:txBody>
        </p:sp>
      </p:grpSp>
      <p:grpSp>
        <p:nvGrpSpPr>
          <p:cNvPr id="90" name="그룹 89"/>
          <p:cNvGrpSpPr/>
          <p:nvPr/>
        </p:nvGrpSpPr>
        <p:grpSpPr>
          <a:xfrm>
            <a:off x="434798" y="2602122"/>
            <a:ext cx="9209300" cy="1469820"/>
            <a:chOff x="403197" y="2500306"/>
            <a:chExt cx="9209300" cy="1469820"/>
          </a:xfrm>
        </p:grpSpPr>
        <p:grpSp>
          <p:nvGrpSpPr>
            <p:cNvPr id="23" name="그룹 89"/>
            <p:cNvGrpSpPr/>
            <p:nvPr/>
          </p:nvGrpSpPr>
          <p:grpSpPr>
            <a:xfrm>
              <a:off x="403197" y="2571744"/>
              <a:ext cx="1227235" cy="1188000"/>
              <a:chOff x="3116054" y="4225347"/>
              <a:chExt cx="1155013" cy="1095404"/>
            </a:xfrm>
          </p:grpSpPr>
          <p:sp>
            <p:nvSpPr>
              <p:cNvPr id="501" name="타원 3"/>
              <p:cNvSpPr/>
              <p:nvPr/>
            </p:nvSpPr>
            <p:spPr>
              <a:xfrm>
                <a:off x="3152980" y="4225347"/>
                <a:ext cx="1118087" cy="1095404"/>
              </a:xfrm>
              <a:prstGeom prst="ellipse">
                <a:avLst/>
              </a:prstGeom>
              <a:solidFill>
                <a:srgbClr val="558E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2" name="타원 8"/>
              <p:cNvSpPr/>
              <p:nvPr/>
            </p:nvSpPr>
            <p:spPr>
              <a:xfrm>
                <a:off x="3195370" y="4267738"/>
                <a:ext cx="997996" cy="997999"/>
              </a:xfrm>
              <a:prstGeom prst="ellipse">
                <a:avLst/>
              </a:prstGeom>
              <a:solidFill>
                <a:srgbClr val="558E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7" name="타원 5"/>
              <p:cNvSpPr/>
              <p:nvPr/>
            </p:nvSpPr>
            <p:spPr>
              <a:xfrm flipV="1">
                <a:off x="4028126" y="4557103"/>
                <a:ext cx="83914" cy="84228"/>
              </a:xfrm>
              <a:prstGeom prst="ellipse">
                <a:avLst/>
              </a:prstGeom>
              <a:gradFill flip="none" rotWithShape="1">
                <a:gsLst>
                  <a:gs pos="94000">
                    <a:schemeClr val="bg1">
                      <a:alpha val="61000"/>
                    </a:schemeClr>
                  </a:gs>
                  <a:gs pos="21000">
                    <a:schemeClr val="bg1">
                      <a:alpha val="91000"/>
                    </a:schemeClr>
                  </a:gs>
                  <a:gs pos="100000">
                    <a:schemeClr val="bg1">
                      <a:shade val="100000"/>
                      <a:satMod val="115000"/>
                      <a:alpha val="6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8" name="타원 6"/>
              <p:cNvSpPr/>
              <p:nvPr/>
            </p:nvSpPr>
            <p:spPr>
              <a:xfrm flipV="1">
                <a:off x="4096225" y="4673906"/>
                <a:ext cx="46193" cy="46366"/>
              </a:xfrm>
              <a:prstGeom prst="ellipse">
                <a:avLst/>
              </a:prstGeom>
              <a:gradFill flip="none" rotWithShape="1">
                <a:gsLst>
                  <a:gs pos="94000">
                    <a:schemeClr val="bg1">
                      <a:alpha val="61000"/>
                    </a:schemeClr>
                  </a:gs>
                  <a:gs pos="21000">
                    <a:schemeClr val="bg1">
                      <a:alpha val="91000"/>
                    </a:schemeClr>
                  </a:gs>
                  <a:gs pos="100000">
                    <a:schemeClr val="bg1">
                      <a:shade val="100000"/>
                      <a:satMod val="115000"/>
                      <a:alpha val="6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9" name="타원 7"/>
              <p:cNvSpPr/>
              <p:nvPr/>
            </p:nvSpPr>
            <p:spPr>
              <a:xfrm rot="1568348">
                <a:off x="3116054" y="4613382"/>
                <a:ext cx="1030703" cy="56000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/>
                  </a:gs>
                  <a:gs pos="100000">
                    <a:schemeClr val="bg1"/>
                  </a:gs>
                  <a:gs pos="88000">
                    <a:schemeClr val="bg1">
                      <a:alpha val="9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0" name="타원 4"/>
              <p:cNvSpPr/>
              <p:nvPr/>
            </p:nvSpPr>
            <p:spPr>
              <a:xfrm flipV="1">
                <a:off x="3187435" y="4269888"/>
                <a:ext cx="1012650" cy="1016441"/>
              </a:xfrm>
              <a:prstGeom prst="ellipse">
                <a:avLst/>
              </a:prstGeom>
              <a:gradFill flip="none" rotWithShape="1">
                <a:gsLst>
                  <a:gs pos="90000">
                    <a:schemeClr val="bg1">
                      <a:alpha val="71000"/>
                    </a:schemeClr>
                  </a:gs>
                  <a:gs pos="48000">
                    <a:schemeClr val="bg1">
                      <a:alpha val="0"/>
                    </a:schemeClr>
                  </a:gs>
                  <a:gs pos="79000">
                    <a:schemeClr val="bg1">
                      <a:alpha val="9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46050" h="1143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4" name="타원 493"/>
              <p:cNvSpPr/>
              <p:nvPr/>
            </p:nvSpPr>
            <p:spPr>
              <a:xfrm flipV="1">
                <a:off x="3283674" y="4332086"/>
                <a:ext cx="796645" cy="79962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/>
                  </a:gs>
                  <a:gs pos="33000">
                    <a:schemeClr val="bg1">
                      <a:alpha val="0"/>
                    </a:schemeClr>
                  </a:gs>
                  <a:gs pos="59000">
                    <a:schemeClr val="bg1">
                      <a:alpha val="23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5" name="타원 7"/>
              <p:cNvSpPr/>
              <p:nvPr/>
            </p:nvSpPr>
            <p:spPr>
              <a:xfrm>
                <a:off x="3206304" y="4637009"/>
                <a:ext cx="991026" cy="560001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/>
                  </a:gs>
                  <a:gs pos="100000">
                    <a:schemeClr val="bg1"/>
                  </a:gs>
                  <a:gs pos="88000">
                    <a:schemeClr val="bg1">
                      <a:alpha val="9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6" name="타원 7"/>
              <p:cNvSpPr/>
              <p:nvPr/>
            </p:nvSpPr>
            <p:spPr>
              <a:xfrm rot="20246656">
                <a:off x="3157415" y="4642632"/>
                <a:ext cx="991026" cy="560001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/>
                  </a:gs>
                  <a:gs pos="100000">
                    <a:schemeClr val="bg1"/>
                  </a:gs>
                  <a:gs pos="88000">
                    <a:schemeClr val="bg1">
                      <a:alpha val="9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1" name="직사각형 490"/>
              <p:cNvSpPr/>
              <p:nvPr/>
            </p:nvSpPr>
            <p:spPr>
              <a:xfrm>
                <a:off x="3127169" y="4456733"/>
                <a:ext cx="1139346" cy="6527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현장조사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  <a:p>
                <a:pPr algn="ctr"/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사례판정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</p:txBody>
          </p:sp>
        </p:grpSp>
        <p:sp>
          <p:nvSpPr>
            <p:cNvPr id="79" name="직사각형 78"/>
            <p:cNvSpPr/>
            <p:nvPr/>
          </p:nvSpPr>
          <p:spPr>
            <a:xfrm>
              <a:off x="1773218" y="2668582"/>
              <a:ext cx="6942186" cy="1046170"/>
            </a:xfrm>
            <a:prstGeom prst="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1722418" y="2500306"/>
              <a:ext cx="7890079" cy="146982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r">
                <a:buFont typeface="Wingdings" pitchFamily="2" charset="2"/>
                <a:buChar char="§"/>
              </a:pPr>
              <a:endParaRPr kumimoji="0" lang="en-US" altLang="ko-KR" sz="1600" b="1" dirty="0" smtClean="0">
                <a:solidFill>
                  <a:srgbClr val="ED7FA1"/>
                </a:solidFill>
                <a:latin typeface="HY강B" pitchFamily="18" charset="-127"/>
                <a:ea typeface="HY강B" pitchFamily="18" charset="-127"/>
                <a:cs typeface="Arial" charset="0"/>
              </a:endParaRPr>
            </a:p>
            <a:p>
              <a:pPr>
                <a:buFont typeface="Wingdings" pitchFamily="2" charset="2"/>
                <a:buChar char="§"/>
              </a:pPr>
              <a:r>
                <a:rPr lang="ko-KR" altLang="en-US" sz="1600" b="1" dirty="0" smtClean="0">
                  <a:latin typeface="+mn-ea"/>
                  <a:cs typeface="Arial" charset="0"/>
                </a:rPr>
                <a:t> 학대의심사건에 대해 아동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행위자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기타 관련인 면접조사 실시</a:t>
              </a:r>
              <a:endParaRPr lang="en-US" altLang="ko-KR" sz="1600" b="1" dirty="0" smtClean="0">
                <a:latin typeface="+mn-ea"/>
                <a:cs typeface="Arial" charset="0"/>
              </a:endParaRPr>
            </a:p>
            <a:p>
              <a:pPr>
                <a:buFont typeface="Wingdings" pitchFamily="2" charset="2"/>
                <a:buChar char="§"/>
              </a:pPr>
              <a:r>
                <a:rPr lang="en-US" altLang="ko-KR" sz="1600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아동학대 현장에서 아동을 긴급히 보호해야 할 경우 긴급격리보호 실시</a:t>
              </a:r>
              <a:endParaRPr lang="en-US" altLang="ko-KR" sz="1600" b="1" dirty="0" smtClean="0">
                <a:latin typeface="+mn-ea"/>
                <a:cs typeface="Arial" charset="0"/>
              </a:endParaRPr>
            </a:p>
            <a:p>
              <a:pPr>
                <a:buFont typeface="Wingdings" pitchFamily="2" charset="2"/>
                <a:buChar char="§"/>
              </a:pPr>
              <a:r>
                <a:rPr lang="en-US" altLang="ko-KR" sz="1600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아동학대 사례로 판정된 경우 아동 및 가족지원을 위한 계획수립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 </a:t>
              </a:r>
              <a:endParaRPr lang="ko-KR" altLang="en-US" sz="1600" b="1" dirty="0">
                <a:solidFill>
                  <a:schemeClr val="bg1">
                    <a:lumMod val="50000"/>
                  </a:schemeClr>
                </a:solidFill>
                <a:latin typeface="HY강B" pitchFamily="18" charset="-127"/>
                <a:ea typeface="HY강B" pitchFamily="18" charset="-127"/>
              </a:endParaRPr>
            </a:p>
          </p:txBody>
        </p:sp>
      </p:grpSp>
      <p:grpSp>
        <p:nvGrpSpPr>
          <p:cNvPr id="91" name="그룹 90"/>
          <p:cNvGrpSpPr/>
          <p:nvPr/>
        </p:nvGrpSpPr>
        <p:grpSpPr>
          <a:xfrm>
            <a:off x="411134" y="3888006"/>
            <a:ext cx="9175963" cy="1469820"/>
            <a:chOff x="411134" y="3857628"/>
            <a:chExt cx="9175963" cy="1469820"/>
          </a:xfrm>
        </p:grpSpPr>
        <p:grpSp>
          <p:nvGrpSpPr>
            <p:cNvPr id="19" name="그룹 474"/>
            <p:cNvGrpSpPr/>
            <p:nvPr/>
          </p:nvGrpSpPr>
          <p:grpSpPr>
            <a:xfrm>
              <a:off x="411134" y="3929066"/>
              <a:ext cx="1244980" cy="1188000"/>
              <a:chOff x="4948257" y="3739076"/>
              <a:chExt cx="1163991" cy="1095404"/>
            </a:xfrm>
          </p:grpSpPr>
          <p:grpSp>
            <p:nvGrpSpPr>
              <p:cNvPr id="20" name="그룹 349"/>
              <p:cNvGrpSpPr/>
              <p:nvPr/>
            </p:nvGrpSpPr>
            <p:grpSpPr>
              <a:xfrm>
                <a:off x="4948257" y="3739076"/>
                <a:ext cx="1147642" cy="1095404"/>
                <a:chOff x="4948257" y="3739076"/>
                <a:chExt cx="1147642" cy="1095404"/>
              </a:xfrm>
            </p:grpSpPr>
            <p:grpSp>
              <p:nvGrpSpPr>
                <p:cNvPr id="21" name="그룹 44"/>
                <p:cNvGrpSpPr/>
                <p:nvPr/>
              </p:nvGrpSpPr>
              <p:grpSpPr>
                <a:xfrm>
                  <a:off x="4985181" y="3739076"/>
                  <a:ext cx="1110718" cy="1095404"/>
                  <a:chOff x="1115613" y="2179258"/>
                  <a:chExt cx="2086292" cy="2057524"/>
                </a:xfrm>
              </p:grpSpPr>
              <p:sp>
                <p:nvSpPr>
                  <p:cNvPr id="487" name="타원 3"/>
                  <p:cNvSpPr/>
                  <p:nvPr/>
                </p:nvSpPr>
                <p:spPr>
                  <a:xfrm>
                    <a:off x="1115613" y="2179258"/>
                    <a:ext cx="2086292" cy="2057524"/>
                  </a:xfrm>
                  <a:prstGeom prst="ellipse">
                    <a:avLst/>
                  </a:prstGeom>
                  <a:solidFill>
                    <a:srgbClr val="A2BC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88" name="타원 8"/>
                  <p:cNvSpPr/>
                  <p:nvPr/>
                </p:nvSpPr>
                <p:spPr>
                  <a:xfrm>
                    <a:off x="1195239" y="2212479"/>
                    <a:ext cx="1874565" cy="1874566"/>
                  </a:xfrm>
                  <a:prstGeom prst="ellipse">
                    <a:avLst/>
                  </a:prstGeom>
                  <a:solidFill>
                    <a:srgbClr val="A2BC3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2" name="그룹 9"/>
                <p:cNvGrpSpPr/>
                <p:nvPr/>
              </p:nvGrpSpPr>
              <p:grpSpPr>
                <a:xfrm>
                  <a:off x="4948257" y="3758916"/>
                  <a:ext cx="1088012" cy="1016441"/>
                  <a:chOff x="1471473" y="2534355"/>
                  <a:chExt cx="2197896" cy="2045659"/>
                </a:xfrm>
              </p:grpSpPr>
              <p:sp>
                <p:nvSpPr>
                  <p:cNvPr id="483" name="타원 5"/>
                  <p:cNvSpPr/>
                  <p:nvPr/>
                </p:nvSpPr>
                <p:spPr>
                  <a:xfrm flipV="1">
                    <a:off x="3313956" y="3112393"/>
                    <a:ext cx="169515" cy="169515"/>
                  </a:xfrm>
                  <a:prstGeom prst="ellipse">
                    <a:avLst/>
                  </a:prstGeom>
                  <a:gradFill flip="none" rotWithShape="1">
                    <a:gsLst>
                      <a:gs pos="94000">
                        <a:schemeClr val="bg1">
                          <a:alpha val="61000"/>
                        </a:schemeClr>
                      </a:gs>
                      <a:gs pos="21000">
                        <a:schemeClr val="bg1">
                          <a:alpha val="91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  <a:alpha val="6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84" name="타원 6"/>
                  <p:cNvSpPr/>
                  <p:nvPr/>
                </p:nvSpPr>
                <p:spPr>
                  <a:xfrm flipV="1">
                    <a:off x="3451523" y="3347467"/>
                    <a:ext cx="93315" cy="93315"/>
                  </a:xfrm>
                  <a:prstGeom prst="ellipse">
                    <a:avLst/>
                  </a:prstGeom>
                  <a:gradFill flip="none" rotWithShape="1">
                    <a:gsLst>
                      <a:gs pos="94000">
                        <a:schemeClr val="bg1">
                          <a:alpha val="61000"/>
                        </a:schemeClr>
                      </a:gs>
                      <a:gs pos="21000">
                        <a:schemeClr val="bg1">
                          <a:alpha val="91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  <a:alpha val="6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85" name="타원 7"/>
                  <p:cNvSpPr/>
                  <p:nvPr/>
                </p:nvSpPr>
                <p:spPr>
                  <a:xfrm rot="1568348">
                    <a:off x="1471473" y="3225658"/>
                    <a:ext cx="2082130" cy="1127046"/>
                  </a:xfrm>
                  <a:prstGeom prst="ellipse">
                    <a:avLst/>
                  </a:prstGeom>
                  <a:gradFill flip="none" rotWithShape="1"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  <a:gs pos="88000">
                        <a:schemeClr val="bg1">
                          <a:alpha val="9000"/>
                        </a:schemeClr>
                      </a:gs>
                    </a:gsLst>
                    <a:lin ang="81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86" name="타원 4"/>
                  <p:cNvSpPr/>
                  <p:nvPr/>
                </p:nvSpPr>
                <p:spPr>
                  <a:xfrm flipV="1">
                    <a:off x="1623710" y="2534355"/>
                    <a:ext cx="2045659" cy="2045659"/>
                  </a:xfrm>
                  <a:prstGeom prst="ellipse">
                    <a:avLst/>
                  </a:prstGeom>
                  <a:gradFill flip="none" rotWithShape="1">
                    <a:gsLst>
                      <a:gs pos="90000">
                        <a:schemeClr val="bg1">
                          <a:alpha val="71000"/>
                        </a:schemeClr>
                      </a:gs>
                      <a:gs pos="48000">
                        <a:schemeClr val="bg1">
                          <a:alpha val="0"/>
                        </a:schemeClr>
                      </a:gs>
                      <a:gs pos="79000">
                        <a:schemeClr val="bg1">
                          <a:alpha val="9000"/>
                        </a:schemeClr>
                      </a:gs>
                    </a:gsLst>
                    <a:lin ang="2700000" scaled="1"/>
                    <a:tileRect/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46050" h="1143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480" name="타원 479"/>
                <p:cNvSpPr/>
                <p:nvPr/>
              </p:nvSpPr>
              <p:spPr>
                <a:xfrm flipV="1">
                  <a:off x="5115876" y="3821113"/>
                  <a:ext cx="796645" cy="79962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33000">
                      <a:schemeClr val="bg1">
                        <a:alpha val="0"/>
                      </a:schemeClr>
                    </a:gs>
                    <a:gs pos="59000">
                      <a:schemeClr val="bg1">
                        <a:alpha val="23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1" name="타원 7"/>
                <p:cNvSpPr/>
                <p:nvPr/>
              </p:nvSpPr>
              <p:spPr>
                <a:xfrm>
                  <a:off x="5028158" y="4126036"/>
                  <a:ext cx="1003046" cy="56000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100000">
                      <a:schemeClr val="bg1"/>
                    </a:gs>
                    <a:gs pos="88000">
                      <a:schemeClr val="bg1">
                        <a:alpha val="9000"/>
                      </a:schemeClr>
                    </a:gs>
                  </a:gsLst>
                  <a:lin ang="81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2" name="타원 7"/>
                <p:cNvSpPr/>
                <p:nvPr/>
              </p:nvSpPr>
              <p:spPr>
                <a:xfrm rot="20246656">
                  <a:off x="5071966" y="4067045"/>
                  <a:ext cx="981277" cy="56000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100000">
                      <a:schemeClr val="bg1"/>
                    </a:gs>
                    <a:gs pos="88000">
                      <a:schemeClr val="bg1">
                        <a:alpha val="9000"/>
                      </a:schemeClr>
                    </a:gs>
                  </a:gsLst>
                  <a:lin ang="81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477" name="직사각형 476"/>
              <p:cNvSpPr/>
              <p:nvPr/>
            </p:nvSpPr>
            <p:spPr>
              <a:xfrm>
                <a:off x="4986407" y="4064376"/>
                <a:ext cx="1125841" cy="3689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2000" b="1" spc="-150" dirty="0" smtClean="0">
                    <a:latin typeface="+mn-ea"/>
                    <a:cs typeface="Arial" pitchFamily="34" charset="0"/>
                  </a:rPr>
                  <a:t>조치결정 </a:t>
                </a:r>
                <a:endParaRPr lang="en-US" altLang="ko-KR" sz="2000" b="1" spc="-150" dirty="0" smtClean="0">
                  <a:latin typeface="+mn-ea"/>
                  <a:cs typeface="Arial" pitchFamily="34" charset="0"/>
                </a:endParaRPr>
              </a:p>
            </p:txBody>
          </p:sp>
        </p:grpSp>
        <p:sp>
          <p:nvSpPr>
            <p:cNvPr id="80" name="직사각형 79"/>
            <p:cNvSpPr/>
            <p:nvPr/>
          </p:nvSpPr>
          <p:spPr>
            <a:xfrm>
              <a:off x="1773218" y="4071942"/>
              <a:ext cx="6942186" cy="928694"/>
            </a:xfrm>
            <a:prstGeom prst="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1697018" y="3857628"/>
              <a:ext cx="7890079" cy="146982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r">
                <a:buFont typeface="Wingdings" pitchFamily="2" charset="2"/>
                <a:buChar char="§"/>
              </a:pPr>
              <a:endParaRPr kumimoji="0" lang="en-US" altLang="ko-KR" sz="1600" b="1" dirty="0" smtClean="0">
                <a:solidFill>
                  <a:srgbClr val="ED7FA1"/>
                </a:solidFill>
                <a:latin typeface="HY강B" pitchFamily="18" charset="-127"/>
                <a:ea typeface="HY강B" pitchFamily="18" charset="-127"/>
                <a:cs typeface="Arial" charset="0"/>
              </a:endParaRPr>
            </a:p>
            <a:p>
              <a:pPr>
                <a:buFont typeface="Wingdings" pitchFamily="2" charset="2"/>
                <a:buChar char="§"/>
              </a:pPr>
              <a:r>
                <a:rPr lang="ko-KR" altLang="en-US" sz="1600" b="1" dirty="0" smtClean="0">
                  <a:latin typeface="+mn-ea"/>
                  <a:cs typeface="Arial" charset="0"/>
                </a:rPr>
                <a:t> 피해아동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: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가정 내 보호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격리보호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dirty="0" err="1" smtClean="0">
                  <a:latin typeface="+mn-ea"/>
                  <a:cs typeface="Arial" charset="0"/>
                </a:rPr>
                <a:t>타기관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 의뢰</a:t>
              </a:r>
              <a:endParaRPr lang="en-US" altLang="ko-KR" sz="1600" b="1" dirty="0" smtClean="0">
                <a:latin typeface="+mn-ea"/>
                <a:cs typeface="Arial" charset="0"/>
              </a:endParaRPr>
            </a:p>
            <a:p>
              <a:r>
                <a:rPr lang="en-US" altLang="ko-KR" sz="1600" b="1" dirty="0" smtClean="0">
                  <a:latin typeface="+mn-ea"/>
                  <a:cs typeface="Arial" charset="0"/>
                </a:rPr>
                <a:t>              *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격리보호 시 </a:t>
              </a:r>
              <a:r>
                <a:rPr lang="ko-KR" altLang="en-US" sz="1600" b="1" dirty="0" err="1" smtClean="0">
                  <a:latin typeface="+mn-ea"/>
                  <a:cs typeface="Arial" charset="0"/>
                </a:rPr>
                <a:t>피해아동전담그룹홈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 또는 아동양육시설에 보호</a:t>
              </a:r>
              <a:endParaRPr lang="en-US" altLang="ko-KR" sz="1600" b="1" dirty="0" smtClean="0">
                <a:latin typeface="+mn-ea"/>
                <a:cs typeface="Arial" charset="0"/>
              </a:endParaRPr>
            </a:p>
            <a:p>
              <a:pPr>
                <a:buFont typeface="Wingdings" pitchFamily="2" charset="2"/>
                <a:buChar char="§"/>
              </a:pPr>
              <a:r>
                <a:rPr lang="ko-KR" altLang="en-US" sz="1600" b="1" dirty="0" smtClean="0">
                  <a:latin typeface="+mn-ea"/>
                  <a:cs typeface="Arial" charset="0"/>
                </a:rPr>
                <a:t> 학대행위자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: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상담 및 교육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고소고발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dirty="0" err="1" smtClean="0">
                  <a:latin typeface="+mn-ea"/>
                  <a:cs typeface="Arial" charset="0"/>
                </a:rPr>
                <a:t>타기관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 의뢰</a:t>
              </a:r>
              <a:endParaRPr lang="en-US" altLang="ko-KR" sz="1600" b="1" dirty="0" smtClean="0">
                <a:latin typeface="+mn-ea"/>
                <a:cs typeface="Arial" charset="0"/>
              </a:endParaRPr>
            </a:p>
            <a:p>
              <a:r>
                <a:rPr lang="en-US" altLang="ko-KR" sz="1600" b="1" dirty="0" smtClean="0">
                  <a:latin typeface="+mn-ea"/>
                  <a:cs typeface="Arial" charset="0"/>
                </a:rPr>
                <a:t> </a:t>
              </a:r>
              <a:endParaRPr lang="ko-KR" altLang="en-US" sz="1600" b="1" dirty="0">
                <a:solidFill>
                  <a:schemeClr val="bg1">
                    <a:lumMod val="50000"/>
                  </a:schemeClr>
                </a:solidFill>
                <a:latin typeface="HY강B" pitchFamily="18" charset="-127"/>
                <a:ea typeface="HY강B" pitchFamily="18" charset="-127"/>
              </a:endParaRPr>
            </a:p>
          </p:txBody>
        </p:sp>
      </p:grpSp>
      <p:grpSp>
        <p:nvGrpSpPr>
          <p:cNvPr id="92" name="그룹 91"/>
          <p:cNvGrpSpPr/>
          <p:nvPr/>
        </p:nvGrpSpPr>
        <p:grpSpPr>
          <a:xfrm>
            <a:off x="385734" y="5143512"/>
            <a:ext cx="9214063" cy="1469820"/>
            <a:chOff x="385734" y="5143512"/>
            <a:chExt cx="9214063" cy="1469820"/>
          </a:xfrm>
        </p:grpSpPr>
        <p:grpSp>
          <p:nvGrpSpPr>
            <p:cNvPr id="24" name="그룹 502"/>
            <p:cNvGrpSpPr/>
            <p:nvPr/>
          </p:nvGrpSpPr>
          <p:grpSpPr>
            <a:xfrm>
              <a:off x="385734" y="5240350"/>
              <a:ext cx="1232730" cy="1188000"/>
              <a:chOff x="6876253" y="3183501"/>
              <a:chExt cx="1127032" cy="1095404"/>
            </a:xfrm>
          </p:grpSpPr>
          <p:grpSp>
            <p:nvGrpSpPr>
              <p:cNvPr id="25" name="그룹 387"/>
              <p:cNvGrpSpPr/>
              <p:nvPr/>
            </p:nvGrpSpPr>
            <p:grpSpPr>
              <a:xfrm>
                <a:off x="6876253" y="3183501"/>
                <a:ext cx="1123065" cy="1095404"/>
                <a:chOff x="4948253" y="3714374"/>
                <a:chExt cx="1123065" cy="1095404"/>
              </a:xfrm>
            </p:grpSpPr>
            <p:grpSp>
              <p:nvGrpSpPr>
                <p:cNvPr id="26" name="그룹 44"/>
                <p:cNvGrpSpPr/>
                <p:nvPr/>
              </p:nvGrpSpPr>
              <p:grpSpPr>
                <a:xfrm>
                  <a:off x="4985181" y="3714374"/>
                  <a:ext cx="1086137" cy="1095404"/>
                  <a:chOff x="1115613" y="2132857"/>
                  <a:chExt cx="2040121" cy="2057524"/>
                </a:xfrm>
              </p:grpSpPr>
              <p:sp>
                <p:nvSpPr>
                  <p:cNvPr id="515" name="타원 3"/>
                  <p:cNvSpPr/>
                  <p:nvPr/>
                </p:nvSpPr>
                <p:spPr>
                  <a:xfrm>
                    <a:off x="1115613" y="2132857"/>
                    <a:ext cx="2040121" cy="2057524"/>
                  </a:xfrm>
                  <a:prstGeom prst="ellipse">
                    <a:avLst/>
                  </a:prstGeom>
                  <a:solidFill>
                    <a:srgbClr val="F7990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16" name="타원 8"/>
                  <p:cNvSpPr/>
                  <p:nvPr/>
                </p:nvSpPr>
                <p:spPr>
                  <a:xfrm>
                    <a:off x="1195239" y="2212479"/>
                    <a:ext cx="1874565" cy="1874566"/>
                  </a:xfrm>
                  <a:prstGeom prst="ellipse">
                    <a:avLst/>
                  </a:prstGeom>
                  <a:solidFill>
                    <a:srgbClr val="F7990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7" name="그룹 9"/>
                <p:cNvGrpSpPr/>
                <p:nvPr/>
              </p:nvGrpSpPr>
              <p:grpSpPr>
                <a:xfrm>
                  <a:off x="4948253" y="3760684"/>
                  <a:ext cx="1101389" cy="1016440"/>
                  <a:chOff x="1471473" y="2537915"/>
                  <a:chExt cx="2224920" cy="2045658"/>
                </a:xfrm>
              </p:grpSpPr>
              <p:sp>
                <p:nvSpPr>
                  <p:cNvPr id="511" name="타원 5"/>
                  <p:cNvSpPr/>
                  <p:nvPr/>
                </p:nvSpPr>
                <p:spPr>
                  <a:xfrm flipV="1">
                    <a:off x="3313956" y="3112393"/>
                    <a:ext cx="169515" cy="169515"/>
                  </a:xfrm>
                  <a:prstGeom prst="ellipse">
                    <a:avLst/>
                  </a:prstGeom>
                  <a:gradFill flip="none" rotWithShape="1">
                    <a:gsLst>
                      <a:gs pos="94000">
                        <a:schemeClr val="bg1">
                          <a:alpha val="61000"/>
                        </a:schemeClr>
                      </a:gs>
                      <a:gs pos="21000">
                        <a:schemeClr val="bg1">
                          <a:alpha val="91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  <a:alpha val="6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12" name="타원 6"/>
                  <p:cNvSpPr/>
                  <p:nvPr/>
                </p:nvSpPr>
                <p:spPr>
                  <a:xfrm flipV="1">
                    <a:off x="3451523" y="3347467"/>
                    <a:ext cx="93315" cy="93315"/>
                  </a:xfrm>
                  <a:prstGeom prst="ellipse">
                    <a:avLst/>
                  </a:prstGeom>
                  <a:gradFill flip="none" rotWithShape="1">
                    <a:gsLst>
                      <a:gs pos="94000">
                        <a:schemeClr val="bg1">
                          <a:alpha val="61000"/>
                        </a:schemeClr>
                      </a:gs>
                      <a:gs pos="21000">
                        <a:schemeClr val="bg1">
                          <a:alpha val="91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  <a:alpha val="6500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13" name="타원 7"/>
                  <p:cNvSpPr/>
                  <p:nvPr/>
                </p:nvSpPr>
                <p:spPr>
                  <a:xfrm rot="1568348">
                    <a:off x="1471473" y="3225658"/>
                    <a:ext cx="2082130" cy="1127046"/>
                  </a:xfrm>
                  <a:prstGeom prst="ellipse">
                    <a:avLst/>
                  </a:prstGeom>
                  <a:gradFill flip="none" rotWithShape="1"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  <a:gs pos="88000">
                        <a:schemeClr val="bg1">
                          <a:alpha val="9000"/>
                        </a:schemeClr>
                      </a:gs>
                    </a:gsLst>
                    <a:lin ang="81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14" name="타원 4"/>
                  <p:cNvSpPr/>
                  <p:nvPr/>
                </p:nvSpPr>
                <p:spPr>
                  <a:xfrm flipV="1">
                    <a:off x="1650733" y="2537915"/>
                    <a:ext cx="2045660" cy="2045658"/>
                  </a:xfrm>
                  <a:prstGeom prst="ellipse">
                    <a:avLst/>
                  </a:prstGeom>
                  <a:gradFill flip="none" rotWithShape="1">
                    <a:gsLst>
                      <a:gs pos="90000">
                        <a:schemeClr val="bg1">
                          <a:alpha val="71000"/>
                        </a:schemeClr>
                      </a:gs>
                      <a:gs pos="48000">
                        <a:schemeClr val="bg1">
                          <a:alpha val="0"/>
                        </a:schemeClr>
                      </a:gs>
                      <a:gs pos="79000">
                        <a:schemeClr val="bg1">
                          <a:alpha val="9000"/>
                        </a:schemeClr>
                      </a:gs>
                    </a:gsLst>
                    <a:lin ang="2700000" scaled="1"/>
                    <a:tileRect/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46050" h="1143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508" name="타원 507"/>
                <p:cNvSpPr/>
                <p:nvPr/>
              </p:nvSpPr>
              <p:spPr>
                <a:xfrm flipV="1">
                  <a:off x="5115876" y="3821113"/>
                  <a:ext cx="796645" cy="79962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33000">
                      <a:schemeClr val="bg1">
                        <a:alpha val="0"/>
                      </a:schemeClr>
                    </a:gs>
                    <a:gs pos="59000">
                      <a:schemeClr val="bg1">
                        <a:alpha val="23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09" name="타원 7"/>
                <p:cNvSpPr/>
                <p:nvPr/>
              </p:nvSpPr>
              <p:spPr>
                <a:xfrm>
                  <a:off x="5020264" y="4126036"/>
                  <a:ext cx="1010940" cy="56000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100000">
                      <a:schemeClr val="bg1"/>
                    </a:gs>
                    <a:gs pos="88000">
                      <a:schemeClr val="bg1">
                        <a:alpha val="9000"/>
                      </a:schemeClr>
                    </a:gs>
                  </a:gsLst>
                  <a:lin ang="81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10" name="타원 7"/>
                <p:cNvSpPr/>
                <p:nvPr/>
              </p:nvSpPr>
              <p:spPr>
                <a:xfrm rot="20246656">
                  <a:off x="5049628" y="4065643"/>
                  <a:ext cx="1012109" cy="56000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100000">
                      <a:schemeClr val="bg1"/>
                    </a:gs>
                    <a:gs pos="88000">
                      <a:schemeClr val="bg1">
                        <a:alpha val="9000"/>
                      </a:schemeClr>
                    </a:gs>
                  </a:gsLst>
                  <a:lin ang="81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505" name="직사각형 504"/>
              <p:cNvSpPr/>
              <p:nvPr/>
            </p:nvSpPr>
            <p:spPr>
              <a:xfrm>
                <a:off x="7048913" y="3396794"/>
                <a:ext cx="954372" cy="6527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서비스 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  <a:p>
                <a:pPr algn="ctr"/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제공  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</p:txBody>
          </p:sp>
        </p:grpSp>
        <p:sp>
          <p:nvSpPr>
            <p:cNvPr id="81" name="직사각형 80"/>
            <p:cNvSpPr/>
            <p:nvPr/>
          </p:nvSpPr>
          <p:spPr>
            <a:xfrm>
              <a:off x="1785918" y="5345126"/>
              <a:ext cx="6929486" cy="928694"/>
            </a:xfrm>
            <a:prstGeom prst="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709718" y="5143512"/>
              <a:ext cx="7890079" cy="146982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r">
                <a:buFont typeface="Wingdings" pitchFamily="2" charset="2"/>
                <a:buChar char="§"/>
              </a:pPr>
              <a:endParaRPr kumimoji="0" lang="en-US" altLang="ko-KR" sz="1600" b="1" dirty="0" smtClean="0">
                <a:solidFill>
                  <a:srgbClr val="ED7FA1"/>
                </a:solidFill>
                <a:latin typeface="HY강B" pitchFamily="18" charset="-127"/>
                <a:ea typeface="HY강B" pitchFamily="18" charset="-127"/>
                <a:cs typeface="Arial" charset="0"/>
              </a:endParaRPr>
            </a:p>
            <a:p>
              <a:pPr>
                <a:buFont typeface="Wingdings" pitchFamily="2" charset="2"/>
                <a:buChar char="§"/>
              </a:pPr>
              <a:r>
                <a:rPr lang="ko-KR" altLang="en-US" sz="1600" b="1" dirty="0" smtClean="0">
                  <a:latin typeface="+mn-ea"/>
                  <a:cs typeface="Arial" charset="0"/>
                </a:rPr>
                <a:t> 피해아동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: </a:t>
              </a:r>
              <a:r>
                <a:rPr lang="ko-KR" altLang="en-US" sz="1600" b="1" spc="-150" dirty="0" smtClean="0">
                  <a:latin typeface="+mn-ea"/>
                  <a:cs typeface="Arial" charset="0"/>
                </a:rPr>
                <a:t>상담</a:t>
              </a:r>
              <a:r>
                <a:rPr lang="en-US" altLang="ko-KR" sz="1600" b="1" spc="-150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spc="-150" dirty="0" smtClean="0">
                  <a:latin typeface="+mn-ea"/>
                  <a:cs typeface="Arial" charset="0"/>
                </a:rPr>
                <a:t>의료지원</a:t>
              </a:r>
              <a:r>
                <a:rPr lang="en-US" altLang="ko-KR" sz="1600" b="1" spc="-150" dirty="0" smtClean="0">
                  <a:latin typeface="+mn-ea"/>
                  <a:cs typeface="Arial" charset="0"/>
                </a:rPr>
                <a:t>(</a:t>
              </a:r>
              <a:r>
                <a:rPr lang="ko-KR" altLang="en-US" sz="1600" b="1" spc="-150" dirty="0" smtClean="0">
                  <a:latin typeface="+mn-ea"/>
                  <a:cs typeface="Arial" charset="0"/>
                </a:rPr>
                <a:t>통원 및 입원</a:t>
              </a:r>
              <a:r>
                <a:rPr lang="en-US" altLang="ko-KR" sz="1600" b="1" spc="-150" dirty="0" smtClean="0">
                  <a:latin typeface="+mn-ea"/>
                  <a:cs typeface="Arial" charset="0"/>
                </a:rPr>
                <a:t>), </a:t>
              </a:r>
              <a:r>
                <a:rPr lang="ko-KR" altLang="en-US" sz="1600" b="1" spc="-150" dirty="0" smtClean="0">
                  <a:latin typeface="+mn-ea"/>
                  <a:cs typeface="Arial" charset="0"/>
                </a:rPr>
                <a:t>심리치료</a:t>
              </a:r>
              <a:r>
                <a:rPr lang="en-US" altLang="ko-KR" sz="1600" b="1" spc="-150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spc="-150" dirty="0" smtClean="0">
                  <a:latin typeface="+mn-ea"/>
                  <a:cs typeface="Arial" charset="0"/>
                </a:rPr>
                <a:t>학습지원</a:t>
              </a:r>
              <a:r>
                <a:rPr lang="en-US" altLang="ko-KR" sz="1600" b="1" spc="-150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spc="-150" dirty="0" smtClean="0">
                  <a:latin typeface="+mn-ea"/>
                  <a:cs typeface="Arial" charset="0"/>
                </a:rPr>
                <a:t>고소고발지원 등 </a:t>
              </a:r>
              <a:endParaRPr lang="en-US" altLang="ko-KR" sz="1600" b="1" spc="-150" dirty="0" smtClean="0">
                <a:latin typeface="+mn-ea"/>
                <a:cs typeface="Arial" charset="0"/>
              </a:endParaRPr>
            </a:p>
            <a:p>
              <a:pPr>
                <a:buFont typeface="Wingdings" pitchFamily="2" charset="2"/>
                <a:buChar char="§"/>
              </a:pPr>
              <a:r>
                <a:rPr lang="en-US" altLang="ko-KR" sz="1600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학대행위자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: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상담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교육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심리치료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의료지원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(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통원 및 입원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),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가정지원 등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 </a:t>
              </a:r>
              <a:endParaRPr lang="en-US" altLang="ko-KR" sz="1600" b="1" dirty="0" smtClean="0">
                <a:latin typeface="+mn-ea"/>
                <a:cs typeface="Arial" charset="0"/>
              </a:endParaRPr>
            </a:p>
            <a:p>
              <a:pPr>
                <a:buFont typeface="Wingdings" pitchFamily="2" charset="2"/>
                <a:buChar char="§"/>
              </a:pPr>
              <a:r>
                <a:rPr lang="en-US" altLang="ko-KR" sz="1600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기타가족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: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상담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가족치료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가정지원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(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경제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가사지원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)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등</a:t>
              </a:r>
              <a:endParaRPr lang="en-US" altLang="ko-KR" sz="1600" b="1" dirty="0" smtClean="0">
                <a:latin typeface="+mn-ea"/>
                <a:cs typeface="Arial" charset="0"/>
              </a:endParaRPr>
            </a:p>
            <a:p>
              <a:r>
                <a:rPr lang="en-US" altLang="ko-KR" sz="1600" b="1" dirty="0" smtClean="0">
                  <a:solidFill>
                    <a:schemeClr val="bg1">
                      <a:lumMod val="50000"/>
                    </a:schemeClr>
                  </a:solidFill>
                  <a:latin typeface="HY강B" pitchFamily="18" charset="-127"/>
                  <a:ea typeface="HY강B" pitchFamily="18" charset="-127"/>
                </a:rPr>
                <a:t> </a:t>
              </a:r>
              <a:endParaRPr lang="ko-KR" altLang="en-US" sz="1600" b="1" dirty="0">
                <a:solidFill>
                  <a:schemeClr val="bg1">
                    <a:lumMod val="50000"/>
                  </a:schemeClr>
                </a:solidFill>
                <a:latin typeface="HY강B" pitchFamily="18" charset="-127"/>
                <a:ea typeface="HY강B" pitchFamily="18" charset="-127"/>
              </a:endParaRPr>
            </a:p>
          </p:txBody>
        </p:sp>
      </p:grpSp>
      <p:sp>
        <p:nvSpPr>
          <p:cNvPr id="93" name="제목 1"/>
          <p:cNvSpPr txBox="1">
            <a:spLocks/>
          </p:cNvSpPr>
          <p:nvPr/>
        </p:nvSpPr>
        <p:spPr>
          <a:xfrm>
            <a:off x="285720" y="41252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피해아동의 보호절차 </a:t>
            </a:r>
            <a:r>
              <a:rPr kumimoji="0" lang="ko-KR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endParaRPr kumimoji="0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285852" y="1714488"/>
            <a:ext cx="7324777" cy="3182724"/>
            <a:chOff x="1285852" y="1714488"/>
            <a:chExt cx="7324777" cy="3182724"/>
          </a:xfrm>
        </p:grpSpPr>
        <p:sp>
          <p:nvSpPr>
            <p:cNvPr id="3" name="TextBox 2"/>
            <p:cNvSpPr txBox="1"/>
            <p:nvPr/>
          </p:nvSpPr>
          <p:spPr>
            <a:xfrm>
              <a:off x="1285852" y="1714488"/>
              <a:ext cx="73247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600" b="1" dirty="0" smtClean="0">
                  <a:latin typeface="+mn-ea"/>
                </a:rPr>
                <a:t>3. </a:t>
              </a:r>
              <a:r>
                <a:rPr lang="ko-KR" altLang="en-US" sz="3600" b="1" dirty="0" smtClean="0">
                  <a:latin typeface="+mn-ea"/>
                </a:rPr>
                <a:t>아동학대신고의무자 살펴보기   </a:t>
              </a:r>
              <a:endParaRPr lang="ko-KR" altLang="en-US" sz="3600" b="1" dirty="0">
                <a:latin typeface="+mn-ea"/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828782" y="2588888"/>
              <a:ext cx="4787476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AutoNum type="arabicParenBoth"/>
                <a:defRPr/>
              </a:pPr>
              <a:r>
                <a:rPr lang="ko-KR" altLang="en-US" sz="2400" b="1" dirty="0" smtClean="0">
                  <a:latin typeface="+mn-ea"/>
                  <a:cs typeface="Arial" pitchFamily="34" charset="0"/>
                </a:rPr>
                <a:t>아동학대신고의무자</a:t>
              </a:r>
              <a:endParaRPr lang="en-US" altLang="ko-KR" sz="2400" b="1" dirty="0" smtClean="0">
                <a:latin typeface="+mn-ea"/>
                <a:cs typeface="Arial" pitchFamily="34" charset="0"/>
              </a:endParaRP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AutoNum type="arabicParenBoth"/>
                <a:defRPr/>
              </a:pPr>
              <a:r>
                <a:rPr lang="ko-KR" altLang="en-US" sz="2400" b="1" dirty="0" smtClean="0">
                  <a:latin typeface="+mn-ea"/>
                  <a:cs typeface="Arial" pitchFamily="34" charset="0"/>
                </a:rPr>
                <a:t>아동학대신고의무자의 역할</a:t>
              </a:r>
              <a:r>
                <a:rPr lang="en-US" altLang="ko-KR" sz="2400" b="1" dirty="0" smtClean="0">
                  <a:latin typeface="+mn-ea"/>
                  <a:cs typeface="Arial" pitchFamily="34" charset="0"/>
                </a:rPr>
                <a:t>         </a:t>
              </a: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2400" b="1" dirty="0" smtClean="0">
                  <a:latin typeface="+mn-ea"/>
                  <a:cs typeface="Arial" pitchFamily="34" charset="0"/>
                </a:rPr>
                <a:t>    · </a:t>
              </a:r>
              <a:r>
                <a:rPr lang="ko-KR" altLang="en-US" sz="2400" b="1" dirty="0" smtClean="0">
                  <a:latin typeface="+mn-ea"/>
                  <a:cs typeface="Arial" pitchFamily="34" charset="0"/>
                </a:rPr>
                <a:t>아동학대 발견하기 </a:t>
              </a:r>
              <a:endParaRPr lang="en-US" altLang="ko-KR" sz="2400" b="1" dirty="0" smtClean="0">
                <a:latin typeface="+mn-ea"/>
                <a:cs typeface="Arial" pitchFamily="34" charset="0"/>
              </a:endParaRP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2400" b="1" dirty="0" smtClean="0">
                  <a:latin typeface="+mn-ea"/>
                  <a:cs typeface="Arial" pitchFamily="34" charset="0"/>
                </a:rPr>
                <a:t>    · </a:t>
              </a:r>
              <a:r>
                <a:rPr lang="ko-KR" altLang="en-US" sz="2400" b="1" dirty="0" smtClean="0">
                  <a:latin typeface="+mn-ea"/>
                  <a:cs typeface="Arial" pitchFamily="34" charset="0"/>
                </a:rPr>
                <a:t>아동학대 신고하기 </a:t>
              </a:r>
              <a:endParaRPr lang="en-US" altLang="ko-KR" sz="2400" b="1" dirty="0" smtClean="0">
                <a:latin typeface="+mn-ea"/>
                <a:cs typeface="Arial" pitchFamily="34" charset="0"/>
              </a:endParaRP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2400" b="1" dirty="0" smtClean="0">
                  <a:latin typeface="+mn-ea"/>
                  <a:cs typeface="Arial" pitchFamily="34" charset="0"/>
                </a:rPr>
                <a:t>    · </a:t>
              </a:r>
              <a:r>
                <a:rPr lang="ko-KR" altLang="en-US" sz="2400" b="1" dirty="0" smtClean="0">
                  <a:latin typeface="+mn-ea"/>
                  <a:cs typeface="Arial" pitchFamily="34" charset="0"/>
                </a:rPr>
                <a:t>협력 및 지원 </a:t>
              </a:r>
              <a:endParaRPr lang="en-US" altLang="ko-KR" sz="2400" b="1" dirty="0" smtClean="0">
                <a:latin typeface="+mn-ea"/>
                <a:cs typeface="Arial" pitchFamily="34" charset="0"/>
              </a:endParaRP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2400" b="1" dirty="0" smtClean="0">
                  <a:latin typeface="+mn-ea"/>
                  <a:cs typeface="Arial" pitchFamily="34" charset="0"/>
                </a:rPr>
                <a:t>    · </a:t>
              </a:r>
              <a:r>
                <a:rPr lang="ko-KR" altLang="en-US" sz="2400" b="1" dirty="0" smtClean="0">
                  <a:latin typeface="+mn-ea"/>
                  <a:cs typeface="Arial" pitchFamily="34" charset="0"/>
                </a:rPr>
                <a:t>아동학대 예방하기 </a:t>
              </a:r>
              <a:endParaRPr lang="en-US" altLang="ko-KR" sz="2400" b="1" dirty="0" smtClean="0">
                <a:latin typeface="+mn-ea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321008" cy="646331"/>
          </a:xfrm>
        </p:spPr>
        <p:txBody>
          <a:bodyPr/>
          <a:lstStyle/>
          <a:p>
            <a:pPr algn="ctr"/>
            <a:r>
              <a:rPr altLang="en-US" b="1" spc="-15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 아동학대신고의무자 </a:t>
            </a:r>
            <a:endParaRPr lang="ko-KR" altLang="en-US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grpSp>
        <p:nvGrpSpPr>
          <p:cNvPr id="59" name="그룹 58"/>
          <p:cNvGrpSpPr/>
          <p:nvPr/>
        </p:nvGrpSpPr>
        <p:grpSpPr>
          <a:xfrm>
            <a:off x="605278" y="1428736"/>
            <a:ext cx="7999396" cy="1377360"/>
            <a:chOff x="605278" y="1428736"/>
            <a:chExt cx="7999396" cy="1377360"/>
          </a:xfrm>
        </p:grpSpPr>
        <p:grpSp>
          <p:nvGrpSpPr>
            <p:cNvPr id="42" name="그룹 41"/>
            <p:cNvGrpSpPr/>
            <p:nvPr/>
          </p:nvGrpSpPr>
          <p:grpSpPr>
            <a:xfrm>
              <a:off x="605278" y="1460635"/>
              <a:ext cx="7999396" cy="1345461"/>
              <a:chOff x="605278" y="1460635"/>
              <a:chExt cx="7999396" cy="1345461"/>
            </a:xfrm>
          </p:grpSpPr>
          <p:sp>
            <p:nvSpPr>
              <p:cNvPr id="22" name="모서리가 둥근 직사각형 21"/>
              <p:cNvSpPr/>
              <p:nvPr/>
            </p:nvSpPr>
            <p:spPr>
              <a:xfrm>
                <a:off x="605278" y="1460635"/>
                <a:ext cx="7999396" cy="1138356"/>
              </a:xfrm>
              <a:prstGeom prst="roundRect">
                <a:avLst>
                  <a:gd name="adj" fmla="val 14292"/>
                </a:avLst>
              </a:prstGeom>
              <a:solidFill>
                <a:schemeClr val="bg1"/>
              </a:solidFill>
              <a:ln w="76200">
                <a:solidFill>
                  <a:srgbClr val="006E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cxnSp>
            <p:nvCxnSpPr>
              <p:cNvPr id="23" name="직선 연결선 22"/>
              <p:cNvCxnSpPr/>
              <p:nvPr/>
            </p:nvCxnSpPr>
            <p:spPr>
              <a:xfrm>
                <a:off x="682942" y="1795446"/>
                <a:ext cx="7766404" cy="15529"/>
              </a:xfrm>
              <a:prstGeom prst="line">
                <a:avLst/>
              </a:prstGeom>
              <a:ln>
                <a:solidFill>
                  <a:srgbClr val="006E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>
                <a:off x="734233" y="1486381"/>
                <a:ext cx="47014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006EC0"/>
                    </a:solidFill>
                    <a:latin typeface="+mn-ea"/>
                    <a:cs typeface="Arial" pitchFamily="34" charset="0"/>
                  </a:rPr>
                  <a:t>아동복지법 제</a:t>
                </a:r>
                <a:r>
                  <a:rPr lang="en-US" altLang="ko-KR" b="1" dirty="0" smtClean="0">
                    <a:solidFill>
                      <a:srgbClr val="006EC0"/>
                    </a:solidFill>
                    <a:latin typeface="+mn-ea"/>
                    <a:cs typeface="Arial" pitchFamily="34" charset="0"/>
                  </a:rPr>
                  <a:t>26</a:t>
                </a:r>
                <a:r>
                  <a:rPr lang="ko-KR" altLang="en-US" b="1" dirty="0" smtClean="0">
                    <a:solidFill>
                      <a:srgbClr val="006EC0"/>
                    </a:solidFill>
                    <a:latin typeface="+mn-ea"/>
                    <a:cs typeface="Arial" pitchFamily="34" charset="0"/>
                  </a:rPr>
                  <a:t>조 제</a:t>
                </a:r>
                <a:r>
                  <a:rPr lang="en-US" altLang="ko-KR" b="1" dirty="0" smtClean="0">
                    <a:solidFill>
                      <a:srgbClr val="006EC0"/>
                    </a:solidFill>
                    <a:latin typeface="+mn-ea"/>
                    <a:cs typeface="Arial" pitchFamily="34" charset="0"/>
                  </a:rPr>
                  <a:t>1</a:t>
                </a:r>
                <a:r>
                  <a:rPr lang="ko-KR" altLang="en-US" b="1" dirty="0" smtClean="0">
                    <a:solidFill>
                      <a:srgbClr val="006EC0"/>
                    </a:solidFill>
                    <a:latin typeface="+mn-ea"/>
                    <a:cs typeface="Arial" pitchFamily="34" charset="0"/>
                  </a:rPr>
                  <a:t>항  </a:t>
                </a:r>
                <a:endParaRPr lang="ko-KR" altLang="en-US" b="1" dirty="0">
                  <a:solidFill>
                    <a:srgbClr val="006EC0"/>
                  </a:solidFill>
                  <a:latin typeface="+mn-ea"/>
                  <a:cs typeface="Arial" pitchFamily="34" charset="0"/>
                </a:endParaRPr>
              </a:p>
            </p:txBody>
          </p:sp>
          <p:grpSp>
            <p:nvGrpSpPr>
              <p:cNvPr id="5" name="그룹 41"/>
              <p:cNvGrpSpPr/>
              <p:nvPr/>
            </p:nvGrpSpPr>
            <p:grpSpPr>
              <a:xfrm>
                <a:off x="6401408" y="2330040"/>
                <a:ext cx="2090616" cy="476056"/>
                <a:chOff x="5724128" y="2570237"/>
                <a:chExt cx="1804020" cy="507876"/>
              </a:xfrm>
            </p:grpSpPr>
            <p:sp>
              <p:nvSpPr>
                <p:cNvPr id="51" name="타원 6"/>
                <p:cNvSpPr/>
                <p:nvPr/>
              </p:nvSpPr>
              <p:spPr>
                <a:xfrm>
                  <a:off x="5724128" y="2570237"/>
                  <a:ext cx="507876" cy="507876"/>
                </a:xfrm>
                <a:prstGeom prst="ellipse">
                  <a:avLst/>
                </a:prstGeom>
                <a:solidFill>
                  <a:srgbClr val="006EC0"/>
                </a:solidFill>
                <a:ln w="76200">
                  <a:solidFill>
                    <a:srgbClr val="006EC0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n>
                      <a:solidFill>
                        <a:srgbClr val="558ED5"/>
                      </a:solidFill>
                    </a:ln>
                  </a:endParaRP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5803586" y="2593343"/>
                  <a:ext cx="3600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24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1</a:t>
                  </a:r>
                  <a:endParaRPr lang="ko-KR" altLang="en-US" sz="24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3" name="타원 52"/>
                <p:cNvSpPr/>
                <p:nvPr/>
              </p:nvSpPr>
              <p:spPr>
                <a:xfrm>
                  <a:off x="6372200" y="2570237"/>
                  <a:ext cx="507876" cy="507876"/>
                </a:xfrm>
                <a:prstGeom prst="ellipse">
                  <a:avLst/>
                </a:prstGeom>
                <a:solidFill>
                  <a:schemeClr val="bg1"/>
                </a:solidFill>
                <a:ln w="76200">
                  <a:solidFill>
                    <a:srgbClr val="006EC0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n>
                      <a:solidFill>
                        <a:srgbClr val="558ED5"/>
                      </a:solidFill>
                    </a:ln>
                    <a:solidFill>
                      <a:srgbClr val="558ED5"/>
                    </a:solidFill>
                  </a:endParaRPr>
                </a:p>
              </p:txBody>
            </p:sp>
            <p:sp>
              <p:nvSpPr>
                <p:cNvPr id="54" name="TextBox 9"/>
                <p:cNvSpPr txBox="1"/>
                <p:nvPr/>
              </p:nvSpPr>
              <p:spPr>
                <a:xfrm>
                  <a:off x="6453578" y="2586904"/>
                  <a:ext cx="3600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2400" b="1" dirty="0" smtClean="0">
                      <a:solidFill>
                        <a:srgbClr val="006EC0"/>
                      </a:solidFill>
                      <a:latin typeface="Arial" pitchFamily="34" charset="0"/>
                      <a:cs typeface="Arial" pitchFamily="34" charset="0"/>
                    </a:rPr>
                    <a:t>2</a:t>
                  </a:r>
                  <a:endParaRPr lang="ko-KR" altLang="en-US" sz="2400" b="1" dirty="0">
                    <a:solidFill>
                      <a:srgbClr val="006EC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5" name="타원 54"/>
                <p:cNvSpPr/>
                <p:nvPr/>
              </p:nvSpPr>
              <p:spPr>
                <a:xfrm>
                  <a:off x="7020272" y="2570237"/>
                  <a:ext cx="507876" cy="507876"/>
                </a:xfrm>
                <a:prstGeom prst="ellipse">
                  <a:avLst/>
                </a:prstGeom>
                <a:solidFill>
                  <a:schemeClr val="bg1"/>
                </a:solidFill>
                <a:ln w="76200">
                  <a:solidFill>
                    <a:srgbClr val="006EC0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n>
                      <a:solidFill>
                        <a:srgbClr val="558ED5"/>
                      </a:solidFill>
                    </a:ln>
                    <a:solidFill>
                      <a:srgbClr val="235590"/>
                    </a:solidFill>
                  </a:endParaRP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7102816" y="2593343"/>
                  <a:ext cx="3600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2400" b="1" dirty="0" smtClean="0">
                      <a:solidFill>
                        <a:srgbClr val="006EC0"/>
                      </a:solidFill>
                      <a:latin typeface="Arial" pitchFamily="34" charset="0"/>
                      <a:cs typeface="Arial" pitchFamily="34" charset="0"/>
                    </a:rPr>
                    <a:t>3</a:t>
                  </a:r>
                  <a:endParaRPr lang="ko-KR" altLang="en-US" sz="2400" b="1" dirty="0">
                    <a:solidFill>
                      <a:srgbClr val="006EC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7" name="타원 56"/>
                <p:cNvSpPr/>
                <p:nvPr/>
              </p:nvSpPr>
              <p:spPr>
                <a:xfrm flipV="1">
                  <a:off x="5747006" y="2587991"/>
                  <a:ext cx="472635" cy="47440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33000">
                      <a:schemeClr val="bg1">
                        <a:alpha val="0"/>
                      </a:schemeClr>
                    </a:gs>
                    <a:gs pos="59000">
                      <a:schemeClr val="bg1">
                        <a:alpha val="23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19" name="직사각형 18"/>
              <p:cNvSpPr/>
              <p:nvPr/>
            </p:nvSpPr>
            <p:spPr>
              <a:xfrm>
                <a:off x="664602" y="1879220"/>
                <a:ext cx="785641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ko-KR" altLang="en-US" b="1" dirty="0" smtClean="0">
                    <a:latin typeface="+mn-ea"/>
                    <a:cs typeface="Arial" charset="0"/>
                  </a:rPr>
                  <a:t>누구든지 아동학대를 알게 된 때에는 아동보호전문기관에 또는 수사기관에 신고할 수 있다</a:t>
                </a:r>
                <a:r>
                  <a:rPr lang="en-US" altLang="ko-KR" b="1" dirty="0" smtClean="0">
                    <a:latin typeface="+mn-ea"/>
                    <a:cs typeface="Arial" charset="0"/>
                  </a:rPr>
                  <a:t>.</a:t>
                </a:r>
                <a:endParaRPr kumimoji="0" lang="ko-KR" altLang="en-US" b="1" dirty="0">
                  <a:latin typeface="+mn-ea"/>
                  <a:cs typeface="Arial" charset="0"/>
                </a:endParaRPr>
              </a:p>
            </p:txBody>
          </p:sp>
        </p:grpSp>
        <p:sp>
          <p:nvSpPr>
            <p:cNvPr id="58" name="직사각형 57"/>
            <p:cNvSpPr/>
            <p:nvPr/>
          </p:nvSpPr>
          <p:spPr>
            <a:xfrm>
              <a:off x="642910" y="1500174"/>
              <a:ext cx="7929618" cy="357190"/>
            </a:xfrm>
            <a:prstGeom prst="rect">
              <a:avLst/>
            </a:prstGeom>
            <a:solidFill>
              <a:srgbClr val="2F70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714348" y="1428736"/>
              <a:ext cx="320953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아동복지법 제</a:t>
              </a: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25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조 제</a:t>
              </a: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1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항 </a:t>
              </a:r>
              <a:endPara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itchFamily="34" charset="0"/>
              </a:endParaRPr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571472" y="3133817"/>
            <a:ext cx="8046470" cy="1366753"/>
            <a:chOff x="571472" y="3133817"/>
            <a:chExt cx="8046470" cy="1366753"/>
          </a:xfrm>
        </p:grpSpPr>
        <p:grpSp>
          <p:nvGrpSpPr>
            <p:cNvPr id="60" name="그룹 59"/>
            <p:cNvGrpSpPr/>
            <p:nvPr/>
          </p:nvGrpSpPr>
          <p:grpSpPr>
            <a:xfrm>
              <a:off x="589745" y="3133817"/>
              <a:ext cx="8028197" cy="1366753"/>
              <a:chOff x="589745" y="2933802"/>
              <a:chExt cx="8028197" cy="1366753"/>
            </a:xfrm>
          </p:grpSpPr>
          <p:sp>
            <p:nvSpPr>
              <p:cNvPr id="30" name="모서리가 둥근 직사각형 29"/>
              <p:cNvSpPr/>
              <p:nvPr/>
            </p:nvSpPr>
            <p:spPr>
              <a:xfrm>
                <a:off x="589745" y="2933802"/>
                <a:ext cx="8014928" cy="1127297"/>
              </a:xfrm>
              <a:prstGeom prst="roundRect">
                <a:avLst>
                  <a:gd name="adj" fmla="val 14292"/>
                </a:avLst>
              </a:prstGeom>
              <a:solidFill>
                <a:schemeClr val="bg1"/>
              </a:solidFill>
              <a:ln w="76200">
                <a:solidFill>
                  <a:srgbClr val="A2BC32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763861" y="2970917"/>
                <a:ext cx="48551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A2BC32"/>
                    </a:solidFill>
                    <a:latin typeface="+mn-ea"/>
                    <a:cs typeface="Arial" pitchFamily="34" charset="0"/>
                  </a:rPr>
                  <a:t>아동복지법 제</a:t>
                </a:r>
                <a:r>
                  <a:rPr lang="en-US" altLang="ko-KR" b="1" dirty="0" smtClean="0">
                    <a:solidFill>
                      <a:srgbClr val="A2BC32"/>
                    </a:solidFill>
                    <a:latin typeface="+mn-ea"/>
                    <a:cs typeface="Arial" pitchFamily="34" charset="0"/>
                  </a:rPr>
                  <a:t>26</a:t>
                </a:r>
                <a:r>
                  <a:rPr lang="ko-KR" altLang="en-US" b="1" dirty="0" smtClean="0">
                    <a:solidFill>
                      <a:srgbClr val="A2BC32"/>
                    </a:solidFill>
                    <a:latin typeface="+mn-ea"/>
                    <a:cs typeface="Arial" pitchFamily="34" charset="0"/>
                  </a:rPr>
                  <a:t>조 제</a:t>
                </a:r>
                <a:r>
                  <a:rPr lang="en-US" altLang="ko-KR" b="1" dirty="0" smtClean="0">
                    <a:solidFill>
                      <a:srgbClr val="A2BC32"/>
                    </a:solidFill>
                    <a:latin typeface="+mn-ea"/>
                    <a:cs typeface="Arial" pitchFamily="34" charset="0"/>
                  </a:rPr>
                  <a:t>2</a:t>
                </a:r>
                <a:r>
                  <a:rPr lang="ko-KR" altLang="en-US" b="1" dirty="0" smtClean="0">
                    <a:solidFill>
                      <a:srgbClr val="A2BC32"/>
                    </a:solidFill>
                    <a:latin typeface="+mn-ea"/>
                    <a:cs typeface="Arial" pitchFamily="34" charset="0"/>
                  </a:rPr>
                  <a:t>항 </a:t>
                </a:r>
                <a:endParaRPr lang="ko-KR" altLang="en-US" b="1" dirty="0">
                  <a:solidFill>
                    <a:srgbClr val="A2BC32"/>
                  </a:solidFill>
                  <a:latin typeface="+mn-ea"/>
                  <a:cs typeface="Arial" pitchFamily="34" charset="0"/>
                </a:endParaRPr>
              </a:p>
            </p:txBody>
          </p:sp>
          <p:grpSp>
            <p:nvGrpSpPr>
              <p:cNvPr id="7" name="그룹 55"/>
              <p:cNvGrpSpPr/>
              <p:nvPr/>
            </p:nvGrpSpPr>
            <p:grpSpPr>
              <a:xfrm>
                <a:off x="6332272" y="3824499"/>
                <a:ext cx="2091812" cy="476056"/>
                <a:chOff x="5724128" y="4166782"/>
                <a:chExt cx="1804020" cy="507876"/>
              </a:xfrm>
            </p:grpSpPr>
            <p:sp>
              <p:nvSpPr>
                <p:cNvPr id="35" name="타원 34"/>
                <p:cNvSpPr/>
                <p:nvPr/>
              </p:nvSpPr>
              <p:spPr>
                <a:xfrm>
                  <a:off x="5724128" y="4166782"/>
                  <a:ext cx="507876" cy="507876"/>
                </a:xfrm>
                <a:prstGeom prst="ellipse">
                  <a:avLst/>
                </a:prstGeom>
                <a:solidFill>
                  <a:schemeClr val="bg1"/>
                </a:solidFill>
                <a:ln w="76200">
                  <a:solidFill>
                    <a:srgbClr val="A2BC32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5794061" y="4189888"/>
                  <a:ext cx="3600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2400" b="1" dirty="0" smtClean="0">
                      <a:solidFill>
                        <a:srgbClr val="A2BC32"/>
                      </a:solidFill>
                      <a:latin typeface="Arial" pitchFamily="34" charset="0"/>
                      <a:cs typeface="Arial" pitchFamily="34" charset="0"/>
                    </a:rPr>
                    <a:t>1</a:t>
                  </a:r>
                  <a:endParaRPr lang="ko-KR" altLang="en-US" sz="2400" b="1" dirty="0">
                    <a:solidFill>
                      <a:srgbClr val="A2BC32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8" name="타원 37"/>
                <p:cNvSpPr/>
                <p:nvPr/>
              </p:nvSpPr>
              <p:spPr>
                <a:xfrm>
                  <a:off x="6372200" y="4166782"/>
                  <a:ext cx="507876" cy="507876"/>
                </a:xfrm>
                <a:prstGeom prst="ellipse">
                  <a:avLst/>
                </a:prstGeom>
                <a:solidFill>
                  <a:srgbClr val="A2BC32"/>
                </a:solidFill>
                <a:ln w="76200">
                  <a:solidFill>
                    <a:srgbClr val="A2BC32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" name="TextBox 38"/>
                <p:cNvSpPr txBox="1"/>
                <p:nvPr/>
              </p:nvSpPr>
              <p:spPr>
                <a:xfrm>
                  <a:off x="6450492" y="4183449"/>
                  <a:ext cx="3600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24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2</a:t>
                  </a:r>
                  <a:endParaRPr lang="ko-KR" altLang="en-US" sz="24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" name="타원 39"/>
                <p:cNvSpPr/>
                <p:nvPr/>
              </p:nvSpPr>
              <p:spPr>
                <a:xfrm>
                  <a:off x="7020272" y="4166782"/>
                  <a:ext cx="507876" cy="507876"/>
                </a:xfrm>
                <a:prstGeom prst="ellipse">
                  <a:avLst/>
                </a:prstGeom>
                <a:solidFill>
                  <a:schemeClr val="bg1"/>
                </a:solidFill>
                <a:ln w="76200">
                  <a:solidFill>
                    <a:srgbClr val="A2BC32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" name="TextBox 40"/>
                <p:cNvSpPr txBox="1"/>
                <p:nvPr/>
              </p:nvSpPr>
              <p:spPr>
                <a:xfrm>
                  <a:off x="7102816" y="4189888"/>
                  <a:ext cx="3600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2400" b="1" dirty="0" smtClean="0">
                      <a:solidFill>
                        <a:srgbClr val="A2BC32"/>
                      </a:solidFill>
                      <a:latin typeface="Arial" pitchFamily="34" charset="0"/>
                      <a:cs typeface="Arial" pitchFamily="34" charset="0"/>
                    </a:rPr>
                    <a:t>3</a:t>
                  </a:r>
                  <a:endParaRPr lang="ko-KR" altLang="en-US" sz="2400" b="1" dirty="0">
                    <a:solidFill>
                      <a:srgbClr val="A2BC32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3" name="타원 42"/>
                <p:cNvSpPr/>
                <p:nvPr/>
              </p:nvSpPr>
              <p:spPr>
                <a:xfrm flipV="1">
                  <a:off x="6401078" y="4183793"/>
                  <a:ext cx="472635" cy="47440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33000">
                      <a:schemeClr val="bg1">
                        <a:alpha val="0"/>
                      </a:schemeClr>
                    </a:gs>
                    <a:gs pos="59000">
                      <a:schemeClr val="bg1">
                        <a:alpha val="23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20" name="직사각형 19"/>
              <p:cNvSpPr/>
              <p:nvPr/>
            </p:nvSpPr>
            <p:spPr>
              <a:xfrm>
                <a:off x="690089" y="3371861"/>
                <a:ext cx="792785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F0000"/>
                    </a:solidFill>
                    <a:latin typeface="+mn-ea"/>
                    <a:cs typeface="Arial" charset="0"/>
                  </a:rPr>
                  <a:t>신고의무자</a:t>
                </a:r>
                <a:r>
                  <a:rPr lang="ko-KR" altLang="en-US" b="1" dirty="0" smtClean="0">
                    <a:latin typeface="+mn-ea"/>
                    <a:cs typeface="Arial" charset="0"/>
                  </a:rPr>
                  <a:t>들은 직무상 아동학대를 알게 된 때에는 즉시 아동보호전문기관 또는 수사기관에 신고하여야 한다 </a:t>
                </a:r>
                <a:r>
                  <a:rPr kumimoji="0" lang="en-US" altLang="ko-KR" b="1" dirty="0" smtClean="0">
                    <a:latin typeface="+mn-ea"/>
                    <a:cs typeface="Arial" charset="0"/>
                  </a:rPr>
                  <a:t>.</a:t>
                </a:r>
                <a:endParaRPr kumimoji="0" lang="ko-KR" altLang="en-US" b="1" dirty="0">
                  <a:latin typeface="+mn-ea"/>
                  <a:cs typeface="Arial" charset="0"/>
                </a:endParaRPr>
              </a:p>
            </p:txBody>
          </p:sp>
        </p:grpSp>
        <p:sp>
          <p:nvSpPr>
            <p:cNvPr id="63" name="직사각형 62"/>
            <p:cNvSpPr/>
            <p:nvPr/>
          </p:nvSpPr>
          <p:spPr>
            <a:xfrm>
              <a:off x="571472" y="3214686"/>
              <a:ext cx="8001056" cy="357190"/>
            </a:xfrm>
            <a:prstGeom prst="rect">
              <a:avLst/>
            </a:prstGeom>
            <a:solidFill>
              <a:srgbClr val="A5C0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642910" y="3143248"/>
              <a:ext cx="7929618" cy="142876"/>
            </a:xfrm>
            <a:prstGeom prst="rect">
              <a:avLst/>
            </a:prstGeom>
            <a:solidFill>
              <a:srgbClr val="A5C0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714348" y="3143248"/>
              <a:ext cx="320953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아동복지법 제</a:t>
              </a: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25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조 제</a:t>
              </a: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2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항 </a:t>
              </a:r>
              <a:endPara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itchFamily="34" charset="0"/>
              </a:endParaRPr>
            </a:p>
          </p:txBody>
        </p:sp>
      </p:grpSp>
      <p:grpSp>
        <p:nvGrpSpPr>
          <p:cNvPr id="69" name="그룹 68"/>
          <p:cNvGrpSpPr/>
          <p:nvPr/>
        </p:nvGrpSpPr>
        <p:grpSpPr>
          <a:xfrm>
            <a:off x="605278" y="4857760"/>
            <a:ext cx="8108361" cy="1357322"/>
            <a:chOff x="605278" y="4857760"/>
            <a:chExt cx="8108361" cy="1357322"/>
          </a:xfrm>
        </p:grpSpPr>
        <p:grpSp>
          <p:nvGrpSpPr>
            <p:cNvPr id="61" name="그룹 60"/>
            <p:cNvGrpSpPr/>
            <p:nvPr/>
          </p:nvGrpSpPr>
          <p:grpSpPr>
            <a:xfrm>
              <a:off x="605278" y="4877447"/>
              <a:ext cx="8108361" cy="1337635"/>
              <a:chOff x="605278" y="4398041"/>
              <a:chExt cx="8108361" cy="1337635"/>
            </a:xfrm>
          </p:grpSpPr>
          <p:sp>
            <p:nvSpPr>
              <p:cNvPr id="26" name="모서리가 둥근 직사각형 9"/>
              <p:cNvSpPr/>
              <p:nvPr/>
            </p:nvSpPr>
            <p:spPr>
              <a:xfrm>
                <a:off x="605278" y="4398041"/>
                <a:ext cx="7999396" cy="1102643"/>
              </a:xfrm>
              <a:prstGeom prst="roundRect">
                <a:avLst>
                  <a:gd name="adj" fmla="val 14292"/>
                </a:avLst>
              </a:prstGeom>
              <a:solidFill>
                <a:schemeClr val="bg1"/>
              </a:solidFill>
              <a:ln w="76200">
                <a:solidFill>
                  <a:srgbClr val="F7990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6" name="그룹 43"/>
              <p:cNvGrpSpPr/>
              <p:nvPr/>
            </p:nvGrpSpPr>
            <p:grpSpPr>
              <a:xfrm>
                <a:off x="6481856" y="5259620"/>
                <a:ext cx="1961246" cy="476056"/>
                <a:chOff x="5724128" y="5738520"/>
                <a:chExt cx="1804020" cy="507876"/>
              </a:xfrm>
            </p:grpSpPr>
            <p:sp>
              <p:nvSpPr>
                <p:cNvPr id="44" name="타원 43"/>
                <p:cNvSpPr/>
                <p:nvPr/>
              </p:nvSpPr>
              <p:spPr>
                <a:xfrm>
                  <a:off x="5724128" y="5738520"/>
                  <a:ext cx="507876" cy="507876"/>
                </a:xfrm>
                <a:prstGeom prst="ellipse">
                  <a:avLst/>
                </a:prstGeom>
                <a:solidFill>
                  <a:schemeClr val="bg1"/>
                </a:solidFill>
                <a:ln w="76200">
                  <a:solidFill>
                    <a:srgbClr val="F7990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5794061" y="5761626"/>
                  <a:ext cx="3600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2400" b="1" dirty="0" smtClean="0">
                      <a:solidFill>
                        <a:srgbClr val="F79906"/>
                      </a:solidFill>
                      <a:latin typeface="Arial" pitchFamily="34" charset="0"/>
                      <a:cs typeface="Arial" pitchFamily="34" charset="0"/>
                    </a:rPr>
                    <a:t>1</a:t>
                  </a:r>
                  <a:endParaRPr lang="ko-KR" altLang="en-US" sz="2400" b="1" dirty="0">
                    <a:solidFill>
                      <a:srgbClr val="F79906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6" name="타원 45"/>
                <p:cNvSpPr/>
                <p:nvPr/>
              </p:nvSpPr>
              <p:spPr>
                <a:xfrm>
                  <a:off x="6372200" y="5738520"/>
                  <a:ext cx="507876" cy="507876"/>
                </a:xfrm>
                <a:prstGeom prst="ellipse">
                  <a:avLst/>
                </a:prstGeom>
                <a:solidFill>
                  <a:schemeClr val="bg1"/>
                </a:solidFill>
                <a:ln w="76200">
                  <a:solidFill>
                    <a:srgbClr val="F7990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6450492" y="5761626"/>
                  <a:ext cx="3600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2400" b="1" dirty="0" smtClean="0">
                      <a:solidFill>
                        <a:srgbClr val="F79906"/>
                      </a:solidFill>
                      <a:latin typeface="Arial" pitchFamily="34" charset="0"/>
                      <a:cs typeface="Arial" pitchFamily="34" charset="0"/>
                    </a:rPr>
                    <a:t>2</a:t>
                  </a:r>
                  <a:endParaRPr lang="ko-KR" altLang="en-US" sz="2400" b="1" dirty="0">
                    <a:solidFill>
                      <a:srgbClr val="F79906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8" name="타원 47"/>
                <p:cNvSpPr/>
                <p:nvPr/>
              </p:nvSpPr>
              <p:spPr>
                <a:xfrm>
                  <a:off x="7020272" y="5738520"/>
                  <a:ext cx="507876" cy="507876"/>
                </a:xfrm>
                <a:prstGeom prst="ellipse">
                  <a:avLst/>
                </a:prstGeom>
                <a:solidFill>
                  <a:srgbClr val="F79906"/>
                </a:solidFill>
                <a:ln w="76200">
                  <a:solidFill>
                    <a:srgbClr val="F79906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rgbClr val="8E8E8E"/>
                    </a:solidFill>
                  </a:endParaRP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7102816" y="5761626"/>
                  <a:ext cx="3600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24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3</a:t>
                  </a:r>
                  <a:endParaRPr lang="ko-KR" altLang="en-US" sz="24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0" name="타원 49"/>
                <p:cNvSpPr/>
                <p:nvPr/>
              </p:nvSpPr>
              <p:spPr>
                <a:xfrm flipV="1">
                  <a:off x="7049150" y="5759343"/>
                  <a:ext cx="472635" cy="47440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33000">
                      <a:schemeClr val="bg1">
                        <a:alpha val="0"/>
                      </a:schemeClr>
                    </a:gs>
                    <a:gs pos="59000">
                      <a:schemeClr val="bg1">
                        <a:alpha val="23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742573" y="4432700"/>
                <a:ext cx="44650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F79906"/>
                    </a:solidFill>
                    <a:latin typeface="+mn-ea"/>
                    <a:cs typeface="Arial" pitchFamily="34" charset="0"/>
                  </a:rPr>
                  <a:t>아동복지법 제</a:t>
                </a:r>
                <a:r>
                  <a:rPr lang="en-US" altLang="ko-KR" b="1" dirty="0" smtClean="0">
                    <a:solidFill>
                      <a:srgbClr val="F79906"/>
                    </a:solidFill>
                    <a:latin typeface="+mn-ea"/>
                    <a:cs typeface="Arial" pitchFamily="34" charset="0"/>
                  </a:rPr>
                  <a:t>26</a:t>
                </a:r>
                <a:r>
                  <a:rPr lang="ko-KR" altLang="en-US" b="1" dirty="0" smtClean="0">
                    <a:solidFill>
                      <a:srgbClr val="F79906"/>
                    </a:solidFill>
                    <a:latin typeface="+mn-ea"/>
                    <a:cs typeface="Arial" pitchFamily="34" charset="0"/>
                  </a:rPr>
                  <a:t>조 제</a:t>
                </a:r>
                <a:r>
                  <a:rPr lang="en-US" altLang="ko-KR" b="1" dirty="0" smtClean="0">
                    <a:solidFill>
                      <a:srgbClr val="F79906"/>
                    </a:solidFill>
                    <a:latin typeface="+mn-ea"/>
                    <a:cs typeface="Arial" pitchFamily="34" charset="0"/>
                  </a:rPr>
                  <a:t>3</a:t>
                </a:r>
                <a:r>
                  <a:rPr lang="ko-KR" altLang="en-US" b="1" dirty="0" smtClean="0">
                    <a:solidFill>
                      <a:srgbClr val="F79906"/>
                    </a:solidFill>
                    <a:latin typeface="+mn-ea"/>
                    <a:cs typeface="Arial" pitchFamily="34" charset="0"/>
                  </a:rPr>
                  <a:t>항 </a:t>
                </a:r>
                <a:endParaRPr lang="ko-KR" altLang="en-US" b="1" dirty="0">
                  <a:solidFill>
                    <a:srgbClr val="F79906"/>
                  </a:solidFill>
                  <a:latin typeface="+mn-ea"/>
                  <a:cs typeface="Arial" pitchFamily="34" charset="0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785786" y="4827620"/>
                <a:ext cx="792785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ko-KR" altLang="en-US" b="1" dirty="0" smtClean="0">
                    <a:latin typeface="+mn-ea"/>
                    <a:cs typeface="Arial" charset="0"/>
                  </a:rPr>
                  <a:t>신고인의 인적 사항 또는 </a:t>
                </a:r>
                <a:r>
                  <a:rPr lang="ko-KR" altLang="en-US" b="1" dirty="0" err="1" smtClean="0">
                    <a:latin typeface="+mn-ea"/>
                    <a:cs typeface="Arial" charset="0"/>
                  </a:rPr>
                  <a:t>신고인임을</a:t>
                </a:r>
                <a:r>
                  <a:rPr lang="ko-KR" altLang="en-US" b="1" dirty="0" smtClean="0">
                    <a:latin typeface="+mn-ea"/>
                    <a:cs typeface="Arial" charset="0"/>
                  </a:rPr>
                  <a:t> 미루어 알 수 있는 사실을 다른 사람에게 알려주거나 공개 또는 보도하여서는 아니 된다</a:t>
                </a:r>
                <a:r>
                  <a:rPr lang="en-US" altLang="ko-KR" b="1" dirty="0" smtClean="0">
                    <a:latin typeface="+mn-ea"/>
                    <a:cs typeface="Arial" charset="0"/>
                  </a:rPr>
                  <a:t>. </a:t>
                </a:r>
                <a:endParaRPr kumimoji="0" lang="ko-KR" altLang="en-US" b="1" dirty="0">
                  <a:latin typeface="+mn-ea"/>
                  <a:cs typeface="Arial" charset="0"/>
                </a:endParaRPr>
              </a:p>
            </p:txBody>
          </p:sp>
        </p:grpSp>
        <p:sp>
          <p:nvSpPr>
            <p:cNvPr id="66" name="직사각형 65"/>
            <p:cNvSpPr/>
            <p:nvPr/>
          </p:nvSpPr>
          <p:spPr>
            <a:xfrm>
              <a:off x="642910" y="4896000"/>
              <a:ext cx="7929618" cy="357190"/>
            </a:xfrm>
            <a:prstGeom prst="rect">
              <a:avLst/>
            </a:prstGeom>
            <a:solidFill>
              <a:srgbClr val="F59A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785786" y="4857760"/>
              <a:ext cx="320953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아동복지법 제</a:t>
              </a: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25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조 제</a:t>
              </a: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3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항 </a:t>
              </a:r>
              <a:endPara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285720" y="1071546"/>
            <a:ext cx="8501122" cy="5000658"/>
            <a:chOff x="285720" y="1071546"/>
            <a:chExt cx="8501122" cy="5000658"/>
          </a:xfrm>
        </p:grpSpPr>
        <p:sp>
          <p:nvSpPr>
            <p:cNvPr id="27" name="모서리가 둥근 직사각형 26"/>
            <p:cNvSpPr/>
            <p:nvPr/>
          </p:nvSpPr>
          <p:spPr>
            <a:xfrm>
              <a:off x="285720" y="1071546"/>
              <a:ext cx="8501122" cy="5000658"/>
            </a:xfrm>
            <a:prstGeom prst="roundRect">
              <a:avLst>
                <a:gd name="adj" fmla="val 8971"/>
              </a:avLst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prstMaterial="softEdge">
              <a:bevelT w="254000" h="298450"/>
              <a:bevelB w="184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500034" y="1928802"/>
              <a:ext cx="8215370" cy="37856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ko-KR" altLang="en-US" sz="2000" b="1" dirty="0" smtClean="0">
                  <a:latin typeface="+mn-ea"/>
                  <a:cs typeface="Arial" charset="0"/>
                </a:rPr>
                <a:t> 아동을 보호</a:t>
              </a:r>
              <a:r>
                <a:rPr lang="en-US" altLang="ko-KR" sz="2000" b="1" dirty="0" smtClean="0">
                  <a:latin typeface="+mn-ea"/>
                  <a:cs typeface="Arial" charset="0"/>
                </a:rPr>
                <a:t>/</a:t>
              </a:r>
              <a:r>
                <a:rPr lang="ko-KR" altLang="en-US" sz="2000" b="1" dirty="0" smtClean="0">
                  <a:latin typeface="+mn-ea"/>
                  <a:cs typeface="Arial" charset="0"/>
                </a:rPr>
                <a:t>교육하면서 아동을 잘 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+mn-ea"/>
                  <a:cs typeface="Arial" charset="0"/>
                </a:rPr>
                <a:t>관찰</a:t>
              </a:r>
              <a:r>
                <a:rPr lang="ko-KR" altLang="en-US" sz="2000" b="1" dirty="0" smtClean="0">
                  <a:latin typeface="+mn-ea"/>
                  <a:cs typeface="Arial" charset="0"/>
                </a:rPr>
                <a:t>할 수 있습니다</a:t>
              </a:r>
              <a:r>
                <a:rPr lang="en-US" altLang="ko-KR" sz="2000" b="1" dirty="0" smtClean="0">
                  <a:latin typeface="+mn-ea"/>
                  <a:cs typeface="Arial" charset="0"/>
                </a:rPr>
                <a:t>.</a:t>
              </a:r>
            </a:p>
            <a:p>
              <a:pPr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en-US" altLang="ko-KR" sz="2000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sz="2000" b="1" dirty="0" smtClean="0">
                  <a:latin typeface="+mn-ea"/>
                  <a:cs typeface="Arial" charset="0"/>
                </a:rPr>
                <a:t>아동과 함께 보내는 시간이 많아 아동이</a:t>
              </a:r>
              <a:r>
                <a:rPr lang="ko-KR" altLang="en-US" sz="2000" b="1" dirty="0" smtClean="0">
                  <a:solidFill>
                    <a:srgbClr val="9933FF"/>
                  </a:solidFill>
                  <a:latin typeface="+mn-ea"/>
                  <a:cs typeface="Arial" charset="0"/>
                </a:rPr>
                <a:t> 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+mn-ea"/>
                  <a:cs typeface="Arial" charset="0"/>
                </a:rPr>
                <a:t>선생님을</a:t>
              </a:r>
              <a:r>
                <a:rPr lang="ko-KR" altLang="en-US" sz="2000" b="1" dirty="0" smtClean="0">
                  <a:solidFill>
                    <a:srgbClr val="9933FF"/>
                  </a:solidFill>
                  <a:latin typeface="+mn-ea"/>
                  <a:cs typeface="Arial" charset="0"/>
                </a:rPr>
                <a:t> 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+mn-ea"/>
                  <a:cs typeface="Arial" charset="0"/>
                </a:rPr>
                <a:t>신뢰</a:t>
              </a:r>
              <a:r>
                <a:rPr lang="ko-KR" altLang="en-US" sz="2000" b="1" dirty="0" smtClean="0">
                  <a:latin typeface="+mn-ea"/>
                  <a:cs typeface="Arial" charset="0"/>
                </a:rPr>
                <a:t>하고 </a:t>
              </a:r>
              <a:endParaRPr lang="en-US" altLang="ko-KR" sz="2000" b="1" dirty="0" smtClean="0">
                <a:latin typeface="+mn-ea"/>
                <a:cs typeface="Arial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000" b="1" dirty="0" smtClean="0">
                  <a:latin typeface="+mn-ea"/>
                  <a:cs typeface="Arial" charset="0"/>
                </a:rPr>
                <a:t>  </a:t>
              </a:r>
              <a:r>
                <a:rPr lang="ko-KR" altLang="en-US" sz="2000" b="1" dirty="0" smtClean="0">
                  <a:latin typeface="+mn-ea"/>
                  <a:cs typeface="Arial" charset="0"/>
                </a:rPr>
                <a:t>가정에서의 어려움을 이야기할 수 있습니다</a:t>
              </a:r>
              <a:r>
                <a:rPr lang="en-US" altLang="ko-KR" sz="2000" b="1" dirty="0" smtClean="0">
                  <a:latin typeface="+mn-ea"/>
                  <a:cs typeface="Arial" charset="0"/>
                </a:rPr>
                <a:t>. </a:t>
              </a:r>
            </a:p>
            <a:p>
              <a:pPr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en-US" altLang="ko-KR" sz="2000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sz="2000" b="1" dirty="0" smtClean="0">
                  <a:latin typeface="+mn-ea"/>
                  <a:cs typeface="Arial" charset="0"/>
                </a:rPr>
                <a:t>어린 아동일수록 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+mn-ea"/>
                  <a:cs typeface="Arial" charset="0"/>
                </a:rPr>
                <a:t>학대 후유증이 심각</a:t>
              </a:r>
              <a:r>
                <a:rPr lang="ko-KR" altLang="en-US" sz="2000" b="1" dirty="0" smtClean="0">
                  <a:latin typeface="+mn-ea"/>
                  <a:cs typeface="Arial" charset="0"/>
                </a:rPr>
                <a:t>하므로 </a:t>
              </a:r>
              <a:r>
                <a:rPr lang="ko-KR" altLang="en-US" sz="2000" b="1" dirty="0" err="1" smtClean="0">
                  <a:latin typeface="+mn-ea"/>
                  <a:cs typeface="Arial" charset="0"/>
                </a:rPr>
                <a:t>어린이집에서의</a:t>
              </a:r>
              <a:r>
                <a:rPr lang="ko-KR" altLang="en-US" sz="2000" b="1" dirty="0" smtClean="0">
                  <a:latin typeface="+mn-ea"/>
                  <a:cs typeface="Arial" charset="0"/>
                </a:rPr>
                <a:t> 신고가</a:t>
              </a:r>
              <a:endParaRPr lang="en-US" altLang="ko-KR" sz="2000" b="1" dirty="0" smtClean="0">
                <a:latin typeface="+mn-ea"/>
                <a:cs typeface="Arial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000" b="1" dirty="0" smtClean="0">
                  <a:latin typeface="+mn-ea"/>
                  <a:cs typeface="Arial" charset="0"/>
                </a:rPr>
                <a:t>  </a:t>
              </a:r>
              <a:r>
                <a:rPr lang="ko-KR" altLang="en-US" sz="2000" b="1" dirty="0" smtClean="0">
                  <a:latin typeface="+mn-ea"/>
                  <a:cs typeface="Arial" charset="0"/>
                </a:rPr>
                <a:t>매우 중요합니다</a:t>
              </a:r>
              <a:r>
                <a:rPr lang="en-US" altLang="ko-KR" sz="2000" b="1" dirty="0" smtClean="0">
                  <a:latin typeface="+mn-ea"/>
                  <a:cs typeface="Arial" charset="0"/>
                </a:rPr>
                <a:t>.   </a:t>
              </a:r>
            </a:p>
            <a:p>
              <a:pPr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en-US" altLang="ko-KR" sz="2000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sz="2000" b="1" dirty="0" smtClean="0">
                  <a:latin typeface="+mn-ea"/>
                  <a:cs typeface="Arial" charset="0"/>
                </a:rPr>
                <a:t>보호자를 대신하여 아동을 잘 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+mn-ea"/>
                  <a:cs typeface="Arial" charset="0"/>
                </a:rPr>
                <a:t>보호하고 교육할 의무</a:t>
              </a:r>
              <a:r>
                <a:rPr lang="ko-KR" altLang="en-US" sz="2000" b="1" dirty="0" smtClean="0">
                  <a:latin typeface="+mn-ea"/>
                  <a:cs typeface="Arial" charset="0"/>
                </a:rPr>
                <a:t>가 있습니다</a:t>
              </a:r>
              <a:r>
                <a:rPr lang="en-US" altLang="ko-KR" sz="2000" b="1" dirty="0" smtClean="0">
                  <a:latin typeface="+mn-ea"/>
                  <a:cs typeface="Arial" charset="0"/>
                </a:rPr>
                <a:t>.   </a:t>
              </a:r>
            </a:p>
            <a:p>
              <a:pPr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ko-KR" altLang="en-US" sz="2000" b="1" dirty="0" smtClean="0">
                  <a:latin typeface="+mn-ea"/>
                  <a:cs typeface="Arial" charset="0"/>
                </a:rPr>
                <a:t> 아동복지법에 신고의무자로 규정할 만큼 학대 받는 아동보호에 있어</a:t>
              </a:r>
              <a:endParaRPr lang="en-US" altLang="ko-KR" sz="2000" b="1" dirty="0" smtClean="0">
                <a:latin typeface="+mn-ea"/>
                <a:cs typeface="Arial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000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sz="2000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+mn-ea"/>
                  <a:cs typeface="Arial" charset="0"/>
                </a:rPr>
                <a:t>매우 중요한 역할</a:t>
              </a:r>
              <a:r>
                <a:rPr lang="ko-KR" altLang="en-US" sz="2000" b="1" dirty="0" smtClean="0">
                  <a:latin typeface="+mn-ea"/>
                  <a:cs typeface="Arial" charset="0"/>
                </a:rPr>
                <a:t>을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+mn-ea"/>
                  <a:cs typeface="Arial" charset="0"/>
                </a:rPr>
                <a:t> </a:t>
              </a:r>
              <a:r>
                <a:rPr lang="ko-KR" altLang="en-US" sz="2000" b="1" dirty="0" smtClean="0">
                  <a:latin typeface="+mn-ea"/>
                  <a:cs typeface="Arial" charset="0"/>
                </a:rPr>
                <a:t>담당하고 있습니다</a:t>
              </a:r>
              <a:r>
                <a:rPr lang="en-US" altLang="ko-KR" sz="2000" b="1" dirty="0" smtClean="0">
                  <a:latin typeface="+mn-ea"/>
                  <a:cs typeface="Arial" charset="0"/>
                </a:rPr>
                <a:t>.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71472" y="1285860"/>
              <a:ext cx="80010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spc="-150" dirty="0" smtClean="0">
                  <a:solidFill>
                    <a:srgbClr val="9933FF"/>
                  </a:solidFill>
                </a:rPr>
                <a:t>피해아동 보호에 있어서 보육시설 종사자 역할의 중요성</a:t>
              </a:r>
              <a:endParaRPr lang="ko-KR" altLang="en-US" sz="2400" b="1" spc="-150" dirty="0">
                <a:solidFill>
                  <a:srgbClr val="9933FF"/>
                </a:solidFill>
              </a:endParaRPr>
            </a:p>
          </p:txBody>
        </p:sp>
      </p:grpSp>
      <p:sp>
        <p:nvSpPr>
          <p:cNvPr id="6" name="제목 1"/>
          <p:cNvSpPr txBox="1">
            <a:spLocks/>
          </p:cNvSpPr>
          <p:nvPr/>
        </p:nvSpPr>
        <p:spPr>
          <a:xfrm>
            <a:off x="251520" y="84733"/>
            <a:ext cx="8321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  아동학대신고의무자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892480" cy="646331"/>
          </a:xfrm>
        </p:spPr>
        <p:txBody>
          <a:bodyPr/>
          <a:lstStyle/>
          <a:p>
            <a:pPr algn="ctr"/>
            <a:r>
              <a:rPr altLang="en-US" b="1" spc="-15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아동학대신고의무자의 역할  </a:t>
            </a:r>
            <a:endParaRPr lang="ko-KR" altLang="en-US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grpSp>
        <p:nvGrpSpPr>
          <p:cNvPr id="44" name="그룹 43"/>
          <p:cNvGrpSpPr/>
          <p:nvPr/>
        </p:nvGrpSpPr>
        <p:grpSpPr>
          <a:xfrm>
            <a:off x="1214414" y="1285860"/>
            <a:ext cx="2068590" cy="1927319"/>
            <a:chOff x="565486" y="3667311"/>
            <a:chExt cx="2068590" cy="1927319"/>
          </a:xfrm>
        </p:grpSpPr>
        <p:sp>
          <p:nvSpPr>
            <p:cNvPr id="92" name="갈매기형 수장 91"/>
            <p:cNvSpPr/>
            <p:nvPr/>
          </p:nvSpPr>
          <p:spPr>
            <a:xfrm>
              <a:off x="2418052" y="4536035"/>
              <a:ext cx="216024" cy="216024"/>
            </a:xfrm>
            <a:prstGeom prst="chevron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38" name="그룹 37"/>
            <p:cNvGrpSpPr/>
            <p:nvPr/>
          </p:nvGrpSpPr>
          <p:grpSpPr>
            <a:xfrm>
              <a:off x="565486" y="3667311"/>
              <a:ext cx="2000264" cy="1927319"/>
              <a:chOff x="565486" y="3667311"/>
              <a:chExt cx="2000264" cy="1927319"/>
            </a:xfrm>
          </p:grpSpPr>
          <p:sp>
            <p:nvSpPr>
              <p:cNvPr id="82" name="TextBox 81"/>
              <p:cNvSpPr txBox="1"/>
              <p:nvPr/>
            </p:nvSpPr>
            <p:spPr>
              <a:xfrm>
                <a:off x="565486" y="3667311"/>
                <a:ext cx="2000264" cy="38418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ko-KR" altLang="en-US" sz="2400" b="1" spc="-150" dirty="0" smtClean="0">
                    <a:solidFill>
                      <a:schemeClr val="bg1">
                        <a:lumMod val="50000"/>
                      </a:schemeClr>
                    </a:solidFill>
                    <a:latin typeface="+mn-ea"/>
                    <a:cs typeface="Arial" charset="0"/>
                  </a:rPr>
                  <a:t>아동학대 발견</a:t>
                </a:r>
                <a:endParaRPr lang="ko-KR" altLang="en-US" sz="2400" b="1" spc="-150" dirty="0">
                  <a:solidFill>
                    <a:schemeClr val="bg1">
                      <a:lumMod val="50000"/>
                    </a:schemeClr>
                  </a:solidFill>
                  <a:latin typeface="+mn-ea"/>
                </a:endParaRPr>
              </a:p>
            </p:txBody>
          </p:sp>
          <p:grpSp>
            <p:nvGrpSpPr>
              <p:cNvPr id="3" name="그룹 44"/>
              <p:cNvGrpSpPr/>
              <p:nvPr/>
            </p:nvGrpSpPr>
            <p:grpSpPr>
              <a:xfrm>
                <a:off x="748477" y="4121123"/>
                <a:ext cx="1475409" cy="1473507"/>
                <a:chOff x="510977" y="4490070"/>
                <a:chExt cx="1654880" cy="1652747"/>
              </a:xfrm>
            </p:grpSpPr>
            <p:grpSp>
              <p:nvGrpSpPr>
                <p:cNvPr id="4" name="그룹 61"/>
                <p:cNvGrpSpPr/>
                <p:nvPr/>
              </p:nvGrpSpPr>
              <p:grpSpPr>
                <a:xfrm>
                  <a:off x="510977" y="4490070"/>
                  <a:ext cx="1654880" cy="1652747"/>
                  <a:chOff x="402520" y="2645648"/>
                  <a:chExt cx="2002845" cy="2000264"/>
                </a:xfrm>
              </p:grpSpPr>
              <p:sp>
                <p:nvSpPr>
                  <p:cNvPr id="55" name="Freeform 9"/>
                  <p:cNvSpPr>
                    <a:spLocks/>
                  </p:cNvSpPr>
                  <p:nvPr/>
                </p:nvSpPr>
                <p:spPr bwMode="auto">
                  <a:xfrm>
                    <a:off x="402520" y="2645648"/>
                    <a:ext cx="2002845" cy="2000264"/>
                  </a:xfrm>
                  <a:custGeom>
                    <a:avLst/>
                    <a:gdLst/>
                    <a:ahLst/>
                    <a:cxnLst>
                      <a:cxn ang="0">
                        <a:pos x="1164" y="0"/>
                      </a:cxn>
                      <a:cxn ang="0">
                        <a:pos x="388" y="0"/>
                      </a:cxn>
                      <a:cxn ang="0">
                        <a:pos x="388" y="0"/>
                      </a:cxn>
                      <a:cxn ang="0">
                        <a:pos x="348" y="2"/>
                      </a:cxn>
                      <a:cxn ang="0">
                        <a:pos x="310" y="8"/>
                      </a:cxn>
                      <a:cxn ang="0">
                        <a:pos x="272" y="16"/>
                      </a:cxn>
                      <a:cxn ang="0">
                        <a:pos x="238" y="30"/>
                      </a:cxn>
                      <a:cxn ang="0">
                        <a:pos x="204" y="46"/>
                      </a:cxn>
                      <a:cxn ang="0">
                        <a:pos x="172" y="66"/>
                      </a:cxn>
                      <a:cxn ang="0">
                        <a:pos x="142" y="88"/>
                      </a:cxn>
                      <a:cxn ang="0">
                        <a:pos x="114" y="112"/>
                      </a:cxn>
                      <a:cxn ang="0">
                        <a:pos x="88" y="140"/>
                      </a:cxn>
                      <a:cxn ang="0">
                        <a:pos x="66" y="170"/>
                      </a:cxn>
                      <a:cxn ang="0">
                        <a:pos x="46" y="202"/>
                      </a:cxn>
                      <a:cxn ang="0">
                        <a:pos x="30" y="236"/>
                      </a:cxn>
                      <a:cxn ang="0">
                        <a:pos x="18" y="272"/>
                      </a:cxn>
                      <a:cxn ang="0">
                        <a:pos x="8" y="308"/>
                      </a:cxn>
                      <a:cxn ang="0">
                        <a:pos x="2" y="348"/>
                      </a:cxn>
                      <a:cxn ang="0">
                        <a:pos x="0" y="388"/>
                      </a:cxn>
                      <a:cxn ang="0">
                        <a:pos x="0" y="888"/>
                      </a:cxn>
                      <a:cxn ang="0">
                        <a:pos x="0" y="1162"/>
                      </a:cxn>
                      <a:cxn ang="0">
                        <a:pos x="0" y="1550"/>
                      </a:cxn>
                      <a:cxn ang="0">
                        <a:pos x="388" y="1550"/>
                      </a:cxn>
                      <a:cxn ang="0">
                        <a:pos x="662" y="1550"/>
                      </a:cxn>
                      <a:cxn ang="0">
                        <a:pos x="1164" y="1550"/>
                      </a:cxn>
                      <a:cxn ang="0">
                        <a:pos x="1164" y="1550"/>
                      </a:cxn>
                      <a:cxn ang="0">
                        <a:pos x="1204" y="1548"/>
                      </a:cxn>
                      <a:cxn ang="0">
                        <a:pos x="1242" y="1542"/>
                      </a:cxn>
                      <a:cxn ang="0">
                        <a:pos x="1278" y="1534"/>
                      </a:cxn>
                      <a:cxn ang="0">
                        <a:pos x="1314" y="1520"/>
                      </a:cxn>
                      <a:cxn ang="0">
                        <a:pos x="1348" y="1504"/>
                      </a:cxn>
                      <a:cxn ang="0">
                        <a:pos x="1380" y="1484"/>
                      </a:cxn>
                      <a:cxn ang="0">
                        <a:pos x="1410" y="1462"/>
                      </a:cxn>
                      <a:cxn ang="0">
                        <a:pos x="1438" y="1436"/>
                      </a:cxn>
                      <a:cxn ang="0">
                        <a:pos x="1462" y="1410"/>
                      </a:cxn>
                      <a:cxn ang="0">
                        <a:pos x="1486" y="1380"/>
                      </a:cxn>
                      <a:cxn ang="0">
                        <a:pos x="1504" y="1348"/>
                      </a:cxn>
                      <a:cxn ang="0">
                        <a:pos x="1520" y="1314"/>
                      </a:cxn>
                      <a:cxn ang="0">
                        <a:pos x="1534" y="1278"/>
                      </a:cxn>
                      <a:cxn ang="0">
                        <a:pos x="1544" y="1240"/>
                      </a:cxn>
                      <a:cxn ang="0">
                        <a:pos x="1550" y="1202"/>
                      </a:cxn>
                      <a:cxn ang="0">
                        <a:pos x="1552" y="1162"/>
                      </a:cxn>
                      <a:cxn ang="0">
                        <a:pos x="1552" y="388"/>
                      </a:cxn>
                      <a:cxn ang="0">
                        <a:pos x="1552" y="388"/>
                      </a:cxn>
                      <a:cxn ang="0">
                        <a:pos x="1550" y="348"/>
                      </a:cxn>
                      <a:cxn ang="0">
                        <a:pos x="1544" y="308"/>
                      </a:cxn>
                      <a:cxn ang="0">
                        <a:pos x="1534" y="272"/>
                      </a:cxn>
                      <a:cxn ang="0">
                        <a:pos x="1520" y="236"/>
                      </a:cxn>
                      <a:cxn ang="0">
                        <a:pos x="1504" y="202"/>
                      </a:cxn>
                      <a:cxn ang="0">
                        <a:pos x="1486" y="170"/>
                      </a:cxn>
                      <a:cxn ang="0">
                        <a:pos x="1462" y="140"/>
                      </a:cxn>
                      <a:cxn ang="0">
                        <a:pos x="1438" y="112"/>
                      </a:cxn>
                      <a:cxn ang="0">
                        <a:pos x="1410" y="88"/>
                      </a:cxn>
                      <a:cxn ang="0">
                        <a:pos x="1380" y="66"/>
                      </a:cxn>
                      <a:cxn ang="0">
                        <a:pos x="1348" y="46"/>
                      </a:cxn>
                      <a:cxn ang="0">
                        <a:pos x="1314" y="30"/>
                      </a:cxn>
                      <a:cxn ang="0">
                        <a:pos x="1278" y="16"/>
                      </a:cxn>
                      <a:cxn ang="0">
                        <a:pos x="1242" y="8"/>
                      </a:cxn>
                      <a:cxn ang="0">
                        <a:pos x="1204" y="2"/>
                      </a:cxn>
                      <a:cxn ang="0">
                        <a:pos x="1164" y="0"/>
                      </a:cxn>
                      <a:cxn ang="0">
                        <a:pos x="1164" y="0"/>
                      </a:cxn>
                    </a:cxnLst>
                    <a:rect l="0" t="0" r="r" b="b"/>
                    <a:pathLst>
                      <a:path w="1552" h="1550">
                        <a:moveTo>
                          <a:pt x="1164" y="0"/>
                        </a:moveTo>
                        <a:lnTo>
                          <a:pt x="388" y="0"/>
                        </a:lnTo>
                        <a:lnTo>
                          <a:pt x="388" y="0"/>
                        </a:lnTo>
                        <a:lnTo>
                          <a:pt x="348" y="2"/>
                        </a:lnTo>
                        <a:lnTo>
                          <a:pt x="310" y="8"/>
                        </a:lnTo>
                        <a:lnTo>
                          <a:pt x="272" y="16"/>
                        </a:lnTo>
                        <a:lnTo>
                          <a:pt x="238" y="30"/>
                        </a:lnTo>
                        <a:lnTo>
                          <a:pt x="204" y="46"/>
                        </a:lnTo>
                        <a:lnTo>
                          <a:pt x="172" y="66"/>
                        </a:lnTo>
                        <a:lnTo>
                          <a:pt x="142" y="88"/>
                        </a:lnTo>
                        <a:lnTo>
                          <a:pt x="114" y="112"/>
                        </a:lnTo>
                        <a:lnTo>
                          <a:pt x="88" y="140"/>
                        </a:lnTo>
                        <a:lnTo>
                          <a:pt x="66" y="170"/>
                        </a:lnTo>
                        <a:lnTo>
                          <a:pt x="46" y="202"/>
                        </a:lnTo>
                        <a:lnTo>
                          <a:pt x="30" y="236"/>
                        </a:lnTo>
                        <a:lnTo>
                          <a:pt x="18" y="272"/>
                        </a:lnTo>
                        <a:lnTo>
                          <a:pt x="8" y="308"/>
                        </a:lnTo>
                        <a:lnTo>
                          <a:pt x="2" y="348"/>
                        </a:lnTo>
                        <a:lnTo>
                          <a:pt x="0" y="388"/>
                        </a:lnTo>
                        <a:lnTo>
                          <a:pt x="0" y="888"/>
                        </a:lnTo>
                        <a:lnTo>
                          <a:pt x="0" y="1162"/>
                        </a:lnTo>
                        <a:lnTo>
                          <a:pt x="0" y="1550"/>
                        </a:lnTo>
                        <a:lnTo>
                          <a:pt x="388" y="1550"/>
                        </a:lnTo>
                        <a:lnTo>
                          <a:pt x="662" y="1550"/>
                        </a:lnTo>
                        <a:lnTo>
                          <a:pt x="1164" y="1550"/>
                        </a:lnTo>
                        <a:lnTo>
                          <a:pt x="1164" y="1550"/>
                        </a:lnTo>
                        <a:lnTo>
                          <a:pt x="1204" y="1548"/>
                        </a:lnTo>
                        <a:lnTo>
                          <a:pt x="1242" y="1542"/>
                        </a:lnTo>
                        <a:lnTo>
                          <a:pt x="1278" y="1534"/>
                        </a:lnTo>
                        <a:lnTo>
                          <a:pt x="1314" y="1520"/>
                        </a:lnTo>
                        <a:lnTo>
                          <a:pt x="1348" y="1504"/>
                        </a:lnTo>
                        <a:lnTo>
                          <a:pt x="1380" y="1484"/>
                        </a:lnTo>
                        <a:lnTo>
                          <a:pt x="1410" y="1462"/>
                        </a:lnTo>
                        <a:lnTo>
                          <a:pt x="1438" y="1436"/>
                        </a:lnTo>
                        <a:lnTo>
                          <a:pt x="1462" y="1410"/>
                        </a:lnTo>
                        <a:lnTo>
                          <a:pt x="1486" y="1380"/>
                        </a:lnTo>
                        <a:lnTo>
                          <a:pt x="1504" y="1348"/>
                        </a:lnTo>
                        <a:lnTo>
                          <a:pt x="1520" y="1314"/>
                        </a:lnTo>
                        <a:lnTo>
                          <a:pt x="1534" y="1278"/>
                        </a:lnTo>
                        <a:lnTo>
                          <a:pt x="1544" y="1240"/>
                        </a:lnTo>
                        <a:lnTo>
                          <a:pt x="1550" y="1202"/>
                        </a:lnTo>
                        <a:lnTo>
                          <a:pt x="1552" y="1162"/>
                        </a:lnTo>
                        <a:lnTo>
                          <a:pt x="1552" y="388"/>
                        </a:lnTo>
                        <a:lnTo>
                          <a:pt x="1552" y="388"/>
                        </a:lnTo>
                        <a:lnTo>
                          <a:pt x="1550" y="348"/>
                        </a:lnTo>
                        <a:lnTo>
                          <a:pt x="1544" y="308"/>
                        </a:lnTo>
                        <a:lnTo>
                          <a:pt x="1534" y="272"/>
                        </a:lnTo>
                        <a:lnTo>
                          <a:pt x="1520" y="236"/>
                        </a:lnTo>
                        <a:lnTo>
                          <a:pt x="1504" y="202"/>
                        </a:lnTo>
                        <a:lnTo>
                          <a:pt x="1486" y="170"/>
                        </a:lnTo>
                        <a:lnTo>
                          <a:pt x="1462" y="140"/>
                        </a:lnTo>
                        <a:lnTo>
                          <a:pt x="1438" y="112"/>
                        </a:lnTo>
                        <a:lnTo>
                          <a:pt x="1410" y="88"/>
                        </a:lnTo>
                        <a:lnTo>
                          <a:pt x="1380" y="66"/>
                        </a:lnTo>
                        <a:lnTo>
                          <a:pt x="1348" y="46"/>
                        </a:lnTo>
                        <a:lnTo>
                          <a:pt x="1314" y="30"/>
                        </a:lnTo>
                        <a:lnTo>
                          <a:pt x="1278" y="16"/>
                        </a:lnTo>
                        <a:lnTo>
                          <a:pt x="1242" y="8"/>
                        </a:lnTo>
                        <a:lnTo>
                          <a:pt x="1204" y="2"/>
                        </a:lnTo>
                        <a:lnTo>
                          <a:pt x="1164" y="0"/>
                        </a:lnTo>
                        <a:lnTo>
                          <a:pt x="1164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2000" endA="300" endPos="35000" dir="5400000" sy="-100000" algn="bl" rotWithShape="0"/>
                  </a:effec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ko-KR" altLang="en-US"/>
                  </a:p>
                </p:txBody>
              </p:sp>
              <p:sp>
                <p:nvSpPr>
                  <p:cNvPr id="56" name="Freeform 9"/>
                  <p:cNvSpPr>
                    <a:spLocks/>
                  </p:cNvSpPr>
                  <p:nvPr/>
                </p:nvSpPr>
                <p:spPr bwMode="auto">
                  <a:xfrm>
                    <a:off x="462238" y="2708918"/>
                    <a:ext cx="1883409" cy="1880983"/>
                  </a:xfrm>
                  <a:custGeom>
                    <a:avLst/>
                    <a:gdLst/>
                    <a:ahLst/>
                    <a:cxnLst>
                      <a:cxn ang="0">
                        <a:pos x="1164" y="0"/>
                      </a:cxn>
                      <a:cxn ang="0">
                        <a:pos x="388" y="0"/>
                      </a:cxn>
                      <a:cxn ang="0">
                        <a:pos x="388" y="0"/>
                      </a:cxn>
                      <a:cxn ang="0">
                        <a:pos x="348" y="2"/>
                      </a:cxn>
                      <a:cxn ang="0">
                        <a:pos x="310" y="8"/>
                      </a:cxn>
                      <a:cxn ang="0">
                        <a:pos x="272" y="16"/>
                      </a:cxn>
                      <a:cxn ang="0">
                        <a:pos x="238" y="30"/>
                      </a:cxn>
                      <a:cxn ang="0">
                        <a:pos x="204" y="46"/>
                      </a:cxn>
                      <a:cxn ang="0">
                        <a:pos x="172" y="66"/>
                      </a:cxn>
                      <a:cxn ang="0">
                        <a:pos x="142" y="88"/>
                      </a:cxn>
                      <a:cxn ang="0">
                        <a:pos x="114" y="112"/>
                      </a:cxn>
                      <a:cxn ang="0">
                        <a:pos x="88" y="140"/>
                      </a:cxn>
                      <a:cxn ang="0">
                        <a:pos x="66" y="170"/>
                      </a:cxn>
                      <a:cxn ang="0">
                        <a:pos x="46" y="202"/>
                      </a:cxn>
                      <a:cxn ang="0">
                        <a:pos x="30" y="236"/>
                      </a:cxn>
                      <a:cxn ang="0">
                        <a:pos x="18" y="272"/>
                      </a:cxn>
                      <a:cxn ang="0">
                        <a:pos x="8" y="308"/>
                      </a:cxn>
                      <a:cxn ang="0">
                        <a:pos x="2" y="348"/>
                      </a:cxn>
                      <a:cxn ang="0">
                        <a:pos x="0" y="388"/>
                      </a:cxn>
                      <a:cxn ang="0">
                        <a:pos x="0" y="888"/>
                      </a:cxn>
                      <a:cxn ang="0">
                        <a:pos x="0" y="1162"/>
                      </a:cxn>
                      <a:cxn ang="0">
                        <a:pos x="0" y="1550"/>
                      </a:cxn>
                      <a:cxn ang="0">
                        <a:pos x="388" y="1550"/>
                      </a:cxn>
                      <a:cxn ang="0">
                        <a:pos x="662" y="1550"/>
                      </a:cxn>
                      <a:cxn ang="0">
                        <a:pos x="1164" y="1550"/>
                      </a:cxn>
                      <a:cxn ang="0">
                        <a:pos x="1164" y="1550"/>
                      </a:cxn>
                      <a:cxn ang="0">
                        <a:pos x="1204" y="1548"/>
                      </a:cxn>
                      <a:cxn ang="0">
                        <a:pos x="1242" y="1542"/>
                      </a:cxn>
                      <a:cxn ang="0">
                        <a:pos x="1278" y="1534"/>
                      </a:cxn>
                      <a:cxn ang="0">
                        <a:pos x="1314" y="1520"/>
                      </a:cxn>
                      <a:cxn ang="0">
                        <a:pos x="1348" y="1504"/>
                      </a:cxn>
                      <a:cxn ang="0">
                        <a:pos x="1380" y="1484"/>
                      </a:cxn>
                      <a:cxn ang="0">
                        <a:pos x="1410" y="1462"/>
                      </a:cxn>
                      <a:cxn ang="0">
                        <a:pos x="1438" y="1436"/>
                      </a:cxn>
                      <a:cxn ang="0">
                        <a:pos x="1462" y="1410"/>
                      </a:cxn>
                      <a:cxn ang="0">
                        <a:pos x="1486" y="1380"/>
                      </a:cxn>
                      <a:cxn ang="0">
                        <a:pos x="1504" y="1348"/>
                      </a:cxn>
                      <a:cxn ang="0">
                        <a:pos x="1520" y="1314"/>
                      </a:cxn>
                      <a:cxn ang="0">
                        <a:pos x="1534" y="1278"/>
                      </a:cxn>
                      <a:cxn ang="0">
                        <a:pos x="1544" y="1240"/>
                      </a:cxn>
                      <a:cxn ang="0">
                        <a:pos x="1550" y="1202"/>
                      </a:cxn>
                      <a:cxn ang="0">
                        <a:pos x="1552" y="1162"/>
                      </a:cxn>
                      <a:cxn ang="0">
                        <a:pos x="1552" y="388"/>
                      </a:cxn>
                      <a:cxn ang="0">
                        <a:pos x="1552" y="388"/>
                      </a:cxn>
                      <a:cxn ang="0">
                        <a:pos x="1550" y="348"/>
                      </a:cxn>
                      <a:cxn ang="0">
                        <a:pos x="1544" y="308"/>
                      </a:cxn>
                      <a:cxn ang="0">
                        <a:pos x="1534" y="272"/>
                      </a:cxn>
                      <a:cxn ang="0">
                        <a:pos x="1520" y="236"/>
                      </a:cxn>
                      <a:cxn ang="0">
                        <a:pos x="1504" y="202"/>
                      </a:cxn>
                      <a:cxn ang="0">
                        <a:pos x="1486" y="170"/>
                      </a:cxn>
                      <a:cxn ang="0">
                        <a:pos x="1462" y="140"/>
                      </a:cxn>
                      <a:cxn ang="0">
                        <a:pos x="1438" y="112"/>
                      </a:cxn>
                      <a:cxn ang="0">
                        <a:pos x="1410" y="88"/>
                      </a:cxn>
                      <a:cxn ang="0">
                        <a:pos x="1380" y="66"/>
                      </a:cxn>
                      <a:cxn ang="0">
                        <a:pos x="1348" y="46"/>
                      </a:cxn>
                      <a:cxn ang="0">
                        <a:pos x="1314" y="30"/>
                      </a:cxn>
                      <a:cxn ang="0">
                        <a:pos x="1278" y="16"/>
                      </a:cxn>
                      <a:cxn ang="0">
                        <a:pos x="1242" y="8"/>
                      </a:cxn>
                      <a:cxn ang="0">
                        <a:pos x="1204" y="2"/>
                      </a:cxn>
                      <a:cxn ang="0">
                        <a:pos x="1164" y="0"/>
                      </a:cxn>
                      <a:cxn ang="0">
                        <a:pos x="1164" y="0"/>
                      </a:cxn>
                    </a:cxnLst>
                    <a:rect l="0" t="0" r="r" b="b"/>
                    <a:pathLst>
                      <a:path w="1552" h="1550">
                        <a:moveTo>
                          <a:pt x="1164" y="0"/>
                        </a:moveTo>
                        <a:lnTo>
                          <a:pt x="388" y="0"/>
                        </a:lnTo>
                        <a:lnTo>
                          <a:pt x="388" y="0"/>
                        </a:lnTo>
                        <a:lnTo>
                          <a:pt x="348" y="2"/>
                        </a:lnTo>
                        <a:lnTo>
                          <a:pt x="310" y="8"/>
                        </a:lnTo>
                        <a:lnTo>
                          <a:pt x="272" y="16"/>
                        </a:lnTo>
                        <a:lnTo>
                          <a:pt x="238" y="30"/>
                        </a:lnTo>
                        <a:lnTo>
                          <a:pt x="204" y="46"/>
                        </a:lnTo>
                        <a:lnTo>
                          <a:pt x="172" y="66"/>
                        </a:lnTo>
                        <a:lnTo>
                          <a:pt x="142" y="88"/>
                        </a:lnTo>
                        <a:lnTo>
                          <a:pt x="114" y="112"/>
                        </a:lnTo>
                        <a:lnTo>
                          <a:pt x="88" y="140"/>
                        </a:lnTo>
                        <a:lnTo>
                          <a:pt x="66" y="170"/>
                        </a:lnTo>
                        <a:lnTo>
                          <a:pt x="46" y="202"/>
                        </a:lnTo>
                        <a:lnTo>
                          <a:pt x="30" y="236"/>
                        </a:lnTo>
                        <a:lnTo>
                          <a:pt x="18" y="272"/>
                        </a:lnTo>
                        <a:lnTo>
                          <a:pt x="8" y="308"/>
                        </a:lnTo>
                        <a:lnTo>
                          <a:pt x="2" y="348"/>
                        </a:lnTo>
                        <a:lnTo>
                          <a:pt x="0" y="388"/>
                        </a:lnTo>
                        <a:lnTo>
                          <a:pt x="0" y="888"/>
                        </a:lnTo>
                        <a:lnTo>
                          <a:pt x="0" y="1162"/>
                        </a:lnTo>
                        <a:lnTo>
                          <a:pt x="0" y="1550"/>
                        </a:lnTo>
                        <a:lnTo>
                          <a:pt x="388" y="1550"/>
                        </a:lnTo>
                        <a:lnTo>
                          <a:pt x="662" y="1550"/>
                        </a:lnTo>
                        <a:lnTo>
                          <a:pt x="1164" y="1550"/>
                        </a:lnTo>
                        <a:lnTo>
                          <a:pt x="1164" y="1550"/>
                        </a:lnTo>
                        <a:lnTo>
                          <a:pt x="1204" y="1548"/>
                        </a:lnTo>
                        <a:lnTo>
                          <a:pt x="1242" y="1542"/>
                        </a:lnTo>
                        <a:lnTo>
                          <a:pt x="1278" y="1534"/>
                        </a:lnTo>
                        <a:lnTo>
                          <a:pt x="1314" y="1520"/>
                        </a:lnTo>
                        <a:lnTo>
                          <a:pt x="1348" y="1504"/>
                        </a:lnTo>
                        <a:lnTo>
                          <a:pt x="1380" y="1484"/>
                        </a:lnTo>
                        <a:lnTo>
                          <a:pt x="1410" y="1462"/>
                        </a:lnTo>
                        <a:lnTo>
                          <a:pt x="1438" y="1436"/>
                        </a:lnTo>
                        <a:lnTo>
                          <a:pt x="1462" y="1410"/>
                        </a:lnTo>
                        <a:lnTo>
                          <a:pt x="1486" y="1380"/>
                        </a:lnTo>
                        <a:lnTo>
                          <a:pt x="1504" y="1348"/>
                        </a:lnTo>
                        <a:lnTo>
                          <a:pt x="1520" y="1314"/>
                        </a:lnTo>
                        <a:lnTo>
                          <a:pt x="1534" y="1278"/>
                        </a:lnTo>
                        <a:lnTo>
                          <a:pt x="1544" y="1240"/>
                        </a:lnTo>
                        <a:lnTo>
                          <a:pt x="1550" y="1202"/>
                        </a:lnTo>
                        <a:lnTo>
                          <a:pt x="1552" y="1162"/>
                        </a:lnTo>
                        <a:lnTo>
                          <a:pt x="1552" y="388"/>
                        </a:lnTo>
                        <a:lnTo>
                          <a:pt x="1552" y="388"/>
                        </a:lnTo>
                        <a:lnTo>
                          <a:pt x="1550" y="348"/>
                        </a:lnTo>
                        <a:lnTo>
                          <a:pt x="1544" y="308"/>
                        </a:lnTo>
                        <a:lnTo>
                          <a:pt x="1534" y="272"/>
                        </a:lnTo>
                        <a:lnTo>
                          <a:pt x="1520" y="236"/>
                        </a:lnTo>
                        <a:lnTo>
                          <a:pt x="1504" y="202"/>
                        </a:lnTo>
                        <a:lnTo>
                          <a:pt x="1486" y="170"/>
                        </a:lnTo>
                        <a:lnTo>
                          <a:pt x="1462" y="140"/>
                        </a:lnTo>
                        <a:lnTo>
                          <a:pt x="1438" y="112"/>
                        </a:lnTo>
                        <a:lnTo>
                          <a:pt x="1410" y="88"/>
                        </a:lnTo>
                        <a:lnTo>
                          <a:pt x="1380" y="66"/>
                        </a:lnTo>
                        <a:lnTo>
                          <a:pt x="1348" y="46"/>
                        </a:lnTo>
                        <a:lnTo>
                          <a:pt x="1314" y="30"/>
                        </a:lnTo>
                        <a:lnTo>
                          <a:pt x="1278" y="16"/>
                        </a:lnTo>
                        <a:lnTo>
                          <a:pt x="1242" y="8"/>
                        </a:lnTo>
                        <a:lnTo>
                          <a:pt x="1204" y="2"/>
                        </a:lnTo>
                        <a:lnTo>
                          <a:pt x="1164" y="0"/>
                        </a:lnTo>
                        <a:lnTo>
                          <a:pt x="1164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>
                          <a:alpha val="70000"/>
                        </a:srgbClr>
                      </a:gs>
                      <a:gs pos="42000">
                        <a:srgbClr val="FFFFFF">
                          <a:gamma/>
                          <a:tint val="0"/>
                          <a:invGamma/>
                          <a:alpha val="0"/>
                        </a:srgb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/>
                  </a:p>
                </p:txBody>
              </p:sp>
            </p:grpSp>
            <p:sp>
              <p:nvSpPr>
                <p:cNvPr id="87" name="대각선 방향의 모서리가 둥근 사각형 86"/>
                <p:cNvSpPr/>
                <p:nvPr/>
              </p:nvSpPr>
              <p:spPr>
                <a:xfrm rot="5400000">
                  <a:off x="815199" y="4800358"/>
                  <a:ext cx="1548000" cy="1047691"/>
                </a:xfrm>
                <a:prstGeom prst="round2DiagRect">
                  <a:avLst>
                    <a:gd name="adj1" fmla="val 34743"/>
                    <a:gd name="adj2" fmla="val 33127"/>
                  </a:avLst>
                </a:prstGeom>
                <a:gradFill flip="none" rotWithShape="1">
                  <a:gsLst>
                    <a:gs pos="0">
                      <a:sysClr val="window" lastClr="FFFFFF">
                        <a:alpha val="49000"/>
                      </a:sysClr>
                    </a:gs>
                    <a:gs pos="71000">
                      <a:sysClr val="window" lastClr="FFFFFF">
                        <a:alpha val="0"/>
                      </a:sysClr>
                    </a:gs>
                  </a:gsLst>
                  <a:lin ang="5400000" scaled="1"/>
                  <a:tileRect/>
                </a:gradFill>
                <a:ln w="19050" cap="flat" cmpd="sng" algn="ctr">
                  <a:noFill/>
                  <a:prstDash val="solid"/>
                </a:ln>
                <a:effectLst/>
                <a:scene3d>
                  <a:camera prst="perspectiveAbove" fov="0">
                    <a:rot lat="0" lon="0" rev="0"/>
                  </a:camera>
                  <a:lightRig rig="flat" dir="t">
                    <a:rot lat="0" lon="0" rev="7920000"/>
                  </a:lightRig>
                </a:scene3d>
                <a:sp3d prstMaterial="clear">
                  <a:bevelT w="190500" h="190500"/>
                </a:sp3d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dirty="0"/>
                </a:p>
              </p:txBody>
            </p:sp>
            <p:grpSp>
              <p:nvGrpSpPr>
                <p:cNvPr id="5" name="그룹 41"/>
                <p:cNvGrpSpPr/>
                <p:nvPr/>
              </p:nvGrpSpPr>
              <p:grpSpPr>
                <a:xfrm>
                  <a:off x="793148" y="4860121"/>
                  <a:ext cx="1027015" cy="1120135"/>
                  <a:chOff x="783623" y="4860121"/>
                  <a:chExt cx="1027015" cy="1120135"/>
                </a:xfrm>
              </p:grpSpPr>
              <p:pic>
                <p:nvPicPr>
                  <p:cNvPr id="104" name="Picture 5" descr="C:\Users\c247\Desktop\bg icon\mini icon\금융\mn40.png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lum bright="70000" contrast="40000"/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6362" y="4860121"/>
                    <a:ext cx="735972" cy="640412"/>
                  </a:xfrm>
                  <a:prstGeom prst="rect">
                    <a:avLst/>
                  </a:prstGeom>
                  <a:noFill/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</p:pic>
              <p:sp>
                <p:nvSpPr>
                  <p:cNvPr id="105" name="직사각형 104"/>
                  <p:cNvSpPr/>
                  <p:nvPr/>
                </p:nvSpPr>
                <p:spPr>
                  <a:xfrm>
                    <a:off x="783623" y="5565998"/>
                    <a:ext cx="1027015" cy="41425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r"/>
                    <a:r>
                      <a:rPr lang="en-US" altLang="ko-KR" b="1" dirty="0" smtClean="0">
                        <a:solidFill>
                          <a:schemeClr val="bg1"/>
                        </a:solidFill>
                        <a:latin typeface="Arial" pitchFamily="34" charset="0"/>
                        <a:ea typeface="HY견고딕" pitchFamily="18" charset="-127"/>
                        <a:cs typeface="Arial" pitchFamily="34" charset="0"/>
                      </a:rPr>
                      <a:t>1STEP</a:t>
                    </a:r>
                    <a:endParaRPr lang="en-US" altLang="ko-KR" dirty="0" smtClean="0">
                      <a:solidFill>
                        <a:schemeClr val="bg1"/>
                      </a:solidFill>
                      <a:latin typeface="HY견고딕" pitchFamily="18" charset="-127"/>
                      <a:ea typeface="HY견고딕" pitchFamily="18" charset="-127"/>
                    </a:endParaRPr>
                  </a:p>
                </p:txBody>
              </p:sp>
            </p:grpSp>
          </p:grpSp>
        </p:grpSp>
      </p:grpSp>
      <p:grpSp>
        <p:nvGrpSpPr>
          <p:cNvPr id="45" name="그룹 44"/>
          <p:cNvGrpSpPr/>
          <p:nvPr/>
        </p:nvGrpSpPr>
        <p:grpSpPr>
          <a:xfrm>
            <a:off x="3571868" y="1285860"/>
            <a:ext cx="2089605" cy="1941821"/>
            <a:chOff x="2571736" y="2746372"/>
            <a:chExt cx="2089605" cy="1941821"/>
          </a:xfrm>
        </p:grpSpPr>
        <p:sp>
          <p:nvSpPr>
            <p:cNvPr id="83" name="TextBox 82"/>
            <p:cNvSpPr txBox="1"/>
            <p:nvPr/>
          </p:nvSpPr>
          <p:spPr>
            <a:xfrm>
              <a:off x="2571736" y="2746372"/>
              <a:ext cx="2000264" cy="38100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ko-KR" altLang="en-US" sz="2400" b="1" spc="-150" dirty="0" smtClean="0">
                  <a:solidFill>
                    <a:srgbClr val="F79906"/>
                  </a:solidFill>
                  <a:latin typeface="+mn-ea"/>
                  <a:cs typeface="Arial" charset="0"/>
                </a:rPr>
                <a:t>아동학대 신고</a:t>
              </a:r>
              <a:endParaRPr lang="ko-KR" altLang="en-US" sz="1600" b="1" spc="-150" dirty="0">
                <a:solidFill>
                  <a:srgbClr val="F79906"/>
                </a:solidFill>
                <a:latin typeface="+mn-ea"/>
              </a:endParaRPr>
            </a:p>
          </p:txBody>
        </p:sp>
        <p:sp>
          <p:nvSpPr>
            <p:cNvPr id="99" name="갈매기형 수장 98"/>
            <p:cNvSpPr/>
            <p:nvPr/>
          </p:nvSpPr>
          <p:spPr>
            <a:xfrm>
              <a:off x="4445317" y="3598948"/>
              <a:ext cx="216024" cy="216024"/>
            </a:xfrm>
            <a:prstGeom prst="chevron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6" name="그룹 45"/>
            <p:cNvGrpSpPr/>
            <p:nvPr/>
          </p:nvGrpSpPr>
          <p:grpSpPr>
            <a:xfrm>
              <a:off x="2786050" y="3214686"/>
              <a:ext cx="1475409" cy="1473507"/>
              <a:chOff x="2671217" y="3553966"/>
              <a:chExt cx="1654880" cy="1652747"/>
            </a:xfrm>
          </p:grpSpPr>
          <p:sp>
            <p:nvSpPr>
              <p:cNvPr id="64" name="Freeform 9"/>
              <p:cNvSpPr>
                <a:spLocks/>
              </p:cNvSpPr>
              <p:nvPr/>
            </p:nvSpPr>
            <p:spPr bwMode="auto">
              <a:xfrm>
                <a:off x="2671217" y="3553966"/>
                <a:ext cx="1654880" cy="1652747"/>
              </a:xfrm>
              <a:custGeom>
                <a:avLst/>
                <a:gdLst/>
                <a:ahLst/>
                <a:cxnLst>
                  <a:cxn ang="0">
                    <a:pos x="1164" y="0"/>
                  </a:cxn>
                  <a:cxn ang="0">
                    <a:pos x="388" y="0"/>
                  </a:cxn>
                  <a:cxn ang="0">
                    <a:pos x="388" y="0"/>
                  </a:cxn>
                  <a:cxn ang="0">
                    <a:pos x="348" y="2"/>
                  </a:cxn>
                  <a:cxn ang="0">
                    <a:pos x="310" y="8"/>
                  </a:cxn>
                  <a:cxn ang="0">
                    <a:pos x="272" y="16"/>
                  </a:cxn>
                  <a:cxn ang="0">
                    <a:pos x="238" y="30"/>
                  </a:cxn>
                  <a:cxn ang="0">
                    <a:pos x="204" y="46"/>
                  </a:cxn>
                  <a:cxn ang="0">
                    <a:pos x="172" y="66"/>
                  </a:cxn>
                  <a:cxn ang="0">
                    <a:pos x="142" y="88"/>
                  </a:cxn>
                  <a:cxn ang="0">
                    <a:pos x="114" y="112"/>
                  </a:cxn>
                  <a:cxn ang="0">
                    <a:pos x="88" y="140"/>
                  </a:cxn>
                  <a:cxn ang="0">
                    <a:pos x="66" y="170"/>
                  </a:cxn>
                  <a:cxn ang="0">
                    <a:pos x="46" y="202"/>
                  </a:cxn>
                  <a:cxn ang="0">
                    <a:pos x="30" y="236"/>
                  </a:cxn>
                  <a:cxn ang="0">
                    <a:pos x="18" y="272"/>
                  </a:cxn>
                  <a:cxn ang="0">
                    <a:pos x="8" y="308"/>
                  </a:cxn>
                  <a:cxn ang="0">
                    <a:pos x="2" y="348"/>
                  </a:cxn>
                  <a:cxn ang="0">
                    <a:pos x="0" y="388"/>
                  </a:cxn>
                  <a:cxn ang="0">
                    <a:pos x="0" y="888"/>
                  </a:cxn>
                  <a:cxn ang="0">
                    <a:pos x="0" y="1162"/>
                  </a:cxn>
                  <a:cxn ang="0">
                    <a:pos x="0" y="1550"/>
                  </a:cxn>
                  <a:cxn ang="0">
                    <a:pos x="388" y="1550"/>
                  </a:cxn>
                  <a:cxn ang="0">
                    <a:pos x="662" y="1550"/>
                  </a:cxn>
                  <a:cxn ang="0">
                    <a:pos x="1164" y="1550"/>
                  </a:cxn>
                  <a:cxn ang="0">
                    <a:pos x="1164" y="1550"/>
                  </a:cxn>
                  <a:cxn ang="0">
                    <a:pos x="1204" y="1548"/>
                  </a:cxn>
                  <a:cxn ang="0">
                    <a:pos x="1242" y="1542"/>
                  </a:cxn>
                  <a:cxn ang="0">
                    <a:pos x="1278" y="1534"/>
                  </a:cxn>
                  <a:cxn ang="0">
                    <a:pos x="1314" y="1520"/>
                  </a:cxn>
                  <a:cxn ang="0">
                    <a:pos x="1348" y="1504"/>
                  </a:cxn>
                  <a:cxn ang="0">
                    <a:pos x="1380" y="1484"/>
                  </a:cxn>
                  <a:cxn ang="0">
                    <a:pos x="1410" y="1462"/>
                  </a:cxn>
                  <a:cxn ang="0">
                    <a:pos x="1438" y="1436"/>
                  </a:cxn>
                  <a:cxn ang="0">
                    <a:pos x="1462" y="1410"/>
                  </a:cxn>
                  <a:cxn ang="0">
                    <a:pos x="1486" y="1380"/>
                  </a:cxn>
                  <a:cxn ang="0">
                    <a:pos x="1504" y="1348"/>
                  </a:cxn>
                  <a:cxn ang="0">
                    <a:pos x="1520" y="1314"/>
                  </a:cxn>
                  <a:cxn ang="0">
                    <a:pos x="1534" y="1278"/>
                  </a:cxn>
                  <a:cxn ang="0">
                    <a:pos x="1544" y="1240"/>
                  </a:cxn>
                  <a:cxn ang="0">
                    <a:pos x="1550" y="1202"/>
                  </a:cxn>
                  <a:cxn ang="0">
                    <a:pos x="1552" y="1162"/>
                  </a:cxn>
                  <a:cxn ang="0">
                    <a:pos x="1552" y="388"/>
                  </a:cxn>
                  <a:cxn ang="0">
                    <a:pos x="1552" y="388"/>
                  </a:cxn>
                  <a:cxn ang="0">
                    <a:pos x="1550" y="348"/>
                  </a:cxn>
                  <a:cxn ang="0">
                    <a:pos x="1544" y="308"/>
                  </a:cxn>
                  <a:cxn ang="0">
                    <a:pos x="1534" y="272"/>
                  </a:cxn>
                  <a:cxn ang="0">
                    <a:pos x="1520" y="236"/>
                  </a:cxn>
                  <a:cxn ang="0">
                    <a:pos x="1504" y="202"/>
                  </a:cxn>
                  <a:cxn ang="0">
                    <a:pos x="1486" y="170"/>
                  </a:cxn>
                  <a:cxn ang="0">
                    <a:pos x="1462" y="140"/>
                  </a:cxn>
                  <a:cxn ang="0">
                    <a:pos x="1438" y="112"/>
                  </a:cxn>
                  <a:cxn ang="0">
                    <a:pos x="1410" y="88"/>
                  </a:cxn>
                  <a:cxn ang="0">
                    <a:pos x="1380" y="66"/>
                  </a:cxn>
                  <a:cxn ang="0">
                    <a:pos x="1348" y="46"/>
                  </a:cxn>
                  <a:cxn ang="0">
                    <a:pos x="1314" y="30"/>
                  </a:cxn>
                  <a:cxn ang="0">
                    <a:pos x="1278" y="16"/>
                  </a:cxn>
                  <a:cxn ang="0">
                    <a:pos x="1242" y="8"/>
                  </a:cxn>
                  <a:cxn ang="0">
                    <a:pos x="1204" y="2"/>
                  </a:cxn>
                  <a:cxn ang="0">
                    <a:pos x="1164" y="0"/>
                  </a:cxn>
                  <a:cxn ang="0">
                    <a:pos x="1164" y="0"/>
                  </a:cxn>
                </a:cxnLst>
                <a:rect l="0" t="0" r="r" b="b"/>
                <a:pathLst>
                  <a:path w="1552" h="1550">
                    <a:moveTo>
                      <a:pt x="1164" y="0"/>
                    </a:moveTo>
                    <a:lnTo>
                      <a:pt x="388" y="0"/>
                    </a:lnTo>
                    <a:lnTo>
                      <a:pt x="388" y="0"/>
                    </a:lnTo>
                    <a:lnTo>
                      <a:pt x="348" y="2"/>
                    </a:lnTo>
                    <a:lnTo>
                      <a:pt x="310" y="8"/>
                    </a:lnTo>
                    <a:lnTo>
                      <a:pt x="272" y="16"/>
                    </a:lnTo>
                    <a:lnTo>
                      <a:pt x="238" y="30"/>
                    </a:lnTo>
                    <a:lnTo>
                      <a:pt x="204" y="46"/>
                    </a:lnTo>
                    <a:lnTo>
                      <a:pt x="172" y="66"/>
                    </a:lnTo>
                    <a:lnTo>
                      <a:pt x="142" y="88"/>
                    </a:lnTo>
                    <a:lnTo>
                      <a:pt x="114" y="112"/>
                    </a:lnTo>
                    <a:lnTo>
                      <a:pt x="88" y="140"/>
                    </a:lnTo>
                    <a:lnTo>
                      <a:pt x="66" y="170"/>
                    </a:lnTo>
                    <a:lnTo>
                      <a:pt x="46" y="202"/>
                    </a:lnTo>
                    <a:lnTo>
                      <a:pt x="30" y="236"/>
                    </a:lnTo>
                    <a:lnTo>
                      <a:pt x="18" y="272"/>
                    </a:lnTo>
                    <a:lnTo>
                      <a:pt x="8" y="308"/>
                    </a:lnTo>
                    <a:lnTo>
                      <a:pt x="2" y="348"/>
                    </a:lnTo>
                    <a:lnTo>
                      <a:pt x="0" y="388"/>
                    </a:lnTo>
                    <a:lnTo>
                      <a:pt x="0" y="888"/>
                    </a:lnTo>
                    <a:lnTo>
                      <a:pt x="0" y="1162"/>
                    </a:lnTo>
                    <a:lnTo>
                      <a:pt x="0" y="1550"/>
                    </a:lnTo>
                    <a:lnTo>
                      <a:pt x="388" y="1550"/>
                    </a:lnTo>
                    <a:lnTo>
                      <a:pt x="662" y="1550"/>
                    </a:lnTo>
                    <a:lnTo>
                      <a:pt x="1164" y="1550"/>
                    </a:lnTo>
                    <a:lnTo>
                      <a:pt x="1164" y="1550"/>
                    </a:lnTo>
                    <a:lnTo>
                      <a:pt x="1204" y="1548"/>
                    </a:lnTo>
                    <a:lnTo>
                      <a:pt x="1242" y="1542"/>
                    </a:lnTo>
                    <a:lnTo>
                      <a:pt x="1278" y="1534"/>
                    </a:lnTo>
                    <a:lnTo>
                      <a:pt x="1314" y="1520"/>
                    </a:lnTo>
                    <a:lnTo>
                      <a:pt x="1348" y="1504"/>
                    </a:lnTo>
                    <a:lnTo>
                      <a:pt x="1380" y="1484"/>
                    </a:lnTo>
                    <a:lnTo>
                      <a:pt x="1410" y="1462"/>
                    </a:lnTo>
                    <a:lnTo>
                      <a:pt x="1438" y="1436"/>
                    </a:lnTo>
                    <a:lnTo>
                      <a:pt x="1462" y="1410"/>
                    </a:lnTo>
                    <a:lnTo>
                      <a:pt x="1486" y="1380"/>
                    </a:lnTo>
                    <a:lnTo>
                      <a:pt x="1504" y="1348"/>
                    </a:lnTo>
                    <a:lnTo>
                      <a:pt x="1520" y="1314"/>
                    </a:lnTo>
                    <a:lnTo>
                      <a:pt x="1534" y="1278"/>
                    </a:lnTo>
                    <a:lnTo>
                      <a:pt x="1544" y="1240"/>
                    </a:lnTo>
                    <a:lnTo>
                      <a:pt x="1550" y="1202"/>
                    </a:lnTo>
                    <a:lnTo>
                      <a:pt x="1552" y="1162"/>
                    </a:lnTo>
                    <a:lnTo>
                      <a:pt x="1552" y="388"/>
                    </a:lnTo>
                    <a:lnTo>
                      <a:pt x="1552" y="388"/>
                    </a:lnTo>
                    <a:lnTo>
                      <a:pt x="1550" y="348"/>
                    </a:lnTo>
                    <a:lnTo>
                      <a:pt x="1544" y="308"/>
                    </a:lnTo>
                    <a:lnTo>
                      <a:pt x="1534" y="272"/>
                    </a:lnTo>
                    <a:lnTo>
                      <a:pt x="1520" y="236"/>
                    </a:lnTo>
                    <a:lnTo>
                      <a:pt x="1504" y="202"/>
                    </a:lnTo>
                    <a:lnTo>
                      <a:pt x="1486" y="170"/>
                    </a:lnTo>
                    <a:lnTo>
                      <a:pt x="1462" y="140"/>
                    </a:lnTo>
                    <a:lnTo>
                      <a:pt x="1438" y="112"/>
                    </a:lnTo>
                    <a:lnTo>
                      <a:pt x="1410" y="88"/>
                    </a:lnTo>
                    <a:lnTo>
                      <a:pt x="1380" y="66"/>
                    </a:lnTo>
                    <a:lnTo>
                      <a:pt x="1348" y="46"/>
                    </a:lnTo>
                    <a:lnTo>
                      <a:pt x="1314" y="30"/>
                    </a:lnTo>
                    <a:lnTo>
                      <a:pt x="1278" y="16"/>
                    </a:lnTo>
                    <a:lnTo>
                      <a:pt x="1242" y="8"/>
                    </a:lnTo>
                    <a:lnTo>
                      <a:pt x="1204" y="2"/>
                    </a:lnTo>
                    <a:lnTo>
                      <a:pt x="1164" y="0"/>
                    </a:lnTo>
                    <a:lnTo>
                      <a:pt x="1164" y="0"/>
                    </a:lnTo>
                    <a:close/>
                  </a:path>
                </a:pathLst>
              </a:custGeom>
              <a:solidFill>
                <a:srgbClr val="F79906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2000" endA="300" endPos="35000" dir="5400000" sy="-100000" algn="bl" rotWithShape="0"/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  <p:sp>
            <p:nvSpPr>
              <p:cNvPr id="65" name="Freeform 9"/>
              <p:cNvSpPr>
                <a:spLocks/>
              </p:cNvSpPr>
              <p:nvPr/>
            </p:nvSpPr>
            <p:spPr bwMode="auto">
              <a:xfrm>
                <a:off x="2720560" y="3603154"/>
                <a:ext cx="1556195" cy="1554189"/>
              </a:xfrm>
              <a:custGeom>
                <a:avLst/>
                <a:gdLst/>
                <a:ahLst/>
                <a:cxnLst>
                  <a:cxn ang="0">
                    <a:pos x="1164" y="0"/>
                  </a:cxn>
                  <a:cxn ang="0">
                    <a:pos x="388" y="0"/>
                  </a:cxn>
                  <a:cxn ang="0">
                    <a:pos x="388" y="0"/>
                  </a:cxn>
                  <a:cxn ang="0">
                    <a:pos x="348" y="2"/>
                  </a:cxn>
                  <a:cxn ang="0">
                    <a:pos x="310" y="8"/>
                  </a:cxn>
                  <a:cxn ang="0">
                    <a:pos x="272" y="16"/>
                  </a:cxn>
                  <a:cxn ang="0">
                    <a:pos x="238" y="30"/>
                  </a:cxn>
                  <a:cxn ang="0">
                    <a:pos x="204" y="46"/>
                  </a:cxn>
                  <a:cxn ang="0">
                    <a:pos x="172" y="66"/>
                  </a:cxn>
                  <a:cxn ang="0">
                    <a:pos x="142" y="88"/>
                  </a:cxn>
                  <a:cxn ang="0">
                    <a:pos x="114" y="112"/>
                  </a:cxn>
                  <a:cxn ang="0">
                    <a:pos x="88" y="140"/>
                  </a:cxn>
                  <a:cxn ang="0">
                    <a:pos x="66" y="170"/>
                  </a:cxn>
                  <a:cxn ang="0">
                    <a:pos x="46" y="202"/>
                  </a:cxn>
                  <a:cxn ang="0">
                    <a:pos x="30" y="236"/>
                  </a:cxn>
                  <a:cxn ang="0">
                    <a:pos x="18" y="272"/>
                  </a:cxn>
                  <a:cxn ang="0">
                    <a:pos x="8" y="308"/>
                  </a:cxn>
                  <a:cxn ang="0">
                    <a:pos x="2" y="348"/>
                  </a:cxn>
                  <a:cxn ang="0">
                    <a:pos x="0" y="388"/>
                  </a:cxn>
                  <a:cxn ang="0">
                    <a:pos x="0" y="888"/>
                  </a:cxn>
                  <a:cxn ang="0">
                    <a:pos x="0" y="1162"/>
                  </a:cxn>
                  <a:cxn ang="0">
                    <a:pos x="0" y="1550"/>
                  </a:cxn>
                  <a:cxn ang="0">
                    <a:pos x="388" y="1550"/>
                  </a:cxn>
                  <a:cxn ang="0">
                    <a:pos x="662" y="1550"/>
                  </a:cxn>
                  <a:cxn ang="0">
                    <a:pos x="1164" y="1550"/>
                  </a:cxn>
                  <a:cxn ang="0">
                    <a:pos x="1164" y="1550"/>
                  </a:cxn>
                  <a:cxn ang="0">
                    <a:pos x="1204" y="1548"/>
                  </a:cxn>
                  <a:cxn ang="0">
                    <a:pos x="1242" y="1542"/>
                  </a:cxn>
                  <a:cxn ang="0">
                    <a:pos x="1278" y="1534"/>
                  </a:cxn>
                  <a:cxn ang="0">
                    <a:pos x="1314" y="1520"/>
                  </a:cxn>
                  <a:cxn ang="0">
                    <a:pos x="1348" y="1504"/>
                  </a:cxn>
                  <a:cxn ang="0">
                    <a:pos x="1380" y="1484"/>
                  </a:cxn>
                  <a:cxn ang="0">
                    <a:pos x="1410" y="1462"/>
                  </a:cxn>
                  <a:cxn ang="0">
                    <a:pos x="1438" y="1436"/>
                  </a:cxn>
                  <a:cxn ang="0">
                    <a:pos x="1462" y="1410"/>
                  </a:cxn>
                  <a:cxn ang="0">
                    <a:pos x="1486" y="1380"/>
                  </a:cxn>
                  <a:cxn ang="0">
                    <a:pos x="1504" y="1348"/>
                  </a:cxn>
                  <a:cxn ang="0">
                    <a:pos x="1520" y="1314"/>
                  </a:cxn>
                  <a:cxn ang="0">
                    <a:pos x="1534" y="1278"/>
                  </a:cxn>
                  <a:cxn ang="0">
                    <a:pos x="1544" y="1240"/>
                  </a:cxn>
                  <a:cxn ang="0">
                    <a:pos x="1550" y="1202"/>
                  </a:cxn>
                  <a:cxn ang="0">
                    <a:pos x="1552" y="1162"/>
                  </a:cxn>
                  <a:cxn ang="0">
                    <a:pos x="1552" y="388"/>
                  </a:cxn>
                  <a:cxn ang="0">
                    <a:pos x="1552" y="388"/>
                  </a:cxn>
                  <a:cxn ang="0">
                    <a:pos x="1550" y="348"/>
                  </a:cxn>
                  <a:cxn ang="0">
                    <a:pos x="1544" y="308"/>
                  </a:cxn>
                  <a:cxn ang="0">
                    <a:pos x="1534" y="272"/>
                  </a:cxn>
                  <a:cxn ang="0">
                    <a:pos x="1520" y="236"/>
                  </a:cxn>
                  <a:cxn ang="0">
                    <a:pos x="1504" y="202"/>
                  </a:cxn>
                  <a:cxn ang="0">
                    <a:pos x="1486" y="170"/>
                  </a:cxn>
                  <a:cxn ang="0">
                    <a:pos x="1462" y="140"/>
                  </a:cxn>
                  <a:cxn ang="0">
                    <a:pos x="1438" y="112"/>
                  </a:cxn>
                  <a:cxn ang="0">
                    <a:pos x="1410" y="88"/>
                  </a:cxn>
                  <a:cxn ang="0">
                    <a:pos x="1380" y="66"/>
                  </a:cxn>
                  <a:cxn ang="0">
                    <a:pos x="1348" y="46"/>
                  </a:cxn>
                  <a:cxn ang="0">
                    <a:pos x="1314" y="30"/>
                  </a:cxn>
                  <a:cxn ang="0">
                    <a:pos x="1278" y="16"/>
                  </a:cxn>
                  <a:cxn ang="0">
                    <a:pos x="1242" y="8"/>
                  </a:cxn>
                  <a:cxn ang="0">
                    <a:pos x="1204" y="2"/>
                  </a:cxn>
                  <a:cxn ang="0">
                    <a:pos x="1164" y="0"/>
                  </a:cxn>
                  <a:cxn ang="0">
                    <a:pos x="1164" y="0"/>
                  </a:cxn>
                </a:cxnLst>
                <a:rect l="0" t="0" r="r" b="b"/>
                <a:pathLst>
                  <a:path w="1552" h="1550">
                    <a:moveTo>
                      <a:pt x="1164" y="0"/>
                    </a:moveTo>
                    <a:lnTo>
                      <a:pt x="388" y="0"/>
                    </a:lnTo>
                    <a:lnTo>
                      <a:pt x="388" y="0"/>
                    </a:lnTo>
                    <a:lnTo>
                      <a:pt x="348" y="2"/>
                    </a:lnTo>
                    <a:lnTo>
                      <a:pt x="310" y="8"/>
                    </a:lnTo>
                    <a:lnTo>
                      <a:pt x="272" y="16"/>
                    </a:lnTo>
                    <a:lnTo>
                      <a:pt x="238" y="30"/>
                    </a:lnTo>
                    <a:lnTo>
                      <a:pt x="204" y="46"/>
                    </a:lnTo>
                    <a:lnTo>
                      <a:pt x="172" y="66"/>
                    </a:lnTo>
                    <a:lnTo>
                      <a:pt x="142" y="88"/>
                    </a:lnTo>
                    <a:lnTo>
                      <a:pt x="114" y="112"/>
                    </a:lnTo>
                    <a:lnTo>
                      <a:pt x="88" y="140"/>
                    </a:lnTo>
                    <a:lnTo>
                      <a:pt x="66" y="170"/>
                    </a:lnTo>
                    <a:lnTo>
                      <a:pt x="46" y="202"/>
                    </a:lnTo>
                    <a:lnTo>
                      <a:pt x="30" y="236"/>
                    </a:lnTo>
                    <a:lnTo>
                      <a:pt x="18" y="272"/>
                    </a:lnTo>
                    <a:lnTo>
                      <a:pt x="8" y="308"/>
                    </a:lnTo>
                    <a:lnTo>
                      <a:pt x="2" y="348"/>
                    </a:lnTo>
                    <a:lnTo>
                      <a:pt x="0" y="388"/>
                    </a:lnTo>
                    <a:lnTo>
                      <a:pt x="0" y="888"/>
                    </a:lnTo>
                    <a:lnTo>
                      <a:pt x="0" y="1162"/>
                    </a:lnTo>
                    <a:lnTo>
                      <a:pt x="0" y="1550"/>
                    </a:lnTo>
                    <a:lnTo>
                      <a:pt x="388" y="1550"/>
                    </a:lnTo>
                    <a:lnTo>
                      <a:pt x="662" y="1550"/>
                    </a:lnTo>
                    <a:lnTo>
                      <a:pt x="1164" y="1550"/>
                    </a:lnTo>
                    <a:lnTo>
                      <a:pt x="1164" y="1550"/>
                    </a:lnTo>
                    <a:lnTo>
                      <a:pt x="1204" y="1548"/>
                    </a:lnTo>
                    <a:lnTo>
                      <a:pt x="1242" y="1542"/>
                    </a:lnTo>
                    <a:lnTo>
                      <a:pt x="1278" y="1534"/>
                    </a:lnTo>
                    <a:lnTo>
                      <a:pt x="1314" y="1520"/>
                    </a:lnTo>
                    <a:lnTo>
                      <a:pt x="1348" y="1504"/>
                    </a:lnTo>
                    <a:lnTo>
                      <a:pt x="1380" y="1484"/>
                    </a:lnTo>
                    <a:lnTo>
                      <a:pt x="1410" y="1462"/>
                    </a:lnTo>
                    <a:lnTo>
                      <a:pt x="1438" y="1436"/>
                    </a:lnTo>
                    <a:lnTo>
                      <a:pt x="1462" y="1410"/>
                    </a:lnTo>
                    <a:lnTo>
                      <a:pt x="1486" y="1380"/>
                    </a:lnTo>
                    <a:lnTo>
                      <a:pt x="1504" y="1348"/>
                    </a:lnTo>
                    <a:lnTo>
                      <a:pt x="1520" y="1314"/>
                    </a:lnTo>
                    <a:lnTo>
                      <a:pt x="1534" y="1278"/>
                    </a:lnTo>
                    <a:lnTo>
                      <a:pt x="1544" y="1240"/>
                    </a:lnTo>
                    <a:lnTo>
                      <a:pt x="1550" y="1202"/>
                    </a:lnTo>
                    <a:lnTo>
                      <a:pt x="1552" y="1162"/>
                    </a:lnTo>
                    <a:lnTo>
                      <a:pt x="1552" y="388"/>
                    </a:lnTo>
                    <a:lnTo>
                      <a:pt x="1552" y="388"/>
                    </a:lnTo>
                    <a:lnTo>
                      <a:pt x="1550" y="348"/>
                    </a:lnTo>
                    <a:lnTo>
                      <a:pt x="1544" y="308"/>
                    </a:lnTo>
                    <a:lnTo>
                      <a:pt x="1534" y="272"/>
                    </a:lnTo>
                    <a:lnTo>
                      <a:pt x="1520" y="236"/>
                    </a:lnTo>
                    <a:lnTo>
                      <a:pt x="1504" y="202"/>
                    </a:lnTo>
                    <a:lnTo>
                      <a:pt x="1486" y="170"/>
                    </a:lnTo>
                    <a:lnTo>
                      <a:pt x="1462" y="140"/>
                    </a:lnTo>
                    <a:lnTo>
                      <a:pt x="1438" y="112"/>
                    </a:lnTo>
                    <a:lnTo>
                      <a:pt x="1410" y="88"/>
                    </a:lnTo>
                    <a:lnTo>
                      <a:pt x="1380" y="66"/>
                    </a:lnTo>
                    <a:lnTo>
                      <a:pt x="1348" y="46"/>
                    </a:lnTo>
                    <a:lnTo>
                      <a:pt x="1314" y="30"/>
                    </a:lnTo>
                    <a:lnTo>
                      <a:pt x="1278" y="16"/>
                    </a:lnTo>
                    <a:lnTo>
                      <a:pt x="1242" y="8"/>
                    </a:lnTo>
                    <a:lnTo>
                      <a:pt x="1204" y="2"/>
                    </a:lnTo>
                    <a:lnTo>
                      <a:pt x="1164" y="0"/>
                    </a:lnTo>
                    <a:lnTo>
                      <a:pt x="116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0000"/>
                    </a:srgbClr>
                  </a:gs>
                  <a:gs pos="42000">
                    <a:srgbClr val="FFFFFF">
                      <a:gamma/>
                      <a:tint val="0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  <p:sp>
            <p:nvSpPr>
              <p:cNvPr id="88" name="대각선 방향의 모서리가 둥근 사각형 87"/>
              <p:cNvSpPr/>
              <p:nvPr/>
            </p:nvSpPr>
            <p:spPr>
              <a:xfrm rot="5400000">
                <a:off x="2982423" y="3869026"/>
                <a:ext cx="1531219" cy="1047691"/>
              </a:xfrm>
              <a:prstGeom prst="round2DiagRect">
                <a:avLst>
                  <a:gd name="adj1" fmla="val 34743"/>
                  <a:gd name="adj2" fmla="val 33127"/>
                </a:avLst>
              </a:prstGeom>
              <a:gradFill flip="none" rotWithShape="1">
                <a:gsLst>
                  <a:gs pos="0">
                    <a:sysClr val="window" lastClr="FFFFFF">
                      <a:alpha val="49000"/>
                    </a:sysClr>
                  </a:gs>
                  <a:gs pos="71000">
                    <a:sysClr val="window" lastClr="FFFFFF">
                      <a:alpha val="0"/>
                    </a:sysClr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  <a:scene3d>
                <a:camera prst="perspectiveAbove" fov="0">
                  <a:rot lat="0" lon="0" rev="0"/>
                </a:camera>
                <a:lightRig rig="flat" dir="t">
                  <a:rot lat="0" lon="0" rev="7920000"/>
                </a:lightRig>
              </a:scene3d>
              <a:sp3d prstMaterial="clear">
                <a:bevelT w="190500" h="190500"/>
              </a:sp3d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06" name="직사각형 105"/>
              <p:cNvSpPr/>
              <p:nvPr/>
            </p:nvSpPr>
            <p:spPr>
              <a:xfrm>
                <a:off x="2945171" y="4648544"/>
                <a:ext cx="1027014" cy="4142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ko-KR" b="1" dirty="0" smtClean="0">
                    <a:solidFill>
                      <a:schemeClr val="bg1"/>
                    </a:solidFill>
                    <a:latin typeface="Arial" pitchFamily="34" charset="0"/>
                    <a:ea typeface="HY견고딕" pitchFamily="18" charset="-127"/>
                    <a:cs typeface="Arial" pitchFamily="34" charset="0"/>
                  </a:rPr>
                  <a:t>2STEP</a:t>
                </a:r>
                <a:endParaRPr lang="en-US" altLang="ko-KR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pic>
          <p:nvPicPr>
            <p:cNvPr id="42" name="Picture 5" descr="C:\Users\c247\Desktop\bg icon\mini icon\전자\mn2.png"/>
            <p:cNvPicPr>
              <a:picLocks noChangeAspect="1" noChangeArrowheads="1"/>
            </p:cNvPicPr>
            <p:nvPr/>
          </p:nvPicPr>
          <p:blipFill>
            <a:blip r:embed="rId4" cstate="print">
              <a:lum bright="70000" contrast="40000"/>
            </a:blip>
            <a:srcRect/>
            <a:stretch>
              <a:fillRect/>
            </a:stretch>
          </p:blipFill>
          <p:spPr bwMode="auto">
            <a:xfrm>
              <a:off x="3209916" y="3390902"/>
              <a:ext cx="571504" cy="714380"/>
            </a:xfrm>
            <a:prstGeom prst="rect">
              <a:avLst/>
            </a:prstGeom>
            <a:noFill/>
            <a:effectLst/>
          </p:spPr>
        </p:pic>
      </p:grpSp>
      <p:grpSp>
        <p:nvGrpSpPr>
          <p:cNvPr id="52" name="그룹 51"/>
          <p:cNvGrpSpPr/>
          <p:nvPr/>
        </p:nvGrpSpPr>
        <p:grpSpPr>
          <a:xfrm>
            <a:off x="5929322" y="1214422"/>
            <a:ext cx="1849450" cy="1967221"/>
            <a:chOff x="5929322" y="935022"/>
            <a:chExt cx="1849450" cy="1967221"/>
          </a:xfrm>
        </p:grpSpPr>
        <p:grpSp>
          <p:nvGrpSpPr>
            <p:cNvPr id="46" name="그룹 45"/>
            <p:cNvGrpSpPr/>
            <p:nvPr/>
          </p:nvGrpSpPr>
          <p:grpSpPr>
            <a:xfrm>
              <a:off x="6015287" y="1428736"/>
              <a:ext cx="1475409" cy="1473507"/>
              <a:chOff x="4831457" y="2377940"/>
              <a:chExt cx="1475409" cy="1473507"/>
            </a:xfrm>
          </p:grpSpPr>
          <p:grpSp>
            <p:nvGrpSpPr>
              <p:cNvPr id="8" name="그룹 46"/>
              <p:cNvGrpSpPr/>
              <p:nvPr/>
            </p:nvGrpSpPr>
            <p:grpSpPr>
              <a:xfrm>
                <a:off x="4831457" y="2377940"/>
                <a:ext cx="1475409" cy="1473507"/>
                <a:chOff x="4831457" y="2761878"/>
                <a:chExt cx="1654880" cy="1652747"/>
              </a:xfrm>
            </p:grpSpPr>
            <p:sp>
              <p:nvSpPr>
                <p:cNvPr id="67" name="Freeform 9"/>
                <p:cNvSpPr>
                  <a:spLocks/>
                </p:cNvSpPr>
                <p:nvPr/>
              </p:nvSpPr>
              <p:spPr bwMode="auto">
                <a:xfrm>
                  <a:off x="4831457" y="2761878"/>
                  <a:ext cx="1654880" cy="1652747"/>
                </a:xfrm>
                <a:custGeom>
                  <a:avLst/>
                  <a:gdLst/>
                  <a:ahLst/>
                  <a:cxnLst>
                    <a:cxn ang="0">
                      <a:pos x="1164" y="0"/>
                    </a:cxn>
                    <a:cxn ang="0">
                      <a:pos x="388" y="0"/>
                    </a:cxn>
                    <a:cxn ang="0">
                      <a:pos x="388" y="0"/>
                    </a:cxn>
                    <a:cxn ang="0">
                      <a:pos x="348" y="2"/>
                    </a:cxn>
                    <a:cxn ang="0">
                      <a:pos x="310" y="8"/>
                    </a:cxn>
                    <a:cxn ang="0">
                      <a:pos x="272" y="16"/>
                    </a:cxn>
                    <a:cxn ang="0">
                      <a:pos x="238" y="30"/>
                    </a:cxn>
                    <a:cxn ang="0">
                      <a:pos x="204" y="46"/>
                    </a:cxn>
                    <a:cxn ang="0">
                      <a:pos x="172" y="66"/>
                    </a:cxn>
                    <a:cxn ang="0">
                      <a:pos x="142" y="88"/>
                    </a:cxn>
                    <a:cxn ang="0">
                      <a:pos x="114" y="112"/>
                    </a:cxn>
                    <a:cxn ang="0">
                      <a:pos x="88" y="140"/>
                    </a:cxn>
                    <a:cxn ang="0">
                      <a:pos x="66" y="170"/>
                    </a:cxn>
                    <a:cxn ang="0">
                      <a:pos x="46" y="202"/>
                    </a:cxn>
                    <a:cxn ang="0">
                      <a:pos x="30" y="236"/>
                    </a:cxn>
                    <a:cxn ang="0">
                      <a:pos x="18" y="272"/>
                    </a:cxn>
                    <a:cxn ang="0">
                      <a:pos x="8" y="308"/>
                    </a:cxn>
                    <a:cxn ang="0">
                      <a:pos x="2" y="348"/>
                    </a:cxn>
                    <a:cxn ang="0">
                      <a:pos x="0" y="388"/>
                    </a:cxn>
                    <a:cxn ang="0">
                      <a:pos x="0" y="888"/>
                    </a:cxn>
                    <a:cxn ang="0">
                      <a:pos x="0" y="1162"/>
                    </a:cxn>
                    <a:cxn ang="0">
                      <a:pos x="0" y="1550"/>
                    </a:cxn>
                    <a:cxn ang="0">
                      <a:pos x="388" y="1550"/>
                    </a:cxn>
                    <a:cxn ang="0">
                      <a:pos x="662" y="1550"/>
                    </a:cxn>
                    <a:cxn ang="0">
                      <a:pos x="1164" y="1550"/>
                    </a:cxn>
                    <a:cxn ang="0">
                      <a:pos x="1164" y="1550"/>
                    </a:cxn>
                    <a:cxn ang="0">
                      <a:pos x="1204" y="1548"/>
                    </a:cxn>
                    <a:cxn ang="0">
                      <a:pos x="1242" y="1542"/>
                    </a:cxn>
                    <a:cxn ang="0">
                      <a:pos x="1278" y="1534"/>
                    </a:cxn>
                    <a:cxn ang="0">
                      <a:pos x="1314" y="1520"/>
                    </a:cxn>
                    <a:cxn ang="0">
                      <a:pos x="1348" y="1504"/>
                    </a:cxn>
                    <a:cxn ang="0">
                      <a:pos x="1380" y="1484"/>
                    </a:cxn>
                    <a:cxn ang="0">
                      <a:pos x="1410" y="1462"/>
                    </a:cxn>
                    <a:cxn ang="0">
                      <a:pos x="1438" y="1436"/>
                    </a:cxn>
                    <a:cxn ang="0">
                      <a:pos x="1462" y="1410"/>
                    </a:cxn>
                    <a:cxn ang="0">
                      <a:pos x="1486" y="1380"/>
                    </a:cxn>
                    <a:cxn ang="0">
                      <a:pos x="1504" y="1348"/>
                    </a:cxn>
                    <a:cxn ang="0">
                      <a:pos x="1520" y="1314"/>
                    </a:cxn>
                    <a:cxn ang="0">
                      <a:pos x="1534" y="1278"/>
                    </a:cxn>
                    <a:cxn ang="0">
                      <a:pos x="1544" y="1240"/>
                    </a:cxn>
                    <a:cxn ang="0">
                      <a:pos x="1550" y="1202"/>
                    </a:cxn>
                    <a:cxn ang="0">
                      <a:pos x="1552" y="1162"/>
                    </a:cxn>
                    <a:cxn ang="0">
                      <a:pos x="1552" y="388"/>
                    </a:cxn>
                    <a:cxn ang="0">
                      <a:pos x="1552" y="388"/>
                    </a:cxn>
                    <a:cxn ang="0">
                      <a:pos x="1550" y="348"/>
                    </a:cxn>
                    <a:cxn ang="0">
                      <a:pos x="1544" y="308"/>
                    </a:cxn>
                    <a:cxn ang="0">
                      <a:pos x="1534" y="272"/>
                    </a:cxn>
                    <a:cxn ang="0">
                      <a:pos x="1520" y="236"/>
                    </a:cxn>
                    <a:cxn ang="0">
                      <a:pos x="1504" y="202"/>
                    </a:cxn>
                    <a:cxn ang="0">
                      <a:pos x="1486" y="170"/>
                    </a:cxn>
                    <a:cxn ang="0">
                      <a:pos x="1462" y="140"/>
                    </a:cxn>
                    <a:cxn ang="0">
                      <a:pos x="1438" y="112"/>
                    </a:cxn>
                    <a:cxn ang="0">
                      <a:pos x="1410" y="88"/>
                    </a:cxn>
                    <a:cxn ang="0">
                      <a:pos x="1380" y="66"/>
                    </a:cxn>
                    <a:cxn ang="0">
                      <a:pos x="1348" y="46"/>
                    </a:cxn>
                    <a:cxn ang="0">
                      <a:pos x="1314" y="30"/>
                    </a:cxn>
                    <a:cxn ang="0">
                      <a:pos x="1278" y="16"/>
                    </a:cxn>
                    <a:cxn ang="0">
                      <a:pos x="1242" y="8"/>
                    </a:cxn>
                    <a:cxn ang="0">
                      <a:pos x="1204" y="2"/>
                    </a:cxn>
                    <a:cxn ang="0">
                      <a:pos x="1164" y="0"/>
                    </a:cxn>
                    <a:cxn ang="0">
                      <a:pos x="1164" y="0"/>
                    </a:cxn>
                  </a:cxnLst>
                  <a:rect l="0" t="0" r="r" b="b"/>
                  <a:pathLst>
                    <a:path w="1552" h="1550">
                      <a:moveTo>
                        <a:pt x="1164" y="0"/>
                      </a:moveTo>
                      <a:lnTo>
                        <a:pt x="388" y="0"/>
                      </a:lnTo>
                      <a:lnTo>
                        <a:pt x="388" y="0"/>
                      </a:lnTo>
                      <a:lnTo>
                        <a:pt x="348" y="2"/>
                      </a:lnTo>
                      <a:lnTo>
                        <a:pt x="310" y="8"/>
                      </a:lnTo>
                      <a:lnTo>
                        <a:pt x="272" y="16"/>
                      </a:lnTo>
                      <a:lnTo>
                        <a:pt x="238" y="30"/>
                      </a:lnTo>
                      <a:lnTo>
                        <a:pt x="204" y="46"/>
                      </a:lnTo>
                      <a:lnTo>
                        <a:pt x="172" y="66"/>
                      </a:lnTo>
                      <a:lnTo>
                        <a:pt x="142" y="88"/>
                      </a:lnTo>
                      <a:lnTo>
                        <a:pt x="114" y="112"/>
                      </a:lnTo>
                      <a:lnTo>
                        <a:pt x="88" y="140"/>
                      </a:lnTo>
                      <a:lnTo>
                        <a:pt x="66" y="170"/>
                      </a:lnTo>
                      <a:lnTo>
                        <a:pt x="46" y="202"/>
                      </a:lnTo>
                      <a:lnTo>
                        <a:pt x="30" y="236"/>
                      </a:lnTo>
                      <a:lnTo>
                        <a:pt x="18" y="272"/>
                      </a:lnTo>
                      <a:lnTo>
                        <a:pt x="8" y="308"/>
                      </a:lnTo>
                      <a:lnTo>
                        <a:pt x="2" y="348"/>
                      </a:lnTo>
                      <a:lnTo>
                        <a:pt x="0" y="388"/>
                      </a:lnTo>
                      <a:lnTo>
                        <a:pt x="0" y="888"/>
                      </a:lnTo>
                      <a:lnTo>
                        <a:pt x="0" y="1162"/>
                      </a:lnTo>
                      <a:lnTo>
                        <a:pt x="0" y="1550"/>
                      </a:lnTo>
                      <a:lnTo>
                        <a:pt x="388" y="1550"/>
                      </a:lnTo>
                      <a:lnTo>
                        <a:pt x="662" y="1550"/>
                      </a:lnTo>
                      <a:lnTo>
                        <a:pt x="1164" y="1550"/>
                      </a:lnTo>
                      <a:lnTo>
                        <a:pt x="1164" y="1550"/>
                      </a:lnTo>
                      <a:lnTo>
                        <a:pt x="1204" y="1548"/>
                      </a:lnTo>
                      <a:lnTo>
                        <a:pt x="1242" y="1542"/>
                      </a:lnTo>
                      <a:lnTo>
                        <a:pt x="1278" y="1534"/>
                      </a:lnTo>
                      <a:lnTo>
                        <a:pt x="1314" y="1520"/>
                      </a:lnTo>
                      <a:lnTo>
                        <a:pt x="1348" y="1504"/>
                      </a:lnTo>
                      <a:lnTo>
                        <a:pt x="1380" y="1484"/>
                      </a:lnTo>
                      <a:lnTo>
                        <a:pt x="1410" y="1462"/>
                      </a:lnTo>
                      <a:lnTo>
                        <a:pt x="1438" y="1436"/>
                      </a:lnTo>
                      <a:lnTo>
                        <a:pt x="1462" y="1410"/>
                      </a:lnTo>
                      <a:lnTo>
                        <a:pt x="1486" y="1380"/>
                      </a:lnTo>
                      <a:lnTo>
                        <a:pt x="1504" y="1348"/>
                      </a:lnTo>
                      <a:lnTo>
                        <a:pt x="1520" y="1314"/>
                      </a:lnTo>
                      <a:lnTo>
                        <a:pt x="1534" y="1278"/>
                      </a:lnTo>
                      <a:lnTo>
                        <a:pt x="1544" y="1240"/>
                      </a:lnTo>
                      <a:lnTo>
                        <a:pt x="1550" y="1202"/>
                      </a:lnTo>
                      <a:lnTo>
                        <a:pt x="1552" y="1162"/>
                      </a:lnTo>
                      <a:lnTo>
                        <a:pt x="1552" y="388"/>
                      </a:lnTo>
                      <a:lnTo>
                        <a:pt x="1552" y="388"/>
                      </a:lnTo>
                      <a:lnTo>
                        <a:pt x="1550" y="348"/>
                      </a:lnTo>
                      <a:lnTo>
                        <a:pt x="1544" y="308"/>
                      </a:lnTo>
                      <a:lnTo>
                        <a:pt x="1534" y="272"/>
                      </a:lnTo>
                      <a:lnTo>
                        <a:pt x="1520" y="236"/>
                      </a:lnTo>
                      <a:lnTo>
                        <a:pt x="1504" y="202"/>
                      </a:lnTo>
                      <a:lnTo>
                        <a:pt x="1486" y="170"/>
                      </a:lnTo>
                      <a:lnTo>
                        <a:pt x="1462" y="140"/>
                      </a:lnTo>
                      <a:lnTo>
                        <a:pt x="1438" y="112"/>
                      </a:lnTo>
                      <a:lnTo>
                        <a:pt x="1410" y="88"/>
                      </a:lnTo>
                      <a:lnTo>
                        <a:pt x="1380" y="66"/>
                      </a:lnTo>
                      <a:lnTo>
                        <a:pt x="1348" y="46"/>
                      </a:lnTo>
                      <a:lnTo>
                        <a:pt x="1314" y="30"/>
                      </a:lnTo>
                      <a:lnTo>
                        <a:pt x="1278" y="16"/>
                      </a:lnTo>
                      <a:lnTo>
                        <a:pt x="1242" y="8"/>
                      </a:lnTo>
                      <a:lnTo>
                        <a:pt x="1204" y="2"/>
                      </a:lnTo>
                      <a:lnTo>
                        <a:pt x="1164" y="0"/>
                      </a:lnTo>
                      <a:lnTo>
                        <a:pt x="1164" y="0"/>
                      </a:lnTo>
                      <a:close/>
                    </a:path>
                  </a:pathLst>
                </a:custGeom>
                <a:solidFill>
                  <a:srgbClr val="A2BC32"/>
                </a:soli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2000" endA="300" endPos="35000" dir="5400000" sy="-100000" algn="bl" rotWithShape="0"/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kumimoji="0" lang="ko-KR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68" name="Freeform 9"/>
                <p:cNvSpPr>
                  <a:spLocks/>
                </p:cNvSpPr>
                <p:nvPr/>
              </p:nvSpPr>
              <p:spPr bwMode="auto">
                <a:xfrm>
                  <a:off x="4885184" y="2812102"/>
                  <a:ext cx="1556195" cy="1554189"/>
                </a:xfrm>
                <a:custGeom>
                  <a:avLst/>
                  <a:gdLst/>
                  <a:ahLst/>
                  <a:cxnLst>
                    <a:cxn ang="0">
                      <a:pos x="1164" y="0"/>
                    </a:cxn>
                    <a:cxn ang="0">
                      <a:pos x="388" y="0"/>
                    </a:cxn>
                    <a:cxn ang="0">
                      <a:pos x="388" y="0"/>
                    </a:cxn>
                    <a:cxn ang="0">
                      <a:pos x="348" y="2"/>
                    </a:cxn>
                    <a:cxn ang="0">
                      <a:pos x="310" y="8"/>
                    </a:cxn>
                    <a:cxn ang="0">
                      <a:pos x="272" y="16"/>
                    </a:cxn>
                    <a:cxn ang="0">
                      <a:pos x="238" y="30"/>
                    </a:cxn>
                    <a:cxn ang="0">
                      <a:pos x="204" y="46"/>
                    </a:cxn>
                    <a:cxn ang="0">
                      <a:pos x="172" y="66"/>
                    </a:cxn>
                    <a:cxn ang="0">
                      <a:pos x="142" y="88"/>
                    </a:cxn>
                    <a:cxn ang="0">
                      <a:pos x="114" y="112"/>
                    </a:cxn>
                    <a:cxn ang="0">
                      <a:pos x="88" y="140"/>
                    </a:cxn>
                    <a:cxn ang="0">
                      <a:pos x="66" y="170"/>
                    </a:cxn>
                    <a:cxn ang="0">
                      <a:pos x="46" y="202"/>
                    </a:cxn>
                    <a:cxn ang="0">
                      <a:pos x="30" y="236"/>
                    </a:cxn>
                    <a:cxn ang="0">
                      <a:pos x="18" y="272"/>
                    </a:cxn>
                    <a:cxn ang="0">
                      <a:pos x="8" y="308"/>
                    </a:cxn>
                    <a:cxn ang="0">
                      <a:pos x="2" y="348"/>
                    </a:cxn>
                    <a:cxn ang="0">
                      <a:pos x="0" y="388"/>
                    </a:cxn>
                    <a:cxn ang="0">
                      <a:pos x="0" y="888"/>
                    </a:cxn>
                    <a:cxn ang="0">
                      <a:pos x="0" y="1162"/>
                    </a:cxn>
                    <a:cxn ang="0">
                      <a:pos x="0" y="1550"/>
                    </a:cxn>
                    <a:cxn ang="0">
                      <a:pos x="388" y="1550"/>
                    </a:cxn>
                    <a:cxn ang="0">
                      <a:pos x="662" y="1550"/>
                    </a:cxn>
                    <a:cxn ang="0">
                      <a:pos x="1164" y="1550"/>
                    </a:cxn>
                    <a:cxn ang="0">
                      <a:pos x="1164" y="1550"/>
                    </a:cxn>
                    <a:cxn ang="0">
                      <a:pos x="1204" y="1548"/>
                    </a:cxn>
                    <a:cxn ang="0">
                      <a:pos x="1242" y="1542"/>
                    </a:cxn>
                    <a:cxn ang="0">
                      <a:pos x="1278" y="1534"/>
                    </a:cxn>
                    <a:cxn ang="0">
                      <a:pos x="1314" y="1520"/>
                    </a:cxn>
                    <a:cxn ang="0">
                      <a:pos x="1348" y="1504"/>
                    </a:cxn>
                    <a:cxn ang="0">
                      <a:pos x="1380" y="1484"/>
                    </a:cxn>
                    <a:cxn ang="0">
                      <a:pos x="1410" y="1462"/>
                    </a:cxn>
                    <a:cxn ang="0">
                      <a:pos x="1438" y="1436"/>
                    </a:cxn>
                    <a:cxn ang="0">
                      <a:pos x="1462" y="1410"/>
                    </a:cxn>
                    <a:cxn ang="0">
                      <a:pos x="1486" y="1380"/>
                    </a:cxn>
                    <a:cxn ang="0">
                      <a:pos x="1504" y="1348"/>
                    </a:cxn>
                    <a:cxn ang="0">
                      <a:pos x="1520" y="1314"/>
                    </a:cxn>
                    <a:cxn ang="0">
                      <a:pos x="1534" y="1278"/>
                    </a:cxn>
                    <a:cxn ang="0">
                      <a:pos x="1544" y="1240"/>
                    </a:cxn>
                    <a:cxn ang="0">
                      <a:pos x="1550" y="1202"/>
                    </a:cxn>
                    <a:cxn ang="0">
                      <a:pos x="1552" y="1162"/>
                    </a:cxn>
                    <a:cxn ang="0">
                      <a:pos x="1552" y="388"/>
                    </a:cxn>
                    <a:cxn ang="0">
                      <a:pos x="1552" y="388"/>
                    </a:cxn>
                    <a:cxn ang="0">
                      <a:pos x="1550" y="348"/>
                    </a:cxn>
                    <a:cxn ang="0">
                      <a:pos x="1544" y="308"/>
                    </a:cxn>
                    <a:cxn ang="0">
                      <a:pos x="1534" y="272"/>
                    </a:cxn>
                    <a:cxn ang="0">
                      <a:pos x="1520" y="236"/>
                    </a:cxn>
                    <a:cxn ang="0">
                      <a:pos x="1504" y="202"/>
                    </a:cxn>
                    <a:cxn ang="0">
                      <a:pos x="1486" y="170"/>
                    </a:cxn>
                    <a:cxn ang="0">
                      <a:pos x="1462" y="140"/>
                    </a:cxn>
                    <a:cxn ang="0">
                      <a:pos x="1438" y="112"/>
                    </a:cxn>
                    <a:cxn ang="0">
                      <a:pos x="1410" y="88"/>
                    </a:cxn>
                    <a:cxn ang="0">
                      <a:pos x="1380" y="66"/>
                    </a:cxn>
                    <a:cxn ang="0">
                      <a:pos x="1348" y="46"/>
                    </a:cxn>
                    <a:cxn ang="0">
                      <a:pos x="1314" y="30"/>
                    </a:cxn>
                    <a:cxn ang="0">
                      <a:pos x="1278" y="16"/>
                    </a:cxn>
                    <a:cxn ang="0">
                      <a:pos x="1242" y="8"/>
                    </a:cxn>
                    <a:cxn ang="0">
                      <a:pos x="1204" y="2"/>
                    </a:cxn>
                    <a:cxn ang="0">
                      <a:pos x="1164" y="0"/>
                    </a:cxn>
                    <a:cxn ang="0">
                      <a:pos x="1164" y="0"/>
                    </a:cxn>
                  </a:cxnLst>
                  <a:rect l="0" t="0" r="r" b="b"/>
                  <a:pathLst>
                    <a:path w="1552" h="1550">
                      <a:moveTo>
                        <a:pt x="1164" y="0"/>
                      </a:moveTo>
                      <a:lnTo>
                        <a:pt x="388" y="0"/>
                      </a:lnTo>
                      <a:lnTo>
                        <a:pt x="388" y="0"/>
                      </a:lnTo>
                      <a:lnTo>
                        <a:pt x="348" y="2"/>
                      </a:lnTo>
                      <a:lnTo>
                        <a:pt x="310" y="8"/>
                      </a:lnTo>
                      <a:lnTo>
                        <a:pt x="272" y="16"/>
                      </a:lnTo>
                      <a:lnTo>
                        <a:pt x="238" y="30"/>
                      </a:lnTo>
                      <a:lnTo>
                        <a:pt x="204" y="46"/>
                      </a:lnTo>
                      <a:lnTo>
                        <a:pt x="172" y="66"/>
                      </a:lnTo>
                      <a:lnTo>
                        <a:pt x="142" y="88"/>
                      </a:lnTo>
                      <a:lnTo>
                        <a:pt x="114" y="112"/>
                      </a:lnTo>
                      <a:lnTo>
                        <a:pt x="88" y="140"/>
                      </a:lnTo>
                      <a:lnTo>
                        <a:pt x="66" y="170"/>
                      </a:lnTo>
                      <a:lnTo>
                        <a:pt x="46" y="202"/>
                      </a:lnTo>
                      <a:lnTo>
                        <a:pt x="30" y="236"/>
                      </a:lnTo>
                      <a:lnTo>
                        <a:pt x="18" y="272"/>
                      </a:lnTo>
                      <a:lnTo>
                        <a:pt x="8" y="308"/>
                      </a:lnTo>
                      <a:lnTo>
                        <a:pt x="2" y="348"/>
                      </a:lnTo>
                      <a:lnTo>
                        <a:pt x="0" y="388"/>
                      </a:lnTo>
                      <a:lnTo>
                        <a:pt x="0" y="888"/>
                      </a:lnTo>
                      <a:lnTo>
                        <a:pt x="0" y="1162"/>
                      </a:lnTo>
                      <a:lnTo>
                        <a:pt x="0" y="1550"/>
                      </a:lnTo>
                      <a:lnTo>
                        <a:pt x="388" y="1550"/>
                      </a:lnTo>
                      <a:lnTo>
                        <a:pt x="662" y="1550"/>
                      </a:lnTo>
                      <a:lnTo>
                        <a:pt x="1164" y="1550"/>
                      </a:lnTo>
                      <a:lnTo>
                        <a:pt x="1164" y="1550"/>
                      </a:lnTo>
                      <a:lnTo>
                        <a:pt x="1204" y="1548"/>
                      </a:lnTo>
                      <a:lnTo>
                        <a:pt x="1242" y="1542"/>
                      </a:lnTo>
                      <a:lnTo>
                        <a:pt x="1278" y="1534"/>
                      </a:lnTo>
                      <a:lnTo>
                        <a:pt x="1314" y="1520"/>
                      </a:lnTo>
                      <a:lnTo>
                        <a:pt x="1348" y="1504"/>
                      </a:lnTo>
                      <a:lnTo>
                        <a:pt x="1380" y="1484"/>
                      </a:lnTo>
                      <a:lnTo>
                        <a:pt x="1410" y="1462"/>
                      </a:lnTo>
                      <a:lnTo>
                        <a:pt x="1438" y="1436"/>
                      </a:lnTo>
                      <a:lnTo>
                        <a:pt x="1462" y="1410"/>
                      </a:lnTo>
                      <a:lnTo>
                        <a:pt x="1486" y="1380"/>
                      </a:lnTo>
                      <a:lnTo>
                        <a:pt x="1504" y="1348"/>
                      </a:lnTo>
                      <a:lnTo>
                        <a:pt x="1520" y="1314"/>
                      </a:lnTo>
                      <a:lnTo>
                        <a:pt x="1534" y="1278"/>
                      </a:lnTo>
                      <a:lnTo>
                        <a:pt x="1544" y="1240"/>
                      </a:lnTo>
                      <a:lnTo>
                        <a:pt x="1550" y="1202"/>
                      </a:lnTo>
                      <a:lnTo>
                        <a:pt x="1552" y="1162"/>
                      </a:lnTo>
                      <a:lnTo>
                        <a:pt x="1552" y="388"/>
                      </a:lnTo>
                      <a:lnTo>
                        <a:pt x="1552" y="388"/>
                      </a:lnTo>
                      <a:lnTo>
                        <a:pt x="1550" y="348"/>
                      </a:lnTo>
                      <a:lnTo>
                        <a:pt x="1544" y="308"/>
                      </a:lnTo>
                      <a:lnTo>
                        <a:pt x="1534" y="272"/>
                      </a:lnTo>
                      <a:lnTo>
                        <a:pt x="1520" y="236"/>
                      </a:lnTo>
                      <a:lnTo>
                        <a:pt x="1504" y="202"/>
                      </a:lnTo>
                      <a:lnTo>
                        <a:pt x="1486" y="170"/>
                      </a:lnTo>
                      <a:lnTo>
                        <a:pt x="1462" y="140"/>
                      </a:lnTo>
                      <a:lnTo>
                        <a:pt x="1438" y="112"/>
                      </a:lnTo>
                      <a:lnTo>
                        <a:pt x="1410" y="88"/>
                      </a:lnTo>
                      <a:lnTo>
                        <a:pt x="1380" y="66"/>
                      </a:lnTo>
                      <a:lnTo>
                        <a:pt x="1348" y="46"/>
                      </a:lnTo>
                      <a:lnTo>
                        <a:pt x="1314" y="30"/>
                      </a:lnTo>
                      <a:lnTo>
                        <a:pt x="1278" y="16"/>
                      </a:lnTo>
                      <a:lnTo>
                        <a:pt x="1242" y="8"/>
                      </a:lnTo>
                      <a:lnTo>
                        <a:pt x="1204" y="2"/>
                      </a:lnTo>
                      <a:lnTo>
                        <a:pt x="1164" y="0"/>
                      </a:lnTo>
                      <a:lnTo>
                        <a:pt x="1164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70000"/>
                      </a:srgbClr>
                    </a:gs>
                    <a:gs pos="42000">
                      <a:srgbClr val="FFFFFF">
                        <a:gamma/>
                        <a:tint val="0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89" name="대각선 방향의 모서리가 둥근 사각형 88"/>
                <p:cNvSpPr/>
                <p:nvPr/>
              </p:nvSpPr>
              <p:spPr>
                <a:xfrm rot="5400000">
                  <a:off x="5145228" y="3074753"/>
                  <a:ext cx="1550269" cy="1047691"/>
                </a:xfrm>
                <a:prstGeom prst="round2DiagRect">
                  <a:avLst>
                    <a:gd name="adj1" fmla="val 34743"/>
                    <a:gd name="adj2" fmla="val 33127"/>
                  </a:avLst>
                </a:prstGeom>
                <a:gradFill flip="none" rotWithShape="1">
                  <a:gsLst>
                    <a:gs pos="0">
                      <a:sysClr val="window" lastClr="FFFFFF">
                        <a:alpha val="49000"/>
                      </a:sysClr>
                    </a:gs>
                    <a:gs pos="71000">
                      <a:sysClr val="window" lastClr="FFFFFF">
                        <a:alpha val="0"/>
                      </a:sysClr>
                    </a:gs>
                  </a:gsLst>
                  <a:lin ang="5400000" scaled="1"/>
                  <a:tileRect/>
                </a:gradFill>
                <a:ln w="19050" cap="flat" cmpd="sng" algn="ctr">
                  <a:noFill/>
                  <a:prstDash val="solid"/>
                </a:ln>
                <a:effectLst/>
                <a:scene3d>
                  <a:camera prst="perspectiveAbove" fov="0">
                    <a:rot lat="0" lon="0" rev="0"/>
                  </a:camera>
                  <a:lightRig rig="flat" dir="t">
                    <a:rot lat="0" lon="0" rev="7920000"/>
                  </a:lightRig>
                </a:scene3d>
                <a:sp3d prstMaterial="clear">
                  <a:bevelT w="190500" h="190500"/>
                </a:sp3d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dirty="0">
                    <a:solidFill>
                      <a:prstClr val="white"/>
                    </a:solidFill>
                    <a:latin typeface="맑은 고딕"/>
                    <a:ea typeface="맑은 고딕"/>
                  </a:endParaRPr>
                </a:p>
              </p:txBody>
            </p:sp>
            <p:sp>
              <p:nvSpPr>
                <p:cNvPr id="107" name="직사각형 106"/>
                <p:cNvSpPr/>
                <p:nvPr/>
              </p:nvSpPr>
              <p:spPr>
                <a:xfrm>
                  <a:off x="5107060" y="3841998"/>
                  <a:ext cx="1027014" cy="41425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altLang="ko-KR" b="1" dirty="0" smtClean="0">
                      <a:solidFill>
                        <a:schemeClr val="bg1"/>
                      </a:solidFill>
                      <a:latin typeface="Arial" pitchFamily="34" charset="0"/>
                      <a:ea typeface="HY견고딕" pitchFamily="18" charset="-127"/>
                      <a:cs typeface="Arial" pitchFamily="34" charset="0"/>
                    </a:rPr>
                    <a:t>3STEP</a:t>
                  </a:r>
                  <a:endParaRPr lang="en-US" altLang="ko-KR" dirty="0" smtClean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endParaRPr>
                </a:p>
              </p:txBody>
            </p:sp>
          </p:grpSp>
          <p:pic>
            <p:nvPicPr>
              <p:cNvPr id="40" name="그림 39" descr="비지니스아이콘3.png"/>
              <p:cNvPicPr>
                <a:picLocks noChangeAspect="1"/>
              </p:cNvPicPr>
              <p:nvPr/>
            </p:nvPicPr>
            <p:blipFill>
              <a:blip r:embed="rId5" cstate="print">
                <a:lum bright="30000"/>
              </a:blip>
              <a:stretch>
                <a:fillRect/>
              </a:stretch>
            </p:blipFill>
            <p:spPr>
              <a:xfrm>
                <a:off x="5072066" y="2562221"/>
                <a:ext cx="857256" cy="734206"/>
              </a:xfrm>
              <a:prstGeom prst="rect">
                <a:avLst/>
              </a:prstGeom>
            </p:spPr>
          </p:pic>
        </p:grpSp>
        <p:sp>
          <p:nvSpPr>
            <p:cNvPr id="51" name="TextBox 50"/>
            <p:cNvSpPr txBox="1"/>
            <p:nvPr/>
          </p:nvSpPr>
          <p:spPr>
            <a:xfrm>
              <a:off x="5929322" y="935022"/>
              <a:ext cx="1849450" cy="47784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ko-KR" altLang="en-US" sz="2400" b="1" spc="-150" dirty="0" smtClean="0">
                  <a:solidFill>
                    <a:srgbClr val="A2BC32"/>
                  </a:solidFill>
                  <a:latin typeface="+mn-ea"/>
                  <a:cs typeface="Arial" charset="0"/>
                </a:rPr>
                <a:t>협력 및 지원 </a:t>
              </a:r>
              <a:endParaRPr lang="en-US" altLang="ko-KR" sz="2400" b="1" spc="-150" dirty="0">
                <a:solidFill>
                  <a:srgbClr val="A2BC32"/>
                </a:solidFill>
                <a:latin typeface="+mn-ea"/>
                <a:cs typeface="Arial" charset="0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1064041" y="3643314"/>
            <a:ext cx="7018742" cy="2786082"/>
            <a:chOff x="1064041" y="3643314"/>
            <a:chExt cx="7018742" cy="2786082"/>
          </a:xfrm>
        </p:grpSpPr>
        <p:grpSp>
          <p:nvGrpSpPr>
            <p:cNvPr id="47" name="그룹 46"/>
            <p:cNvGrpSpPr/>
            <p:nvPr/>
          </p:nvGrpSpPr>
          <p:grpSpPr>
            <a:xfrm>
              <a:off x="3357554" y="4527556"/>
              <a:ext cx="2286016" cy="1901840"/>
              <a:chOff x="6555042" y="1506348"/>
              <a:chExt cx="2286016" cy="1901840"/>
            </a:xfrm>
          </p:grpSpPr>
          <p:grpSp>
            <p:nvGrpSpPr>
              <p:cNvPr id="10" name="그룹 47"/>
              <p:cNvGrpSpPr/>
              <p:nvPr/>
            </p:nvGrpSpPr>
            <p:grpSpPr>
              <a:xfrm>
                <a:off x="6872947" y="1506348"/>
                <a:ext cx="1475409" cy="1473507"/>
                <a:chOff x="6991697" y="1753766"/>
                <a:chExt cx="1654880" cy="1652747"/>
              </a:xfrm>
            </p:grpSpPr>
            <p:sp>
              <p:nvSpPr>
                <p:cNvPr id="70" name="Freeform 9"/>
                <p:cNvSpPr>
                  <a:spLocks/>
                </p:cNvSpPr>
                <p:nvPr/>
              </p:nvSpPr>
              <p:spPr bwMode="auto">
                <a:xfrm>
                  <a:off x="6991697" y="1753766"/>
                  <a:ext cx="1654880" cy="1652747"/>
                </a:xfrm>
                <a:custGeom>
                  <a:avLst/>
                  <a:gdLst/>
                  <a:ahLst/>
                  <a:cxnLst>
                    <a:cxn ang="0">
                      <a:pos x="1164" y="0"/>
                    </a:cxn>
                    <a:cxn ang="0">
                      <a:pos x="388" y="0"/>
                    </a:cxn>
                    <a:cxn ang="0">
                      <a:pos x="388" y="0"/>
                    </a:cxn>
                    <a:cxn ang="0">
                      <a:pos x="348" y="2"/>
                    </a:cxn>
                    <a:cxn ang="0">
                      <a:pos x="310" y="8"/>
                    </a:cxn>
                    <a:cxn ang="0">
                      <a:pos x="272" y="16"/>
                    </a:cxn>
                    <a:cxn ang="0">
                      <a:pos x="238" y="30"/>
                    </a:cxn>
                    <a:cxn ang="0">
                      <a:pos x="204" y="46"/>
                    </a:cxn>
                    <a:cxn ang="0">
                      <a:pos x="172" y="66"/>
                    </a:cxn>
                    <a:cxn ang="0">
                      <a:pos x="142" y="88"/>
                    </a:cxn>
                    <a:cxn ang="0">
                      <a:pos x="114" y="112"/>
                    </a:cxn>
                    <a:cxn ang="0">
                      <a:pos x="88" y="140"/>
                    </a:cxn>
                    <a:cxn ang="0">
                      <a:pos x="66" y="170"/>
                    </a:cxn>
                    <a:cxn ang="0">
                      <a:pos x="46" y="202"/>
                    </a:cxn>
                    <a:cxn ang="0">
                      <a:pos x="30" y="236"/>
                    </a:cxn>
                    <a:cxn ang="0">
                      <a:pos x="18" y="272"/>
                    </a:cxn>
                    <a:cxn ang="0">
                      <a:pos x="8" y="308"/>
                    </a:cxn>
                    <a:cxn ang="0">
                      <a:pos x="2" y="348"/>
                    </a:cxn>
                    <a:cxn ang="0">
                      <a:pos x="0" y="388"/>
                    </a:cxn>
                    <a:cxn ang="0">
                      <a:pos x="0" y="888"/>
                    </a:cxn>
                    <a:cxn ang="0">
                      <a:pos x="0" y="1162"/>
                    </a:cxn>
                    <a:cxn ang="0">
                      <a:pos x="0" y="1550"/>
                    </a:cxn>
                    <a:cxn ang="0">
                      <a:pos x="388" y="1550"/>
                    </a:cxn>
                    <a:cxn ang="0">
                      <a:pos x="662" y="1550"/>
                    </a:cxn>
                    <a:cxn ang="0">
                      <a:pos x="1164" y="1550"/>
                    </a:cxn>
                    <a:cxn ang="0">
                      <a:pos x="1164" y="1550"/>
                    </a:cxn>
                    <a:cxn ang="0">
                      <a:pos x="1204" y="1548"/>
                    </a:cxn>
                    <a:cxn ang="0">
                      <a:pos x="1242" y="1542"/>
                    </a:cxn>
                    <a:cxn ang="0">
                      <a:pos x="1278" y="1534"/>
                    </a:cxn>
                    <a:cxn ang="0">
                      <a:pos x="1314" y="1520"/>
                    </a:cxn>
                    <a:cxn ang="0">
                      <a:pos x="1348" y="1504"/>
                    </a:cxn>
                    <a:cxn ang="0">
                      <a:pos x="1380" y="1484"/>
                    </a:cxn>
                    <a:cxn ang="0">
                      <a:pos x="1410" y="1462"/>
                    </a:cxn>
                    <a:cxn ang="0">
                      <a:pos x="1438" y="1436"/>
                    </a:cxn>
                    <a:cxn ang="0">
                      <a:pos x="1462" y="1410"/>
                    </a:cxn>
                    <a:cxn ang="0">
                      <a:pos x="1486" y="1380"/>
                    </a:cxn>
                    <a:cxn ang="0">
                      <a:pos x="1504" y="1348"/>
                    </a:cxn>
                    <a:cxn ang="0">
                      <a:pos x="1520" y="1314"/>
                    </a:cxn>
                    <a:cxn ang="0">
                      <a:pos x="1534" y="1278"/>
                    </a:cxn>
                    <a:cxn ang="0">
                      <a:pos x="1544" y="1240"/>
                    </a:cxn>
                    <a:cxn ang="0">
                      <a:pos x="1550" y="1202"/>
                    </a:cxn>
                    <a:cxn ang="0">
                      <a:pos x="1552" y="1162"/>
                    </a:cxn>
                    <a:cxn ang="0">
                      <a:pos x="1552" y="388"/>
                    </a:cxn>
                    <a:cxn ang="0">
                      <a:pos x="1552" y="388"/>
                    </a:cxn>
                    <a:cxn ang="0">
                      <a:pos x="1550" y="348"/>
                    </a:cxn>
                    <a:cxn ang="0">
                      <a:pos x="1544" y="308"/>
                    </a:cxn>
                    <a:cxn ang="0">
                      <a:pos x="1534" y="272"/>
                    </a:cxn>
                    <a:cxn ang="0">
                      <a:pos x="1520" y="236"/>
                    </a:cxn>
                    <a:cxn ang="0">
                      <a:pos x="1504" y="202"/>
                    </a:cxn>
                    <a:cxn ang="0">
                      <a:pos x="1486" y="170"/>
                    </a:cxn>
                    <a:cxn ang="0">
                      <a:pos x="1462" y="140"/>
                    </a:cxn>
                    <a:cxn ang="0">
                      <a:pos x="1438" y="112"/>
                    </a:cxn>
                    <a:cxn ang="0">
                      <a:pos x="1410" y="88"/>
                    </a:cxn>
                    <a:cxn ang="0">
                      <a:pos x="1380" y="66"/>
                    </a:cxn>
                    <a:cxn ang="0">
                      <a:pos x="1348" y="46"/>
                    </a:cxn>
                    <a:cxn ang="0">
                      <a:pos x="1314" y="30"/>
                    </a:cxn>
                    <a:cxn ang="0">
                      <a:pos x="1278" y="16"/>
                    </a:cxn>
                    <a:cxn ang="0">
                      <a:pos x="1242" y="8"/>
                    </a:cxn>
                    <a:cxn ang="0">
                      <a:pos x="1204" y="2"/>
                    </a:cxn>
                    <a:cxn ang="0">
                      <a:pos x="1164" y="0"/>
                    </a:cxn>
                    <a:cxn ang="0">
                      <a:pos x="1164" y="0"/>
                    </a:cxn>
                  </a:cxnLst>
                  <a:rect l="0" t="0" r="r" b="b"/>
                  <a:pathLst>
                    <a:path w="1552" h="1550">
                      <a:moveTo>
                        <a:pt x="1164" y="0"/>
                      </a:moveTo>
                      <a:lnTo>
                        <a:pt x="388" y="0"/>
                      </a:lnTo>
                      <a:lnTo>
                        <a:pt x="388" y="0"/>
                      </a:lnTo>
                      <a:lnTo>
                        <a:pt x="348" y="2"/>
                      </a:lnTo>
                      <a:lnTo>
                        <a:pt x="310" y="8"/>
                      </a:lnTo>
                      <a:lnTo>
                        <a:pt x="272" y="16"/>
                      </a:lnTo>
                      <a:lnTo>
                        <a:pt x="238" y="30"/>
                      </a:lnTo>
                      <a:lnTo>
                        <a:pt x="204" y="46"/>
                      </a:lnTo>
                      <a:lnTo>
                        <a:pt x="172" y="66"/>
                      </a:lnTo>
                      <a:lnTo>
                        <a:pt x="142" y="88"/>
                      </a:lnTo>
                      <a:lnTo>
                        <a:pt x="114" y="112"/>
                      </a:lnTo>
                      <a:lnTo>
                        <a:pt x="88" y="140"/>
                      </a:lnTo>
                      <a:lnTo>
                        <a:pt x="66" y="170"/>
                      </a:lnTo>
                      <a:lnTo>
                        <a:pt x="46" y="202"/>
                      </a:lnTo>
                      <a:lnTo>
                        <a:pt x="30" y="236"/>
                      </a:lnTo>
                      <a:lnTo>
                        <a:pt x="18" y="272"/>
                      </a:lnTo>
                      <a:lnTo>
                        <a:pt x="8" y="308"/>
                      </a:lnTo>
                      <a:lnTo>
                        <a:pt x="2" y="348"/>
                      </a:lnTo>
                      <a:lnTo>
                        <a:pt x="0" y="388"/>
                      </a:lnTo>
                      <a:lnTo>
                        <a:pt x="0" y="888"/>
                      </a:lnTo>
                      <a:lnTo>
                        <a:pt x="0" y="1162"/>
                      </a:lnTo>
                      <a:lnTo>
                        <a:pt x="0" y="1550"/>
                      </a:lnTo>
                      <a:lnTo>
                        <a:pt x="388" y="1550"/>
                      </a:lnTo>
                      <a:lnTo>
                        <a:pt x="662" y="1550"/>
                      </a:lnTo>
                      <a:lnTo>
                        <a:pt x="1164" y="1550"/>
                      </a:lnTo>
                      <a:lnTo>
                        <a:pt x="1164" y="1550"/>
                      </a:lnTo>
                      <a:lnTo>
                        <a:pt x="1204" y="1548"/>
                      </a:lnTo>
                      <a:lnTo>
                        <a:pt x="1242" y="1542"/>
                      </a:lnTo>
                      <a:lnTo>
                        <a:pt x="1278" y="1534"/>
                      </a:lnTo>
                      <a:lnTo>
                        <a:pt x="1314" y="1520"/>
                      </a:lnTo>
                      <a:lnTo>
                        <a:pt x="1348" y="1504"/>
                      </a:lnTo>
                      <a:lnTo>
                        <a:pt x="1380" y="1484"/>
                      </a:lnTo>
                      <a:lnTo>
                        <a:pt x="1410" y="1462"/>
                      </a:lnTo>
                      <a:lnTo>
                        <a:pt x="1438" y="1436"/>
                      </a:lnTo>
                      <a:lnTo>
                        <a:pt x="1462" y="1410"/>
                      </a:lnTo>
                      <a:lnTo>
                        <a:pt x="1486" y="1380"/>
                      </a:lnTo>
                      <a:lnTo>
                        <a:pt x="1504" y="1348"/>
                      </a:lnTo>
                      <a:lnTo>
                        <a:pt x="1520" y="1314"/>
                      </a:lnTo>
                      <a:lnTo>
                        <a:pt x="1534" y="1278"/>
                      </a:lnTo>
                      <a:lnTo>
                        <a:pt x="1544" y="1240"/>
                      </a:lnTo>
                      <a:lnTo>
                        <a:pt x="1550" y="1202"/>
                      </a:lnTo>
                      <a:lnTo>
                        <a:pt x="1552" y="1162"/>
                      </a:lnTo>
                      <a:lnTo>
                        <a:pt x="1552" y="388"/>
                      </a:lnTo>
                      <a:lnTo>
                        <a:pt x="1552" y="388"/>
                      </a:lnTo>
                      <a:lnTo>
                        <a:pt x="1550" y="348"/>
                      </a:lnTo>
                      <a:lnTo>
                        <a:pt x="1544" y="308"/>
                      </a:lnTo>
                      <a:lnTo>
                        <a:pt x="1534" y="272"/>
                      </a:lnTo>
                      <a:lnTo>
                        <a:pt x="1520" y="236"/>
                      </a:lnTo>
                      <a:lnTo>
                        <a:pt x="1504" y="202"/>
                      </a:lnTo>
                      <a:lnTo>
                        <a:pt x="1486" y="170"/>
                      </a:lnTo>
                      <a:lnTo>
                        <a:pt x="1462" y="140"/>
                      </a:lnTo>
                      <a:lnTo>
                        <a:pt x="1438" y="112"/>
                      </a:lnTo>
                      <a:lnTo>
                        <a:pt x="1410" y="88"/>
                      </a:lnTo>
                      <a:lnTo>
                        <a:pt x="1380" y="66"/>
                      </a:lnTo>
                      <a:lnTo>
                        <a:pt x="1348" y="46"/>
                      </a:lnTo>
                      <a:lnTo>
                        <a:pt x="1314" y="30"/>
                      </a:lnTo>
                      <a:lnTo>
                        <a:pt x="1278" y="16"/>
                      </a:lnTo>
                      <a:lnTo>
                        <a:pt x="1242" y="8"/>
                      </a:lnTo>
                      <a:lnTo>
                        <a:pt x="1204" y="2"/>
                      </a:lnTo>
                      <a:lnTo>
                        <a:pt x="1164" y="0"/>
                      </a:lnTo>
                      <a:lnTo>
                        <a:pt x="1164" y="0"/>
                      </a:lnTo>
                      <a:close/>
                    </a:path>
                  </a:pathLst>
                </a:custGeom>
                <a:solidFill>
                  <a:srgbClr val="558ED5"/>
                </a:soli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2000" endA="300" endPos="35000" dir="5400000" sy="-100000" algn="bl" rotWithShape="0"/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kumimoji="0" lang="ko-KR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71" name="Freeform 9"/>
                <p:cNvSpPr>
                  <a:spLocks/>
                </p:cNvSpPr>
                <p:nvPr/>
              </p:nvSpPr>
              <p:spPr bwMode="auto">
                <a:xfrm>
                  <a:off x="7041040" y="1803990"/>
                  <a:ext cx="1556195" cy="1554189"/>
                </a:xfrm>
                <a:custGeom>
                  <a:avLst/>
                  <a:gdLst/>
                  <a:ahLst/>
                  <a:cxnLst>
                    <a:cxn ang="0">
                      <a:pos x="1164" y="0"/>
                    </a:cxn>
                    <a:cxn ang="0">
                      <a:pos x="388" y="0"/>
                    </a:cxn>
                    <a:cxn ang="0">
                      <a:pos x="388" y="0"/>
                    </a:cxn>
                    <a:cxn ang="0">
                      <a:pos x="348" y="2"/>
                    </a:cxn>
                    <a:cxn ang="0">
                      <a:pos x="310" y="8"/>
                    </a:cxn>
                    <a:cxn ang="0">
                      <a:pos x="272" y="16"/>
                    </a:cxn>
                    <a:cxn ang="0">
                      <a:pos x="238" y="30"/>
                    </a:cxn>
                    <a:cxn ang="0">
                      <a:pos x="204" y="46"/>
                    </a:cxn>
                    <a:cxn ang="0">
                      <a:pos x="172" y="66"/>
                    </a:cxn>
                    <a:cxn ang="0">
                      <a:pos x="142" y="88"/>
                    </a:cxn>
                    <a:cxn ang="0">
                      <a:pos x="114" y="112"/>
                    </a:cxn>
                    <a:cxn ang="0">
                      <a:pos x="88" y="140"/>
                    </a:cxn>
                    <a:cxn ang="0">
                      <a:pos x="66" y="170"/>
                    </a:cxn>
                    <a:cxn ang="0">
                      <a:pos x="46" y="202"/>
                    </a:cxn>
                    <a:cxn ang="0">
                      <a:pos x="30" y="236"/>
                    </a:cxn>
                    <a:cxn ang="0">
                      <a:pos x="18" y="272"/>
                    </a:cxn>
                    <a:cxn ang="0">
                      <a:pos x="8" y="308"/>
                    </a:cxn>
                    <a:cxn ang="0">
                      <a:pos x="2" y="348"/>
                    </a:cxn>
                    <a:cxn ang="0">
                      <a:pos x="0" y="388"/>
                    </a:cxn>
                    <a:cxn ang="0">
                      <a:pos x="0" y="888"/>
                    </a:cxn>
                    <a:cxn ang="0">
                      <a:pos x="0" y="1162"/>
                    </a:cxn>
                    <a:cxn ang="0">
                      <a:pos x="0" y="1550"/>
                    </a:cxn>
                    <a:cxn ang="0">
                      <a:pos x="388" y="1550"/>
                    </a:cxn>
                    <a:cxn ang="0">
                      <a:pos x="662" y="1550"/>
                    </a:cxn>
                    <a:cxn ang="0">
                      <a:pos x="1164" y="1550"/>
                    </a:cxn>
                    <a:cxn ang="0">
                      <a:pos x="1164" y="1550"/>
                    </a:cxn>
                    <a:cxn ang="0">
                      <a:pos x="1204" y="1548"/>
                    </a:cxn>
                    <a:cxn ang="0">
                      <a:pos x="1242" y="1542"/>
                    </a:cxn>
                    <a:cxn ang="0">
                      <a:pos x="1278" y="1534"/>
                    </a:cxn>
                    <a:cxn ang="0">
                      <a:pos x="1314" y="1520"/>
                    </a:cxn>
                    <a:cxn ang="0">
                      <a:pos x="1348" y="1504"/>
                    </a:cxn>
                    <a:cxn ang="0">
                      <a:pos x="1380" y="1484"/>
                    </a:cxn>
                    <a:cxn ang="0">
                      <a:pos x="1410" y="1462"/>
                    </a:cxn>
                    <a:cxn ang="0">
                      <a:pos x="1438" y="1436"/>
                    </a:cxn>
                    <a:cxn ang="0">
                      <a:pos x="1462" y="1410"/>
                    </a:cxn>
                    <a:cxn ang="0">
                      <a:pos x="1486" y="1380"/>
                    </a:cxn>
                    <a:cxn ang="0">
                      <a:pos x="1504" y="1348"/>
                    </a:cxn>
                    <a:cxn ang="0">
                      <a:pos x="1520" y="1314"/>
                    </a:cxn>
                    <a:cxn ang="0">
                      <a:pos x="1534" y="1278"/>
                    </a:cxn>
                    <a:cxn ang="0">
                      <a:pos x="1544" y="1240"/>
                    </a:cxn>
                    <a:cxn ang="0">
                      <a:pos x="1550" y="1202"/>
                    </a:cxn>
                    <a:cxn ang="0">
                      <a:pos x="1552" y="1162"/>
                    </a:cxn>
                    <a:cxn ang="0">
                      <a:pos x="1552" y="388"/>
                    </a:cxn>
                    <a:cxn ang="0">
                      <a:pos x="1552" y="388"/>
                    </a:cxn>
                    <a:cxn ang="0">
                      <a:pos x="1550" y="348"/>
                    </a:cxn>
                    <a:cxn ang="0">
                      <a:pos x="1544" y="308"/>
                    </a:cxn>
                    <a:cxn ang="0">
                      <a:pos x="1534" y="272"/>
                    </a:cxn>
                    <a:cxn ang="0">
                      <a:pos x="1520" y="236"/>
                    </a:cxn>
                    <a:cxn ang="0">
                      <a:pos x="1504" y="202"/>
                    </a:cxn>
                    <a:cxn ang="0">
                      <a:pos x="1486" y="170"/>
                    </a:cxn>
                    <a:cxn ang="0">
                      <a:pos x="1462" y="140"/>
                    </a:cxn>
                    <a:cxn ang="0">
                      <a:pos x="1438" y="112"/>
                    </a:cxn>
                    <a:cxn ang="0">
                      <a:pos x="1410" y="88"/>
                    </a:cxn>
                    <a:cxn ang="0">
                      <a:pos x="1380" y="66"/>
                    </a:cxn>
                    <a:cxn ang="0">
                      <a:pos x="1348" y="46"/>
                    </a:cxn>
                    <a:cxn ang="0">
                      <a:pos x="1314" y="30"/>
                    </a:cxn>
                    <a:cxn ang="0">
                      <a:pos x="1278" y="16"/>
                    </a:cxn>
                    <a:cxn ang="0">
                      <a:pos x="1242" y="8"/>
                    </a:cxn>
                    <a:cxn ang="0">
                      <a:pos x="1204" y="2"/>
                    </a:cxn>
                    <a:cxn ang="0">
                      <a:pos x="1164" y="0"/>
                    </a:cxn>
                    <a:cxn ang="0">
                      <a:pos x="1164" y="0"/>
                    </a:cxn>
                  </a:cxnLst>
                  <a:rect l="0" t="0" r="r" b="b"/>
                  <a:pathLst>
                    <a:path w="1552" h="1550">
                      <a:moveTo>
                        <a:pt x="1164" y="0"/>
                      </a:moveTo>
                      <a:lnTo>
                        <a:pt x="388" y="0"/>
                      </a:lnTo>
                      <a:lnTo>
                        <a:pt x="388" y="0"/>
                      </a:lnTo>
                      <a:lnTo>
                        <a:pt x="348" y="2"/>
                      </a:lnTo>
                      <a:lnTo>
                        <a:pt x="310" y="8"/>
                      </a:lnTo>
                      <a:lnTo>
                        <a:pt x="272" y="16"/>
                      </a:lnTo>
                      <a:lnTo>
                        <a:pt x="238" y="30"/>
                      </a:lnTo>
                      <a:lnTo>
                        <a:pt x="204" y="46"/>
                      </a:lnTo>
                      <a:lnTo>
                        <a:pt x="172" y="66"/>
                      </a:lnTo>
                      <a:lnTo>
                        <a:pt x="142" y="88"/>
                      </a:lnTo>
                      <a:lnTo>
                        <a:pt x="114" y="112"/>
                      </a:lnTo>
                      <a:lnTo>
                        <a:pt x="88" y="140"/>
                      </a:lnTo>
                      <a:lnTo>
                        <a:pt x="66" y="170"/>
                      </a:lnTo>
                      <a:lnTo>
                        <a:pt x="46" y="202"/>
                      </a:lnTo>
                      <a:lnTo>
                        <a:pt x="30" y="236"/>
                      </a:lnTo>
                      <a:lnTo>
                        <a:pt x="18" y="272"/>
                      </a:lnTo>
                      <a:lnTo>
                        <a:pt x="8" y="308"/>
                      </a:lnTo>
                      <a:lnTo>
                        <a:pt x="2" y="348"/>
                      </a:lnTo>
                      <a:lnTo>
                        <a:pt x="0" y="388"/>
                      </a:lnTo>
                      <a:lnTo>
                        <a:pt x="0" y="888"/>
                      </a:lnTo>
                      <a:lnTo>
                        <a:pt x="0" y="1162"/>
                      </a:lnTo>
                      <a:lnTo>
                        <a:pt x="0" y="1550"/>
                      </a:lnTo>
                      <a:lnTo>
                        <a:pt x="388" y="1550"/>
                      </a:lnTo>
                      <a:lnTo>
                        <a:pt x="662" y="1550"/>
                      </a:lnTo>
                      <a:lnTo>
                        <a:pt x="1164" y="1550"/>
                      </a:lnTo>
                      <a:lnTo>
                        <a:pt x="1164" y="1550"/>
                      </a:lnTo>
                      <a:lnTo>
                        <a:pt x="1204" y="1548"/>
                      </a:lnTo>
                      <a:lnTo>
                        <a:pt x="1242" y="1542"/>
                      </a:lnTo>
                      <a:lnTo>
                        <a:pt x="1278" y="1534"/>
                      </a:lnTo>
                      <a:lnTo>
                        <a:pt x="1314" y="1520"/>
                      </a:lnTo>
                      <a:lnTo>
                        <a:pt x="1348" y="1504"/>
                      </a:lnTo>
                      <a:lnTo>
                        <a:pt x="1380" y="1484"/>
                      </a:lnTo>
                      <a:lnTo>
                        <a:pt x="1410" y="1462"/>
                      </a:lnTo>
                      <a:lnTo>
                        <a:pt x="1438" y="1436"/>
                      </a:lnTo>
                      <a:lnTo>
                        <a:pt x="1462" y="1410"/>
                      </a:lnTo>
                      <a:lnTo>
                        <a:pt x="1486" y="1380"/>
                      </a:lnTo>
                      <a:lnTo>
                        <a:pt x="1504" y="1348"/>
                      </a:lnTo>
                      <a:lnTo>
                        <a:pt x="1520" y="1314"/>
                      </a:lnTo>
                      <a:lnTo>
                        <a:pt x="1534" y="1278"/>
                      </a:lnTo>
                      <a:lnTo>
                        <a:pt x="1544" y="1240"/>
                      </a:lnTo>
                      <a:lnTo>
                        <a:pt x="1550" y="1202"/>
                      </a:lnTo>
                      <a:lnTo>
                        <a:pt x="1552" y="1162"/>
                      </a:lnTo>
                      <a:lnTo>
                        <a:pt x="1552" y="388"/>
                      </a:lnTo>
                      <a:lnTo>
                        <a:pt x="1552" y="388"/>
                      </a:lnTo>
                      <a:lnTo>
                        <a:pt x="1550" y="348"/>
                      </a:lnTo>
                      <a:lnTo>
                        <a:pt x="1544" y="308"/>
                      </a:lnTo>
                      <a:lnTo>
                        <a:pt x="1534" y="272"/>
                      </a:lnTo>
                      <a:lnTo>
                        <a:pt x="1520" y="236"/>
                      </a:lnTo>
                      <a:lnTo>
                        <a:pt x="1504" y="202"/>
                      </a:lnTo>
                      <a:lnTo>
                        <a:pt x="1486" y="170"/>
                      </a:lnTo>
                      <a:lnTo>
                        <a:pt x="1462" y="140"/>
                      </a:lnTo>
                      <a:lnTo>
                        <a:pt x="1438" y="112"/>
                      </a:lnTo>
                      <a:lnTo>
                        <a:pt x="1410" y="88"/>
                      </a:lnTo>
                      <a:lnTo>
                        <a:pt x="1380" y="66"/>
                      </a:lnTo>
                      <a:lnTo>
                        <a:pt x="1348" y="46"/>
                      </a:lnTo>
                      <a:lnTo>
                        <a:pt x="1314" y="30"/>
                      </a:lnTo>
                      <a:lnTo>
                        <a:pt x="1278" y="16"/>
                      </a:lnTo>
                      <a:lnTo>
                        <a:pt x="1242" y="8"/>
                      </a:lnTo>
                      <a:lnTo>
                        <a:pt x="1204" y="2"/>
                      </a:lnTo>
                      <a:lnTo>
                        <a:pt x="1164" y="0"/>
                      </a:lnTo>
                      <a:lnTo>
                        <a:pt x="1164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70000"/>
                      </a:srgbClr>
                    </a:gs>
                    <a:gs pos="42000">
                      <a:srgbClr val="FFFFFF">
                        <a:gamma/>
                        <a:tint val="0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90" name="대각선 방향의 모서리가 둥근 사각형 89"/>
                <p:cNvSpPr/>
                <p:nvPr/>
              </p:nvSpPr>
              <p:spPr>
                <a:xfrm rot="5400000">
                  <a:off x="7295919" y="2066828"/>
                  <a:ext cx="1548000" cy="1047691"/>
                </a:xfrm>
                <a:prstGeom prst="round2DiagRect">
                  <a:avLst>
                    <a:gd name="adj1" fmla="val 34743"/>
                    <a:gd name="adj2" fmla="val 33127"/>
                  </a:avLst>
                </a:prstGeom>
                <a:gradFill flip="none" rotWithShape="1">
                  <a:gsLst>
                    <a:gs pos="0">
                      <a:sysClr val="window" lastClr="FFFFFF">
                        <a:alpha val="49000"/>
                      </a:sysClr>
                    </a:gs>
                    <a:gs pos="71000">
                      <a:sysClr val="window" lastClr="FFFFFF">
                        <a:alpha val="0"/>
                      </a:sysClr>
                    </a:gs>
                  </a:gsLst>
                  <a:lin ang="5400000" scaled="1"/>
                  <a:tileRect/>
                </a:gradFill>
                <a:ln w="19050" cap="flat" cmpd="sng" algn="ctr">
                  <a:noFill/>
                  <a:prstDash val="solid"/>
                </a:ln>
                <a:effectLst/>
                <a:scene3d>
                  <a:camera prst="perspectiveAbove" fov="0">
                    <a:rot lat="0" lon="0" rev="0"/>
                  </a:camera>
                  <a:lightRig rig="flat" dir="t">
                    <a:rot lat="0" lon="0" rev="7920000"/>
                  </a:lightRig>
                </a:scene3d>
                <a:sp3d prstMaterial="clear">
                  <a:bevelT w="190500" h="190500"/>
                </a:sp3d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dirty="0">
                    <a:solidFill>
                      <a:prstClr val="white"/>
                    </a:solidFill>
                    <a:latin typeface="맑은 고딕"/>
                    <a:ea typeface="맑은 고딕"/>
                  </a:endParaRPr>
                </a:p>
              </p:txBody>
            </p:sp>
          </p:grpSp>
          <p:sp>
            <p:nvSpPr>
              <p:cNvPr id="43" name="TextBox 42"/>
              <p:cNvSpPr txBox="1"/>
              <p:nvPr/>
            </p:nvSpPr>
            <p:spPr>
              <a:xfrm>
                <a:off x="6555042" y="2979560"/>
                <a:ext cx="2286016" cy="428628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ko-KR" altLang="en-US" sz="2400" b="1" dirty="0" smtClean="0">
                    <a:solidFill>
                      <a:srgbClr val="558ED5"/>
                    </a:solidFill>
                    <a:latin typeface="+mn-ea"/>
                    <a:cs typeface="Arial" charset="0"/>
                  </a:rPr>
                  <a:t>아동학대 예방</a:t>
                </a:r>
                <a:endParaRPr lang="ko-KR" altLang="en-US" sz="2400" dirty="0">
                  <a:solidFill>
                    <a:srgbClr val="ED7FA1"/>
                  </a:solidFill>
                  <a:latin typeface="+mn-ea"/>
                </a:endParaRPr>
              </a:p>
            </p:txBody>
          </p:sp>
        </p:grpSp>
        <p:sp>
          <p:nvSpPr>
            <p:cNvPr id="53" name="AutoShape 14"/>
            <p:cNvSpPr>
              <a:spLocks noChangeArrowheads="1"/>
            </p:cNvSpPr>
            <p:nvPr/>
          </p:nvSpPr>
          <p:spPr bwMode="auto">
            <a:xfrm>
              <a:off x="1064041" y="3643314"/>
              <a:ext cx="7018742" cy="642942"/>
            </a:xfrm>
            <a:prstGeom prst="downArrow">
              <a:avLst>
                <a:gd name="adj1" fmla="val 49648"/>
                <a:gd name="adj2" fmla="val 86023"/>
              </a:avLst>
            </a:prstGeom>
            <a:gradFill rotWithShape="0">
              <a:gsLst>
                <a:gs pos="0">
                  <a:schemeClr val="bg2"/>
                </a:gs>
                <a:gs pos="100000">
                  <a:srgbClr val="CCCCFF"/>
                </a:gs>
              </a:gsLst>
              <a:lin ang="5400000" scaled="1"/>
            </a:gradFill>
            <a:ln w="6350">
              <a:noFill/>
              <a:miter lim="800000"/>
              <a:headEnd/>
              <a:tailEnd/>
            </a:ln>
            <a:effectLst/>
          </p:spPr>
          <p:txBody>
            <a:bodyPr wrap="none" rIns="198000" anchor="ctr"/>
            <a:lstStyle/>
            <a:p>
              <a:pPr algn="ctr">
                <a:spcBef>
                  <a:spcPct val="10000"/>
                </a:spcBef>
              </a:pPr>
              <a:endParaRPr lang="ko-KR" altLang="ko-KR" sz="1200" b="1">
                <a:latin typeface="굴림체" pitchFamily="49" charset="-127"/>
                <a:ea typeface="굴림체" pitchFamily="49" charset="-127"/>
              </a:endParaRPr>
            </a:p>
          </p:txBody>
        </p:sp>
      </p:grpSp>
      <p:pic>
        <p:nvPicPr>
          <p:cNvPr id="48" name="Picture 3" descr="C:\Users\c247\Desktop\bg icon\mini icon\금융\mn35.png"/>
          <p:cNvPicPr>
            <a:picLocks noChangeAspect="1" noChangeArrowheads="1"/>
          </p:cNvPicPr>
          <p:nvPr/>
        </p:nvPicPr>
        <p:blipFill>
          <a:blip r:embed="rId6" cstate="print">
            <a:lum bright="70000" contrast="40000"/>
          </a:blip>
          <a:srcRect/>
          <a:stretch>
            <a:fillRect/>
          </a:stretch>
        </p:blipFill>
        <p:spPr bwMode="auto">
          <a:xfrm>
            <a:off x="4091949" y="4679151"/>
            <a:ext cx="634989" cy="7916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78"/>
          <p:cNvGrpSpPr/>
          <p:nvPr/>
        </p:nvGrpSpPr>
        <p:grpSpPr>
          <a:xfrm>
            <a:off x="541852" y="1071546"/>
            <a:ext cx="8459304" cy="5418206"/>
            <a:chOff x="5066039" y="2050241"/>
            <a:chExt cx="5630277" cy="3456583"/>
          </a:xfrm>
        </p:grpSpPr>
        <p:sp>
          <p:nvSpPr>
            <p:cNvPr id="8" name="모서리가 둥근 직사각형 7"/>
            <p:cNvSpPr/>
            <p:nvPr/>
          </p:nvSpPr>
          <p:spPr>
            <a:xfrm>
              <a:off x="5066039" y="2050241"/>
              <a:ext cx="5342564" cy="3170404"/>
            </a:xfrm>
            <a:prstGeom prst="roundRect">
              <a:avLst>
                <a:gd name="adj" fmla="val 8971"/>
              </a:avLst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prstMaterial="softEdge">
              <a:bevelT w="254000" h="298450"/>
              <a:bevelB w="184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5181825" y="2109999"/>
              <a:ext cx="5514491" cy="33968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buFont typeface="Wingdings" pitchFamily="2" charset="2"/>
                <a:buChar char="v"/>
              </a:pPr>
              <a:r>
                <a:rPr lang="ko-KR" altLang="en-US" sz="2200" b="1" dirty="0" smtClean="0">
                  <a:solidFill>
                    <a:srgbClr val="C00000"/>
                  </a:solidFill>
                  <a:latin typeface="+mn-ea"/>
                  <a:cs typeface="Arial" pitchFamily="34" charset="0"/>
                </a:rPr>
                <a:t> 골절 </a:t>
              </a:r>
              <a:endParaRPr lang="en-US" altLang="ko-KR" sz="2200" b="1" dirty="0" smtClean="0">
                <a:solidFill>
                  <a:srgbClr val="C00000"/>
                </a:solidFill>
                <a:latin typeface="+mn-ea"/>
                <a:cs typeface="Arial" pitchFamily="34" charset="0"/>
              </a:endParaRPr>
            </a:p>
            <a:p>
              <a:pPr lvl="0"/>
              <a:r>
                <a:rPr lang="en-US" altLang="ko-KR" b="1" dirty="0" smtClean="0">
                  <a:latin typeface="+mn-ea"/>
                  <a:cs typeface="Arial" pitchFamily="34" charset="0"/>
                </a:rPr>
                <a:t>    - </a:t>
              </a:r>
              <a:r>
                <a:rPr lang="ko-KR" altLang="en-US" b="1" dirty="0" smtClean="0">
                  <a:latin typeface="+mn-ea"/>
                  <a:cs typeface="Arial" pitchFamily="34" charset="0"/>
                </a:rPr>
                <a:t>예상치 않은 골절 발견 </a:t>
              </a:r>
              <a:endParaRPr lang="en-US" altLang="ko-KR" b="1" dirty="0" smtClean="0">
                <a:latin typeface="+mn-ea"/>
                <a:cs typeface="Arial" pitchFamily="34" charset="0"/>
              </a:endParaRPr>
            </a:p>
            <a:p>
              <a:pPr lvl="0"/>
              <a:r>
                <a:rPr lang="en-US" altLang="ko-KR" b="1" dirty="0" smtClean="0">
                  <a:latin typeface="+mn-ea"/>
                  <a:cs typeface="Arial" pitchFamily="34" charset="0"/>
                </a:rPr>
                <a:t>    - </a:t>
              </a:r>
              <a:r>
                <a:rPr lang="ko-KR" altLang="en-US" b="1" dirty="0" smtClean="0">
                  <a:latin typeface="+mn-ea"/>
                  <a:cs typeface="Arial" pitchFamily="34" charset="0"/>
                </a:rPr>
                <a:t>두 가지 이상의 중복된 골절 발견</a:t>
              </a:r>
              <a:endParaRPr lang="en-US" altLang="ko-KR" b="1" dirty="0" smtClean="0">
                <a:latin typeface="+mn-ea"/>
                <a:cs typeface="Arial" pitchFamily="34" charset="0"/>
              </a:endParaRPr>
            </a:p>
            <a:p>
              <a:pPr lvl="0"/>
              <a:r>
                <a:rPr lang="en-US" altLang="ko-KR" b="1" dirty="0" smtClean="0">
                  <a:latin typeface="+mn-ea"/>
                  <a:cs typeface="Arial" pitchFamily="34" charset="0"/>
                </a:rPr>
                <a:t>     </a:t>
              </a:r>
              <a:r>
                <a:rPr lang="ko-KR" altLang="en-US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예</a:t>
              </a:r>
              <a:r>
                <a:rPr lang="en-US" altLang="ko-KR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) </a:t>
              </a:r>
              <a:r>
                <a:rPr lang="ko-KR" altLang="en-US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잦은 골절 발생</a:t>
              </a:r>
              <a:r>
                <a:rPr lang="en-US" altLang="ko-KR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, </a:t>
              </a:r>
              <a:r>
                <a:rPr lang="ko-KR" altLang="en-US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양손골절 등</a:t>
              </a:r>
              <a:endParaRPr lang="en-US" altLang="ko-KR" b="1" dirty="0" smtClean="0">
                <a:solidFill>
                  <a:schemeClr val="tx2">
                    <a:lumMod val="75000"/>
                  </a:schemeClr>
                </a:solidFill>
                <a:latin typeface="+mn-ea"/>
                <a:cs typeface="Arial" pitchFamily="34" charset="0"/>
              </a:endParaRPr>
            </a:p>
            <a:p>
              <a:pPr lvl="0"/>
              <a:r>
                <a:rPr lang="en-US" altLang="ko-KR" b="1" dirty="0" smtClean="0">
                  <a:latin typeface="+mn-ea"/>
                  <a:cs typeface="Arial" pitchFamily="34" charset="0"/>
                </a:rPr>
                <a:t> </a:t>
              </a:r>
            </a:p>
            <a:p>
              <a:pPr lvl="0">
                <a:buFont typeface="Wingdings" pitchFamily="2" charset="2"/>
                <a:buChar char="v"/>
              </a:pPr>
              <a:r>
                <a:rPr lang="ko-KR" altLang="en-US" sz="2200" b="1" dirty="0" smtClean="0">
                  <a:solidFill>
                    <a:srgbClr val="C00000"/>
                  </a:solidFill>
                  <a:latin typeface="+mn-ea"/>
                  <a:cs typeface="Arial" pitchFamily="34" charset="0"/>
                </a:rPr>
                <a:t> 출혈 </a:t>
              </a:r>
              <a:endParaRPr lang="en-US" altLang="ko-KR" sz="2200" b="1" dirty="0" smtClean="0">
                <a:solidFill>
                  <a:srgbClr val="C00000"/>
                </a:solidFill>
                <a:latin typeface="+mn-ea"/>
                <a:cs typeface="Arial" pitchFamily="34" charset="0"/>
              </a:endParaRPr>
            </a:p>
            <a:p>
              <a:pPr lvl="0"/>
              <a:r>
                <a:rPr lang="en-US" altLang="ko-KR" b="1" dirty="0" smtClean="0">
                  <a:latin typeface="+mn-ea"/>
                  <a:cs typeface="Arial" pitchFamily="34" charset="0"/>
                </a:rPr>
                <a:t>    -</a:t>
              </a:r>
              <a:r>
                <a:rPr lang="ko-KR" altLang="en-US" b="1" dirty="0" smtClean="0">
                  <a:latin typeface="+mn-ea"/>
                  <a:cs typeface="Arial" pitchFamily="34" charset="0"/>
                </a:rPr>
                <a:t>다수의 혈관 파열로 인한 출혈 상처 발견 </a:t>
              </a:r>
              <a:endParaRPr lang="en-US" altLang="ko-KR" b="1" dirty="0" smtClean="0">
                <a:latin typeface="+mn-ea"/>
                <a:cs typeface="Arial" pitchFamily="34" charset="0"/>
              </a:endParaRPr>
            </a:p>
            <a:p>
              <a:pPr lvl="0"/>
              <a:r>
                <a:rPr lang="ko-KR" altLang="en-US" b="1" dirty="0" smtClean="0">
                  <a:latin typeface="+mn-ea"/>
                  <a:cs typeface="Arial" pitchFamily="34" charset="0"/>
                </a:rPr>
                <a:t>     </a:t>
              </a:r>
              <a:r>
                <a:rPr lang="ko-KR" altLang="en-US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예</a:t>
              </a:r>
              <a:r>
                <a:rPr lang="en-US" altLang="ko-KR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) </a:t>
              </a:r>
              <a:r>
                <a:rPr lang="ko-KR" altLang="en-US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아동의 귀</a:t>
              </a:r>
              <a:r>
                <a:rPr lang="en-US" altLang="ko-KR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, </a:t>
              </a:r>
              <a:r>
                <a:rPr lang="ko-KR" altLang="en-US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코</a:t>
              </a:r>
              <a:r>
                <a:rPr lang="en-US" altLang="ko-KR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, </a:t>
              </a:r>
              <a:r>
                <a:rPr lang="ko-KR" altLang="en-US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목</a:t>
              </a:r>
              <a:r>
                <a:rPr lang="en-US" altLang="ko-KR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 </a:t>
              </a:r>
              <a:r>
                <a:rPr lang="ko-KR" altLang="en-US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등 정상적이지 않은 곳의 출혈 흔적 및 상처 자국 </a:t>
              </a:r>
              <a:endParaRPr lang="en-US" altLang="ko-KR" b="1" dirty="0" smtClean="0">
                <a:solidFill>
                  <a:schemeClr val="tx2">
                    <a:lumMod val="75000"/>
                  </a:schemeClr>
                </a:solidFill>
                <a:latin typeface="+mn-ea"/>
                <a:cs typeface="Arial" pitchFamily="34" charset="0"/>
              </a:endParaRPr>
            </a:p>
            <a:p>
              <a:pPr lvl="0">
                <a:buFont typeface="Wingdings" pitchFamily="2" charset="2"/>
                <a:buChar char="v"/>
              </a:pPr>
              <a:endParaRPr lang="en-US" altLang="ko-KR" b="1" dirty="0" smtClean="0">
                <a:latin typeface="+mn-ea"/>
                <a:cs typeface="Arial" pitchFamily="34" charset="0"/>
              </a:endParaRPr>
            </a:p>
            <a:p>
              <a:pPr lvl="0">
                <a:buFont typeface="Wingdings" pitchFamily="2" charset="2"/>
                <a:buChar char="v"/>
              </a:pPr>
              <a:r>
                <a:rPr lang="ko-KR" altLang="en-US" sz="2200" b="1" dirty="0" smtClean="0">
                  <a:solidFill>
                    <a:srgbClr val="C00000"/>
                  </a:solidFill>
                  <a:latin typeface="+mn-ea"/>
                  <a:cs typeface="Arial" pitchFamily="34" charset="0"/>
                </a:rPr>
                <a:t> 화상</a:t>
              </a:r>
              <a:endParaRPr lang="en-US" altLang="ko-KR" sz="2200" b="1" dirty="0" smtClean="0">
                <a:solidFill>
                  <a:srgbClr val="C00000"/>
                </a:solidFill>
                <a:latin typeface="+mn-ea"/>
                <a:cs typeface="Arial" pitchFamily="34" charset="0"/>
              </a:endParaRPr>
            </a:p>
            <a:p>
              <a:pPr lvl="0"/>
              <a:r>
                <a:rPr lang="ko-KR" altLang="en-US" b="1" dirty="0" smtClean="0">
                  <a:latin typeface="+mn-ea"/>
                  <a:cs typeface="Arial" pitchFamily="34" charset="0"/>
                </a:rPr>
                <a:t>    </a:t>
              </a:r>
              <a:r>
                <a:rPr lang="en-US" altLang="ko-KR" b="1" dirty="0" smtClean="0">
                  <a:latin typeface="+mn-ea"/>
                  <a:cs typeface="Arial" pitchFamily="34" charset="0"/>
                </a:rPr>
                <a:t>-</a:t>
              </a:r>
              <a:r>
                <a:rPr lang="ko-KR" altLang="en-US" b="1" dirty="0" smtClean="0">
                  <a:latin typeface="+mn-ea"/>
                  <a:cs typeface="Arial" pitchFamily="34" charset="0"/>
                </a:rPr>
                <a:t>아동의 연령에 맞지 않은 화상자국 발견 </a:t>
              </a:r>
              <a:endParaRPr lang="en-US" altLang="ko-KR" b="1" dirty="0" smtClean="0">
                <a:latin typeface="+mn-ea"/>
                <a:cs typeface="Arial" pitchFamily="34" charset="0"/>
              </a:endParaRPr>
            </a:p>
            <a:p>
              <a:pPr lvl="0"/>
              <a:r>
                <a:rPr lang="en-US" altLang="ko-KR" b="1" dirty="0" smtClean="0">
                  <a:latin typeface="+mn-ea"/>
                  <a:cs typeface="Arial" pitchFamily="34" charset="0"/>
                </a:rPr>
                <a:t>     </a:t>
              </a:r>
              <a:r>
                <a:rPr lang="ko-KR" altLang="en-US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예</a:t>
              </a:r>
              <a:r>
                <a:rPr lang="en-US" altLang="ko-KR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) </a:t>
              </a:r>
              <a:r>
                <a:rPr lang="ko-KR" altLang="en-US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다리미 자국</a:t>
              </a:r>
              <a:r>
                <a:rPr lang="en-US" altLang="ko-KR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, </a:t>
              </a:r>
              <a:r>
                <a:rPr lang="ko-KR" altLang="en-US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담뱃불화상 자국 등  </a:t>
              </a:r>
              <a:endParaRPr lang="en-US" altLang="ko-KR" b="1" dirty="0" smtClean="0">
                <a:solidFill>
                  <a:schemeClr val="tx2">
                    <a:lumMod val="75000"/>
                  </a:schemeClr>
                </a:solidFill>
                <a:latin typeface="+mn-ea"/>
                <a:cs typeface="Arial" pitchFamily="34" charset="0"/>
              </a:endParaRPr>
            </a:p>
            <a:p>
              <a:pPr lvl="0">
                <a:buFont typeface="Wingdings" pitchFamily="2" charset="2"/>
                <a:buChar char="v"/>
              </a:pPr>
              <a:endParaRPr lang="en-US" altLang="ko-KR" b="1" dirty="0" smtClean="0">
                <a:latin typeface="+mn-ea"/>
                <a:cs typeface="Arial" pitchFamily="34" charset="0"/>
              </a:endParaRPr>
            </a:p>
            <a:p>
              <a:pPr lvl="0">
                <a:buFont typeface="Wingdings" pitchFamily="2" charset="2"/>
                <a:buChar char="v"/>
              </a:pPr>
              <a:r>
                <a:rPr lang="ko-KR" altLang="en-US" sz="2200" b="1" dirty="0" smtClean="0">
                  <a:solidFill>
                    <a:srgbClr val="C00000"/>
                  </a:solidFill>
                  <a:latin typeface="+mn-ea"/>
                  <a:cs typeface="Arial" pitchFamily="34" charset="0"/>
                </a:rPr>
                <a:t> 타박상</a:t>
              </a:r>
              <a:endParaRPr lang="en-US" altLang="ko-KR" sz="2200" b="1" dirty="0" smtClean="0">
                <a:solidFill>
                  <a:srgbClr val="C00000"/>
                </a:solidFill>
                <a:latin typeface="+mn-ea"/>
                <a:cs typeface="Arial" pitchFamily="34" charset="0"/>
              </a:endParaRPr>
            </a:p>
            <a:p>
              <a:pPr lvl="0"/>
              <a:r>
                <a:rPr lang="en-US" altLang="ko-KR" b="1" dirty="0" smtClean="0">
                  <a:latin typeface="+mn-ea"/>
                  <a:cs typeface="Arial" pitchFamily="34" charset="0"/>
                </a:rPr>
                <a:t>   -</a:t>
              </a:r>
              <a:r>
                <a:rPr lang="ko-KR" altLang="en-US" b="1" dirty="0" smtClean="0">
                  <a:latin typeface="+mn-ea"/>
                  <a:cs typeface="Arial" pitchFamily="34" charset="0"/>
                </a:rPr>
                <a:t>반복적으로 많은 수의 타박상 및 상처 발견 </a:t>
              </a:r>
              <a:endParaRPr lang="en-US" altLang="ko-KR" b="1" dirty="0" smtClean="0">
                <a:latin typeface="+mn-ea"/>
                <a:cs typeface="Arial" pitchFamily="34" charset="0"/>
              </a:endParaRPr>
            </a:p>
            <a:p>
              <a:pPr lvl="0"/>
              <a:r>
                <a:rPr lang="ko-KR" altLang="en-US" b="1" dirty="0" smtClean="0">
                  <a:latin typeface="+mn-ea"/>
                  <a:cs typeface="Arial" pitchFamily="34" charset="0"/>
                </a:rPr>
                <a:t>    </a:t>
              </a:r>
              <a:r>
                <a:rPr lang="ko-KR" altLang="en-US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예</a:t>
              </a:r>
              <a:r>
                <a:rPr lang="en-US" altLang="ko-KR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) </a:t>
              </a:r>
              <a:r>
                <a:rPr lang="ko-KR" altLang="en-US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벨트자국</a:t>
              </a:r>
              <a:r>
                <a:rPr lang="en-US" altLang="ko-KR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, </a:t>
              </a:r>
              <a:r>
                <a:rPr lang="ko-KR" altLang="en-US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이빨자국</a:t>
              </a:r>
              <a:r>
                <a:rPr lang="en-US" altLang="ko-KR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, </a:t>
              </a:r>
              <a:r>
                <a:rPr lang="ko-KR" altLang="en-US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  <a:cs typeface="Arial" pitchFamily="34" charset="0"/>
                </a:rPr>
                <a:t>옷걸이 자국 등 </a:t>
              </a:r>
              <a:endParaRPr lang="en-US" altLang="ko-KR" b="1" dirty="0" smtClean="0">
                <a:solidFill>
                  <a:schemeClr val="tx2">
                    <a:lumMod val="75000"/>
                  </a:schemeClr>
                </a:solidFill>
                <a:latin typeface="+mn-ea"/>
                <a:cs typeface="Arial" pitchFamily="34" charset="0"/>
              </a:endParaRPr>
            </a:p>
            <a:p>
              <a:pPr>
                <a:buFont typeface="Wingdings" pitchFamily="2" charset="2"/>
                <a:buChar char="v"/>
              </a:pPr>
              <a:endParaRPr lang="en-US" altLang="ko-KR" b="1" spc="-150" dirty="0" smtClean="0">
                <a:latin typeface="+mn-ea"/>
                <a:cs typeface="Arial" pitchFamily="34" charset="0"/>
              </a:endParaRPr>
            </a:p>
            <a:p>
              <a:r>
                <a:rPr lang="en-US" altLang="ko-KR" b="1" spc="-150" dirty="0" smtClean="0">
                  <a:latin typeface="+mn-ea"/>
                  <a:cs typeface="Arial" pitchFamily="34" charset="0"/>
                </a:rPr>
                <a:t>               </a:t>
              </a:r>
            </a:p>
          </p:txBody>
        </p:sp>
      </p:grpSp>
      <p:pic>
        <p:nvPicPr>
          <p:cNvPr id="13" name="그림 12" descr="돋보기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43538" y="4714884"/>
            <a:ext cx="3500462" cy="1336154"/>
          </a:xfrm>
          <a:prstGeom prst="rect">
            <a:avLst/>
          </a:prstGeom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251520" y="84733"/>
            <a:ext cx="889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아동학대 발견하기  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r>
              <a:rPr altLang="en-US" b="1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endParaRPr lang="ko-KR" altLang="en-US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0" name="제목 1"/>
          <p:cNvSpPr txBox="1">
            <a:spLocks/>
          </p:cNvSpPr>
          <p:nvPr/>
        </p:nvSpPr>
        <p:spPr>
          <a:xfrm>
            <a:off x="251520" y="84733"/>
            <a:ext cx="889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아동학대 발견하기  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214282" y="857231"/>
            <a:ext cx="8970130" cy="2786083"/>
            <a:chOff x="214282" y="857231"/>
            <a:chExt cx="8970130" cy="2786083"/>
          </a:xfrm>
        </p:grpSpPr>
        <p:grpSp>
          <p:nvGrpSpPr>
            <p:cNvPr id="46" name="그룹 45"/>
            <p:cNvGrpSpPr/>
            <p:nvPr/>
          </p:nvGrpSpPr>
          <p:grpSpPr>
            <a:xfrm>
              <a:off x="214282" y="857231"/>
              <a:ext cx="8431516" cy="2786083"/>
              <a:chOff x="324668" y="928669"/>
              <a:chExt cx="8431516" cy="2786083"/>
            </a:xfrm>
          </p:grpSpPr>
          <p:grpSp>
            <p:nvGrpSpPr>
              <p:cNvPr id="42" name="그룹 41"/>
              <p:cNvGrpSpPr/>
              <p:nvPr/>
            </p:nvGrpSpPr>
            <p:grpSpPr>
              <a:xfrm>
                <a:off x="2735300" y="1285860"/>
                <a:ext cx="6020884" cy="2428892"/>
                <a:chOff x="2735300" y="1285860"/>
                <a:chExt cx="6020884" cy="2428892"/>
              </a:xfrm>
            </p:grpSpPr>
            <p:grpSp>
              <p:nvGrpSpPr>
                <p:cNvPr id="34" name="그룹 62"/>
                <p:cNvGrpSpPr/>
                <p:nvPr/>
              </p:nvGrpSpPr>
              <p:grpSpPr>
                <a:xfrm>
                  <a:off x="2735300" y="1285860"/>
                  <a:ext cx="6020884" cy="2428892"/>
                  <a:chOff x="6431267" y="3135424"/>
                  <a:chExt cx="2232000" cy="1332000"/>
                </a:xfrm>
              </p:grpSpPr>
              <p:sp>
                <p:nvSpPr>
                  <p:cNvPr id="36" name="대각선 방향의 모서리가 둥근 사각형 35"/>
                  <p:cNvSpPr/>
                  <p:nvPr/>
                </p:nvSpPr>
                <p:spPr>
                  <a:xfrm rot="10800000">
                    <a:off x="6431267" y="3135424"/>
                    <a:ext cx="2232000" cy="1332000"/>
                  </a:xfrm>
                  <a:prstGeom prst="round2DiagRect">
                    <a:avLst/>
                  </a:prstGeom>
                  <a:solidFill>
                    <a:srgbClr val="F7990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7" name="대각선 방향의 모서리가 둥근 사각형 36"/>
                  <p:cNvSpPr/>
                  <p:nvPr/>
                </p:nvSpPr>
                <p:spPr>
                  <a:xfrm rot="10800000">
                    <a:off x="6459028" y="3187057"/>
                    <a:ext cx="2176478" cy="1260000"/>
                  </a:xfrm>
                  <a:prstGeom prst="round2DiagRect">
                    <a:avLst/>
                  </a:prstGeom>
                  <a:gradFill flip="none" rotWithShape="1">
                    <a:gsLst>
                      <a:gs pos="0">
                        <a:schemeClr val="bg1"/>
                      </a:gs>
                      <a:gs pos="0">
                        <a:schemeClr val="bg1">
                          <a:alpha val="7000"/>
                        </a:schemeClr>
                      </a:gs>
                      <a:gs pos="94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 prstMaterial="clear">
                    <a:bevelT w="254000"/>
                    <a:contourClr>
                      <a:schemeClr val="bg1"/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pic>
              <p:nvPicPr>
                <p:cNvPr id="88066" name="Picture 2" descr="C:\Documents and Settings\서태원\바탕 화면\신체학대 도구.jpg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2959431" y="1409686"/>
                  <a:ext cx="5562582" cy="2143140"/>
                </a:xfrm>
                <a:prstGeom prst="rect">
                  <a:avLst/>
                </a:prstGeom>
                <a:noFill/>
              </p:spPr>
            </p:pic>
            <p:sp>
              <p:nvSpPr>
                <p:cNvPr id="20" name="직사각형 19"/>
                <p:cNvSpPr/>
                <p:nvPr/>
              </p:nvSpPr>
              <p:spPr>
                <a:xfrm>
                  <a:off x="3428992" y="1523987"/>
                  <a:ext cx="5000660" cy="21431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" name="직사각형 20"/>
                <p:cNvSpPr/>
                <p:nvPr/>
              </p:nvSpPr>
              <p:spPr>
                <a:xfrm>
                  <a:off x="3571868" y="2243129"/>
                  <a:ext cx="2071702" cy="14287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" name="직사각형 21"/>
                <p:cNvSpPr/>
                <p:nvPr/>
              </p:nvSpPr>
              <p:spPr>
                <a:xfrm flipV="1">
                  <a:off x="5653062" y="2214554"/>
                  <a:ext cx="2419400" cy="285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" name="직사각형 22"/>
                <p:cNvSpPr/>
                <p:nvPr/>
              </p:nvSpPr>
              <p:spPr>
                <a:xfrm>
                  <a:off x="3357554" y="2857496"/>
                  <a:ext cx="5000660" cy="21431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3357554" y="1452549"/>
                  <a:ext cx="514353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600" dirty="0" smtClean="0">
                      <a:latin typeface="HY강B" pitchFamily="18" charset="-127"/>
                      <a:ea typeface="HY강B" pitchFamily="18" charset="-127"/>
                    </a:rPr>
                    <a:t>   </a:t>
                  </a:r>
                  <a:r>
                    <a:rPr lang="ko-KR" altLang="en-US" sz="1600" dirty="0" smtClean="0">
                      <a:latin typeface="HY강B" pitchFamily="18" charset="-127"/>
                      <a:ea typeface="HY강B" pitchFamily="18" charset="-127"/>
                    </a:rPr>
                    <a:t>벨트 버클        벨트        고리    날카로운 막대기  </a:t>
                  </a:r>
                  <a:endParaRPr lang="ko-KR" altLang="en-US" sz="1600" dirty="0">
                    <a:latin typeface="HY강B" pitchFamily="18" charset="-127"/>
                    <a:ea typeface="HY강B" pitchFamily="18" charset="-127"/>
                  </a:endParaRP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3357554" y="2071678"/>
                  <a:ext cx="514353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600" dirty="0" smtClean="0">
                      <a:latin typeface="HY강B" pitchFamily="18" charset="-127"/>
                      <a:ea typeface="HY강B" pitchFamily="18" charset="-127"/>
                    </a:rPr>
                    <a:t>      </a:t>
                  </a:r>
                  <a:r>
                    <a:rPr lang="ko-KR" altLang="en-US" sz="1600" dirty="0" smtClean="0">
                      <a:latin typeface="HY강B" pitchFamily="18" charset="-127"/>
                      <a:ea typeface="HY강B" pitchFamily="18" charset="-127"/>
                    </a:rPr>
                    <a:t>파리채      옷걸이        주걱         손</a:t>
                  </a:r>
                  <a:r>
                    <a:rPr lang="en-US" altLang="ko-KR" sz="1600" dirty="0" smtClean="0">
                      <a:latin typeface="HY강B" pitchFamily="18" charset="-127"/>
                      <a:ea typeface="HY강B" pitchFamily="18" charset="-127"/>
                    </a:rPr>
                    <a:t>, </a:t>
                  </a:r>
                  <a:r>
                    <a:rPr lang="ko-KR" altLang="en-US" sz="1600" dirty="0" smtClean="0">
                      <a:latin typeface="HY강B" pitchFamily="18" charset="-127"/>
                      <a:ea typeface="HY강B" pitchFamily="18" charset="-127"/>
                    </a:rPr>
                    <a:t>글러브       </a:t>
                  </a:r>
                  <a:endParaRPr lang="ko-KR" altLang="en-US" sz="1600" dirty="0">
                    <a:latin typeface="HY강B" pitchFamily="18" charset="-127"/>
                    <a:ea typeface="HY강B" pitchFamily="18" charset="-127"/>
                  </a:endParaRP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3143240" y="2786058"/>
                  <a:ext cx="514353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1600" dirty="0" smtClean="0">
                      <a:latin typeface="HY강B" pitchFamily="18" charset="-127"/>
                      <a:ea typeface="HY강B" pitchFamily="18" charset="-127"/>
                    </a:rPr>
                    <a:t>  치아          냄비         주걱         머리 빗        스푼       </a:t>
                  </a:r>
                  <a:endParaRPr lang="ko-KR" altLang="en-US" sz="1600" dirty="0">
                    <a:latin typeface="HY강B" pitchFamily="18" charset="-127"/>
                    <a:ea typeface="HY강B" pitchFamily="18" charset="-127"/>
                  </a:endParaRPr>
                </a:p>
              </p:txBody>
            </p:sp>
          </p:grpSp>
          <p:grpSp>
            <p:nvGrpSpPr>
              <p:cNvPr id="43" name="그룹 21"/>
              <p:cNvGrpSpPr/>
              <p:nvPr/>
            </p:nvGrpSpPr>
            <p:grpSpPr>
              <a:xfrm>
                <a:off x="324668" y="928669"/>
                <a:ext cx="3604390" cy="500065"/>
                <a:chOff x="4970143" y="1720237"/>
                <a:chExt cx="5449116" cy="215443"/>
              </a:xfrm>
            </p:grpSpPr>
            <p:sp>
              <p:nvSpPr>
                <p:cNvPr id="44" name="모서리가 둥근 직사각형 43"/>
                <p:cNvSpPr/>
                <p:nvPr/>
              </p:nvSpPr>
              <p:spPr>
                <a:xfrm>
                  <a:off x="4970143" y="1720237"/>
                  <a:ext cx="5420316" cy="21544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7800000"/>
                  </a:lightRig>
                </a:scene3d>
                <a:sp3d prstMaterial="softEdge">
                  <a:bevelT w="254000" h="298450"/>
                  <a:bevelB w="184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5" name="직사각형 44"/>
                <p:cNvSpPr/>
                <p:nvPr/>
              </p:nvSpPr>
              <p:spPr>
                <a:xfrm>
                  <a:off x="5078143" y="1732524"/>
                  <a:ext cx="5341116" cy="17237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ko-KR" altLang="en-US" sz="2000" b="1" dirty="0" smtClean="0">
                      <a:latin typeface="+mn-ea"/>
                      <a:cs typeface="Arial" pitchFamily="34" charset="0"/>
                    </a:rPr>
                    <a:t>물건으로 인한 </a:t>
                  </a:r>
                  <a:r>
                    <a:rPr lang="ko-KR" altLang="en-US" sz="2000" b="1" u="sng" dirty="0" smtClean="0">
                      <a:latin typeface="+mn-ea"/>
                      <a:cs typeface="Arial" pitchFamily="34" charset="0"/>
                    </a:rPr>
                    <a:t>신체학대</a:t>
                  </a:r>
                  <a:r>
                    <a:rPr lang="ko-KR" altLang="en-US" sz="2000" b="1" dirty="0" smtClean="0">
                      <a:latin typeface="+mn-ea"/>
                      <a:cs typeface="Arial" pitchFamily="34" charset="0"/>
                    </a:rPr>
                    <a:t> 상처   </a:t>
                  </a:r>
                  <a:endParaRPr lang="en-US" altLang="ko-KR" sz="2000" b="1" dirty="0" smtClean="0">
                    <a:latin typeface="+mn-ea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33" name="TextBox 32"/>
            <p:cNvSpPr txBox="1"/>
            <p:nvPr/>
          </p:nvSpPr>
          <p:spPr>
            <a:xfrm>
              <a:off x="6612612" y="3185658"/>
              <a:ext cx="2571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/>
                <a:t>www. </a:t>
              </a:r>
              <a:r>
                <a:rPr lang="en-US" altLang="ko-KR" sz="1100" dirty="0" smtClean="0"/>
                <a:t>childwelfare.gov</a:t>
              </a:r>
              <a:endParaRPr lang="ko-KR" altLang="en-US" sz="1100" dirty="0"/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214282" y="3786189"/>
            <a:ext cx="8975588" cy="2500331"/>
            <a:chOff x="214282" y="3786189"/>
            <a:chExt cx="8975588" cy="2500331"/>
          </a:xfrm>
        </p:grpSpPr>
        <p:grpSp>
          <p:nvGrpSpPr>
            <p:cNvPr id="47" name="그룹 46"/>
            <p:cNvGrpSpPr/>
            <p:nvPr/>
          </p:nvGrpSpPr>
          <p:grpSpPr>
            <a:xfrm>
              <a:off x="214282" y="3786189"/>
              <a:ext cx="8501123" cy="2500331"/>
              <a:chOff x="271432" y="3446470"/>
              <a:chExt cx="8501123" cy="2500331"/>
            </a:xfrm>
          </p:grpSpPr>
          <p:grpSp>
            <p:nvGrpSpPr>
              <p:cNvPr id="38" name="그룹 61"/>
              <p:cNvGrpSpPr/>
              <p:nvPr/>
            </p:nvGrpSpPr>
            <p:grpSpPr>
              <a:xfrm>
                <a:off x="2736363" y="3778017"/>
                <a:ext cx="5979041" cy="2168784"/>
                <a:chOff x="3948922" y="1529504"/>
                <a:chExt cx="2232000" cy="1332000"/>
              </a:xfrm>
            </p:grpSpPr>
            <p:sp>
              <p:nvSpPr>
                <p:cNvPr id="40" name="대각선 방향의 모서리가 둥근 사각형 39"/>
                <p:cNvSpPr/>
                <p:nvPr/>
              </p:nvSpPr>
              <p:spPr>
                <a:xfrm>
                  <a:off x="3948922" y="1529504"/>
                  <a:ext cx="2232000" cy="1332000"/>
                </a:xfrm>
                <a:prstGeom prst="round2DiagRect">
                  <a:avLst/>
                </a:prstGeom>
                <a:solidFill>
                  <a:srgbClr val="A2BC3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1" name="대각선 방향의 모서리가 둥근 사각형 40"/>
                <p:cNvSpPr/>
                <p:nvPr/>
              </p:nvSpPr>
              <p:spPr>
                <a:xfrm>
                  <a:off x="3976684" y="1581137"/>
                  <a:ext cx="2176478" cy="1260000"/>
                </a:xfrm>
                <a:prstGeom prst="round2DiagRect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0">
                      <a:schemeClr val="bg1">
                        <a:alpha val="7000"/>
                      </a:schemeClr>
                    </a:gs>
                    <a:gs pos="94000">
                      <a:schemeClr val="bg1">
                        <a:alpha val="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  <a:scene3d>
                  <a:camera prst="orthographicFront"/>
                  <a:lightRig rig="threePt" dir="t"/>
                </a:scene3d>
                <a:sp3d prstMaterial="clear">
                  <a:bevelT w="254000"/>
                  <a:contourClr>
                    <a:schemeClr val="bg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pic>
            <p:nvPicPr>
              <p:cNvPr id="88067" name="Picture 3" descr="C:\Documents and Settings\서태원\바탕 화면\신체학대 도구_00000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933689" y="3929066"/>
                <a:ext cx="5572164" cy="1914525"/>
              </a:xfrm>
              <a:prstGeom prst="rect">
                <a:avLst/>
              </a:prstGeom>
              <a:noFill/>
            </p:spPr>
          </p:pic>
          <p:grpSp>
            <p:nvGrpSpPr>
              <p:cNvPr id="17" name="그룹 21"/>
              <p:cNvGrpSpPr/>
              <p:nvPr/>
            </p:nvGrpSpPr>
            <p:grpSpPr>
              <a:xfrm>
                <a:off x="271432" y="3446470"/>
                <a:ext cx="3500462" cy="500067"/>
                <a:chOff x="4862142" y="1690101"/>
                <a:chExt cx="5291997" cy="215443"/>
              </a:xfrm>
            </p:grpSpPr>
            <p:sp>
              <p:nvSpPr>
                <p:cNvPr id="18" name="모서리가 둥근 직사각형 17"/>
                <p:cNvSpPr/>
                <p:nvPr/>
              </p:nvSpPr>
              <p:spPr>
                <a:xfrm>
                  <a:off x="4862142" y="1690101"/>
                  <a:ext cx="5183997" cy="21544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7800000"/>
                  </a:lightRig>
                </a:scene3d>
                <a:sp3d prstMaterial="softEdge">
                  <a:bevelT w="254000" h="298450"/>
                  <a:bevelB w="184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 dirty="0">
                    <a:latin typeface="+mn-ea"/>
                  </a:endParaRPr>
                </a:p>
              </p:txBody>
            </p:sp>
            <p:sp>
              <p:nvSpPr>
                <p:cNvPr id="19" name="직사각형 18"/>
                <p:cNvSpPr/>
                <p:nvPr/>
              </p:nvSpPr>
              <p:spPr>
                <a:xfrm>
                  <a:off x="4970142" y="1720879"/>
                  <a:ext cx="5183997" cy="17237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ko-KR" altLang="en-US" sz="2000" b="1" spc="-150" dirty="0" smtClean="0">
                      <a:latin typeface="+mn-ea"/>
                      <a:cs typeface="Arial" pitchFamily="34" charset="0"/>
                    </a:rPr>
                    <a:t>물건으로 인한 </a:t>
                  </a:r>
                  <a:r>
                    <a:rPr lang="ko-KR" altLang="en-US" sz="2000" b="1" u="sng" spc="-150" dirty="0" smtClean="0">
                      <a:latin typeface="+mn-ea"/>
                      <a:cs typeface="Arial" pitchFamily="34" charset="0"/>
                    </a:rPr>
                    <a:t>신체화상 </a:t>
                  </a:r>
                  <a:r>
                    <a:rPr lang="ko-KR" altLang="en-US" sz="2000" b="1" spc="-150" dirty="0" smtClean="0">
                      <a:latin typeface="+mn-ea"/>
                      <a:cs typeface="Arial" pitchFamily="34" charset="0"/>
                    </a:rPr>
                    <a:t>상처   </a:t>
                  </a:r>
                  <a:endParaRPr lang="en-US" altLang="ko-KR" sz="2000" b="1" spc="-150" dirty="0" smtClean="0">
                    <a:latin typeface="+mn-ea"/>
                    <a:cs typeface="Arial" pitchFamily="34" charset="0"/>
                  </a:endParaRPr>
                </a:p>
              </p:txBody>
            </p:sp>
          </p:grpSp>
          <p:sp>
            <p:nvSpPr>
              <p:cNvPr id="24" name="직사각형 23"/>
              <p:cNvSpPr/>
              <p:nvPr/>
            </p:nvSpPr>
            <p:spPr>
              <a:xfrm>
                <a:off x="3200390" y="4017975"/>
                <a:ext cx="5000660" cy="1920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6000760" y="4186243"/>
                <a:ext cx="1419236" cy="1047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3057514" y="3946537"/>
                <a:ext cx="535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600" dirty="0" smtClean="0">
                    <a:latin typeface="HY강B" pitchFamily="18" charset="-127"/>
                    <a:ea typeface="HY강B" pitchFamily="18" charset="-127"/>
                  </a:rPr>
                  <a:t> 프라이팬  백열전구  </a:t>
                </a:r>
                <a:r>
                  <a:rPr lang="ko-KR" altLang="en-US" sz="1600" spc="-150" dirty="0" smtClean="0">
                    <a:latin typeface="HY강B" pitchFamily="18" charset="-127"/>
                    <a:ea typeface="HY강B" pitchFamily="18" charset="-127"/>
                  </a:rPr>
                  <a:t>전기머리인두</a:t>
                </a:r>
                <a:r>
                  <a:rPr lang="ko-KR" altLang="en-US" sz="1600" dirty="0" smtClean="0">
                    <a:latin typeface="HY강B" pitchFamily="18" charset="-127"/>
                    <a:ea typeface="HY강B" pitchFamily="18" charset="-127"/>
                  </a:rPr>
                  <a:t>   라이터      다리미         </a:t>
                </a:r>
                <a:endParaRPr lang="ko-KR" altLang="en-US" sz="1600" dirty="0">
                  <a:latin typeface="HY강B" pitchFamily="18" charset="-127"/>
                  <a:ea typeface="HY강B" pitchFamily="18" charset="-127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3286116" y="4929198"/>
                <a:ext cx="5000660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914639" y="4786322"/>
                <a:ext cx="585791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600" dirty="0" smtClean="0">
                    <a:latin typeface="HY강B" pitchFamily="18" charset="-127"/>
                    <a:ea typeface="HY강B" pitchFamily="18" charset="-127"/>
                  </a:rPr>
                  <a:t>      칼         </a:t>
                </a:r>
                <a:r>
                  <a:rPr lang="ko-KR" altLang="en-US" sz="1600" dirty="0" err="1" smtClean="0">
                    <a:latin typeface="HY강B" pitchFamily="18" charset="-127"/>
                    <a:ea typeface="HY강B" pitchFamily="18" charset="-127"/>
                  </a:rPr>
                  <a:t>격자판</a:t>
                </a:r>
                <a:r>
                  <a:rPr lang="ko-KR" altLang="en-US" sz="1600" dirty="0" smtClean="0">
                    <a:latin typeface="HY강B" pitchFamily="18" charset="-127"/>
                    <a:ea typeface="HY강B" pitchFamily="18" charset="-127"/>
                  </a:rPr>
                  <a:t>   </a:t>
                </a:r>
                <a:r>
                  <a:rPr lang="ko-KR" altLang="en-US" sz="1600" spc="-150" dirty="0" smtClean="0">
                    <a:latin typeface="HY강B" pitchFamily="18" charset="-127"/>
                    <a:ea typeface="HY강B" pitchFamily="18" charset="-127"/>
                  </a:rPr>
                  <a:t>      담배 </a:t>
                </a:r>
                <a:r>
                  <a:rPr lang="ko-KR" altLang="en-US" sz="1600" dirty="0" smtClean="0">
                    <a:latin typeface="HY강B" pitchFamily="18" charset="-127"/>
                    <a:ea typeface="HY강B" pitchFamily="18" charset="-127"/>
                  </a:rPr>
                  <a:t>          포크   </a:t>
                </a:r>
                <a:r>
                  <a:rPr lang="ko-KR" altLang="en-US" sz="1600" spc="-150" dirty="0" smtClean="0">
                    <a:latin typeface="HY강B" pitchFamily="18" charset="-127"/>
                    <a:ea typeface="HY강B" pitchFamily="18" charset="-127"/>
                  </a:rPr>
                  <a:t>뜨거운 물에 담금</a:t>
                </a:r>
                <a:r>
                  <a:rPr lang="ko-KR" altLang="en-US" sz="1600" dirty="0" smtClean="0">
                    <a:latin typeface="HY강B" pitchFamily="18" charset="-127"/>
                    <a:ea typeface="HY강B" pitchFamily="18" charset="-127"/>
                  </a:rPr>
                  <a:t>          </a:t>
                </a:r>
                <a:endParaRPr lang="ko-KR" altLang="en-US" sz="1600" dirty="0">
                  <a:latin typeface="HY강B" pitchFamily="18" charset="-127"/>
                  <a:ea typeface="HY강B" pitchFamily="18" charset="-127"/>
                </a:endParaRPr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6618070" y="5900302"/>
              <a:ext cx="2571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/>
                <a:t>www. </a:t>
              </a:r>
              <a:r>
                <a:rPr lang="en-US" altLang="ko-KR" sz="1200" dirty="0" smtClean="0"/>
                <a:t>childwelfare.gov</a:t>
              </a:r>
              <a:endParaRPr lang="ko-KR" altLang="en-US" sz="1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12"/>
          <p:cNvGrpSpPr/>
          <p:nvPr/>
        </p:nvGrpSpPr>
        <p:grpSpPr>
          <a:xfrm>
            <a:off x="2357422" y="1071545"/>
            <a:ext cx="4500594" cy="437060"/>
            <a:chOff x="5214942" y="1928802"/>
            <a:chExt cx="2856824" cy="360000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5214942" y="1928802"/>
              <a:ext cx="2808000" cy="360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prstMaterial="softEdge">
              <a:bevelT w="254000" h="298450"/>
              <a:bevelB w="184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+mn-ea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5263765" y="1928802"/>
              <a:ext cx="2808001" cy="329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2000" b="1" spc="-150" dirty="0" smtClean="0">
                  <a:latin typeface="+mn-ea"/>
                  <a:cs typeface="Arial" pitchFamily="34" charset="0"/>
                </a:rPr>
                <a:t>일반 상처 </a:t>
              </a:r>
              <a:r>
                <a:rPr lang="en-US" altLang="ko-KR" sz="2000" b="1" spc="-150" dirty="0" smtClean="0">
                  <a:latin typeface="+mn-ea"/>
                  <a:cs typeface="Arial" pitchFamily="34" charset="0"/>
                </a:rPr>
                <a:t>vs. </a:t>
              </a:r>
              <a:r>
                <a:rPr lang="ko-KR" altLang="en-US" sz="2000" b="1" spc="-150" dirty="0" smtClean="0">
                  <a:latin typeface="+mn-ea"/>
                  <a:cs typeface="Arial" pitchFamily="34" charset="0"/>
                </a:rPr>
                <a:t>신체학대로 인한 상처  </a:t>
              </a:r>
              <a:endParaRPr lang="en-US" altLang="ko-KR" sz="2000" b="1" spc="-150" dirty="0" smtClean="0">
                <a:latin typeface="+mn-ea"/>
                <a:cs typeface="Arial" pitchFamily="34" charset="0"/>
              </a:endParaRPr>
            </a:p>
          </p:txBody>
        </p:sp>
      </p:grpSp>
      <p:sp>
        <p:nvSpPr>
          <p:cNvPr id="14" name="제목 1"/>
          <p:cNvSpPr txBox="1">
            <a:spLocks/>
          </p:cNvSpPr>
          <p:nvPr/>
        </p:nvSpPr>
        <p:spPr>
          <a:xfrm>
            <a:off x="251520" y="84733"/>
            <a:ext cx="889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아동학대 발견하기  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428596" y="1714488"/>
            <a:ext cx="9092768" cy="4168310"/>
            <a:chOff x="428596" y="1714488"/>
            <a:chExt cx="9092768" cy="4168310"/>
          </a:xfrm>
        </p:grpSpPr>
        <p:grpSp>
          <p:nvGrpSpPr>
            <p:cNvPr id="15" name="그룹 14"/>
            <p:cNvGrpSpPr/>
            <p:nvPr/>
          </p:nvGrpSpPr>
          <p:grpSpPr>
            <a:xfrm>
              <a:off x="428596" y="1714488"/>
              <a:ext cx="8429684" cy="4151384"/>
              <a:chOff x="428596" y="1714488"/>
              <a:chExt cx="8429684" cy="4151384"/>
            </a:xfrm>
          </p:grpSpPr>
          <p:sp>
            <p:nvSpPr>
              <p:cNvPr id="8" name="직사각형 7"/>
              <p:cNvSpPr/>
              <p:nvPr/>
            </p:nvSpPr>
            <p:spPr>
              <a:xfrm>
                <a:off x="428596" y="1714488"/>
                <a:ext cx="8429684" cy="4151384"/>
              </a:xfrm>
              <a:prstGeom prst="rect">
                <a:avLst/>
              </a:prstGeom>
              <a:solidFill>
                <a:srgbClr val="558ED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T w="254000" h="298450"/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rgbClr val="63BCDA"/>
                  </a:solidFill>
                </a:endParaRPr>
              </a:p>
            </p:txBody>
          </p:sp>
          <p:pic>
            <p:nvPicPr>
              <p:cNvPr id="10" name="Picture 3" descr="C:\Documents and Settings\서태원\바탕 화면\학대상처_00000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643438" y="1785926"/>
                <a:ext cx="4143404" cy="3983159"/>
              </a:xfrm>
              <a:prstGeom prst="rect">
                <a:avLst/>
              </a:prstGeom>
              <a:noFill/>
            </p:spPr>
          </p:pic>
          <p:pic>
            <p:nvPicPr>
              <p:cNvPr id="11" name="Picture 2" descr="C:\Documents and Settings\서태원\바탕 화면\일반상처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00034" y="1785926"/>
                <a:ext cx="4071966" cy="3980871"/>
              </a:xfrm>
              <a:prstGeom prst="rect">
                <a:avLst/>
              </a:prstGeom>
              <a:noFill/>
            </p:spPr>
          </p:pic>
        </p:grpSp>
        <p:sp>
          <p:nvSpPr>
            <p:cNvPr id="16" name="TextBox 15"/>
            <p:cNvSpPr txBox="1"/>
            <p:nvPr/>
          </p:nvSpPr>
          <p:spPr>
            <a:xfrm>
              <a:off x="6949564" y="5544244"/>
              <a:ext cx="2571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/>
                <a:t>www. </a:t>
              </a:r>
              <a:r>
                <a:rPr lang="en-US" altLang="ko-KR" sz="1200" dirty="0" smtClean="0"/>
                <a:t>childwelfare.gov</a:t>
              </a:r>
              <a:endParaRPr lang="ko-KR" altLang="en-US" sz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251520" y="84733"/>
            <a:ext cx="889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아동학대 발견하기  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  <p:grpSp>
        <p:nvGrpSpPr>
          <p:cNvPr id="5" name="그룹 11"/>
          <p:cNvGrpSpPr/>
          <p:nvPr/>
        </p:nvGrpSpPr>
        <p:grpSpPr>
          <a:xfrm>
            <a:off x="3000364" y="1134549"/>
            <a:ext cx="3370422" cy="437063"/>
            <a:chOff x="5214942" y="1928800"/>
            <a:chExt cx="2808001" cy="360002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5214942" y="1928802"/>
              <a:ext cx="2808000" cy="360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prstMaterial="softEdge">
              <a:bevelT w="254000" h="298450"/>
              <a:bevelB w="184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+mn-ea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5214942" y="1928800"/>
              <a:ext cx="2808001" cy="329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2000" b="1" spc="-150" dirty="0" smtClean="0">
                  <a:latin typeface="+mn-ea"/>
                  <a:cs typeface="Arial" pitchFamily="34" charset="0"/>
                </a:rPr>
                <a:t>신체학대로 인한 화상 </a:t>
              </a:r>
              <a:endParaRPr lang="en-US" altLang="ko-KR" sz="2000" b="1" spc="-150" dirty="0" smtClean="0">
                <a:latin typeface="+mn-ea"/>
                <a:cs typeface="Arial" pitchFamily="34" charset="0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2428860" y="1928802"/>
            <a:ext cx="4714940" cy="4151384"/>
            <a:chOff x="2428860" y="1928802"/>
            <a:chExt cx="4714940" cy="4151384"/>
          </a:xfrm>
        </p:grpSpPr>
        <p:grpSp>
          <p:nvGrpSpPr>
            <p:cNvPr id="4" name="그룹 19"/>
            <p:cNvGrpSpPr/>
            <p:nvPr/>
          </p:nvGrpSpPr>
          <p:grpSpPr>
            <a:xfrm>
              <a:off x="2428860" y="1928802"/>
              <a:ext cx="4357719" cy="4151384"/>
              <a:chOff x="6095810" y="2000240"/>
              <a:chExt cx="2548158" cy="4008508"/>
            </a:xfrm>
          </p:grpSpPr>
          <p:sp>
            <p:nvSpPr>
              <p:cNvPr id="8" name="직사각형 7"/>
              <p:cNvSpPr/>
              <p:nvPr/>
            </p:nvSpPr>
            <p:spPr>
              <a:xfrm>
                <a:off x="6095810" y="2000240"/>
                <a:ext cx="2548158" cy="4008508"/>
              </a:xfrm>
              <a:prstGeom prst="rect">
                <a:avLst/>
              </a:prstGeom>
              <a:solidFill>
                <a:srgbClr val="558ED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T w="254000" h="298450"/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rgbClr val="63BCDA"/>
                  </a:solidFill>
                </a:endParaRPr>
              </a:p>
            </p:txBody>
          </p:sp>
          <p:pic>
            <p:nvPicPr>
              <p:cNvPr id="9" name="Picture 4" descr="C:\Documents and Settings\서태원\바탕 화면\물 상처_00000_00000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137582" y="2071678"/>
                <a:ext cx="2464611" cy="3857652"/>
              </a:xfrm>
              <a:prstGeom prst="rect">
                <a:avLst/>
              </a:prstGeom>
              <a:noFill/>
            </p:spPr>
          </p:pic>
        </p:grpSp>
        <p:sp>
          <p:nvSpPr>
            <p:cNvPr id="10" name="TextBox 9"/>
            <p:cNvSpPr txBox="1"/>
            <p:nvPr/>
          </p:nvSpPr>
          <p:spPr>
            <a:xfrm>
              <a:off x="4572000" y="5715016"/>
              <a:ext cx="2571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/>
                <a:t>www. childwelfare.gov</a:t>
              </a:r>
              <a:endParaRPr lang="ko-KR" altLang="en-US" sz="1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251520" y="84733"/>
            <a:ext cx="889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아동학대 발견하기  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1285852" y="1643050"/>
            <a:ext cx="3477094" cy="4096872"/>
            <a:chOff x="1643042" y="1643050"/>
            <a:chExt cx="3477094" cy="4096872"/>
          </a:xfrm>
        </p:grpSpPr>
        <p:pic>
          <p:nvPicPr>
            <p:cNvPr id="5" name="Picture 2" descr="\\Ls-chl456\share\교육홍보팀\교육홍보팀공유\학대사진\아동학대사진자료 5-28 002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43042" y="1643050"/>
              <a:ext cx="3063397" cy="4071966"/>
            </a:xfrm>
            <a:prstGeom prst="rect">
              <a:avLst/>
            </a:prstGeom>
            <a:noFill/>
          </p:spPr>
        </p:pic>
        <p:sp>
          <p:nvSpPr>
            <p:cNvPr id="6" name="TextBox 5"/>
            <p:cNvSpPr txBox="1"/>
            <p:nvPr/>
          </p:nvSpPr>
          <p:spPr>
            <a:xfrm>
              <a:off x="2967010" y="5401368"/>
              <a:ext cx="21531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smtClean="0"/>
                <a:t>아동보호전문기관 </a:t>
              </a:r>
              <a:endParaRPr lang="ko-KR" altLang="en-US" sz="1600" dirty="0"/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4786314" y="1643050"/>
            <a:ext cx="3259384" cy="4082599"/>
            <a:chOff x="5143504" y="1643050"/>
            <a:chExt cx="3259384" cy="4082599"/>
          </a:xfrm>
        </p:grpSpPr>
        <p:pic>
          <p:nvPicPr>
            <p:cNvPr id="2050" name="Picture 2" descr="\\Ls-chl456\share\홍보협력팀\사진\기타\학대사진\학대사진 외부발송용\abuse09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143504" y="1643050"/>
              <a:ext cx="2833173" cy="4082599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6249762" y="5386854"/>
              <a:ext cx="21531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smtClean="0"/>
                <a:t>아동보호전문기관 </a:t>
              </a:r>
              <a:endParaRPr lang="ko-KR" altLang="en-US" sz="1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/>
          <p:cNvGrpSpPr/>
          <p:nvPr/>
        </p:nvGrpSpPr>
        <p:grpSpPr>
          <a:xfrm>
            <a:off x="714348" y="1857364"/>
            <a:ext cx="8222970" cy="4019958"/>
            <a:chOff x="775013" y="1934241"/>
            <a:chExt cx="3527097" cy="4054901"/>
          </a:xfrm>
        </p:grpSpPr>
        <p:grpSp>
          <p:nvGrpSpPr>
            <p:cNvPr id="28" name="그룹 101"/>
            <p:cNvGrpSpPr/>
            <p:nvPr/>
          </p:nvGrpSpPr>
          <p:grpSpPr>
            <a:xfrm>
              <a:off x="775013" y="1934241"/>
              <a:ext cx="3284375" cy="4054901"/>
              <a:chOff x="1046247" y="2208334"/>
              <a:chExt cx="2143140" cy="3383999"/>
            </a:xfrm>
          </p:grpSpPr>
          <p:sp>
            <p:nvSpPr>
              <p:cNvPr id="37" name="모서리가 둥근 직사각형 36"/>
              <p:cNvSpPr/>
              <p:nvPr/>
            </p:nvSpPr>
            <p:spPr>
              <a:xfrm>
                <a:off x="1046247" y="2208334"/>
                <a:ext cx="2143140" cy="3383999"/>
              </a:xfrm>
              <a:prstGeom prst="roundRect">
                <a:avLst/>
              </a:prstGeom>
              <a:solidFill>
                <a:srgbClr val="558ED5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38" name="모서리가 둥근 직사각형 37"/>
              <p:cNvSpPr/>
              <p:nvPr/>
            </p:nvSpPr>
            <p:spPr>
              <a:xfrm>
                <a:off x="1075707" y="2272494"/>
                <a:ext cx="2100436" cy="327599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</p:grpSp>
        <p:sp>
          <p:nvSpPr>
            <p:cNvPr id="26" name="직사각형 25"/>
            <p:cNvSpPr/>
            <p:nvPr/>
          </p:nvSpPr>
          <p:spPr>
            <a:xfrm>
              <a:off x="958865" y="2256368"/>
              <a:ext cx="3314990" cy="3352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Font typeface="Wingdings" pitchFamily="2" charset="2"/>
                <a:buChar char="v"/>
              </a:pPr>
              <a:r>
                <a:rPr lang="en-US" altLang="ko-KR" sz="2000" b="1" dirty="0" smtClean="0">
                  <a:latin typeface="+mn-ea"/>
                  <a:cs typeface="Arial" pitchFamily="34" charset="0"/>
                </a:rPr>
                <a:t> </a:t>
              </a:r>
              <a:r>
                <a:rPr lang="ko-KR" altLang="en-US" sz="2000" b="1" dirty="0" smtClean="0">
                  <a:latin typeface="+mn-ea"/>
                  <a:cs typeface="Arial" pitchFamily="34" charset="0"/>
                </a:rPr>
                <a:t>극단적인</a:t>
              </a:r>
              <a:r>
                <a:rPr lang="en-US" altLang="ko-KR" sz="2000" b="1" dirty="0" smtClean="0">
                  <a:latin typeface="+mn-ea"/>
                  <a:cs typeface="Arial" pitchFamily="34" charset="0"/>
                </a:rPr>
                <a:t> </a:t>
              </a:r>
              <a:r>
                <a:rPr lang="ko-KR" altLang="en-US" sz="2000" b="1" dirty="0" smtClean="0">
                  <a:latin typeface="+mn-ea"/>
                  <a:cs typeface="Arial" pitchFamily="34" charset="0"/>
                </a:rPr>
                <a:t>행동양상 </a:t>
              </a:r>
              <a:r>
                <a:rPr lang="en-US" altLang="ko-KR" sz="2000" b="1" dirty="0" smtClean="0">
                  <a:latin typeface="+mn-ea"/>
                  <a:cs typeface="Arial" pitchFamily="34" charset="0"/>
                </a:rPr>
                <a:t>(</a:t>
              </a:r>
              <a:r>
                <a:rPr lang="ko-KR" altLang="en-US" sz="2000" b="1" dirty="0" smtClean="0">
                  <a:latin typeface="+mn-ea"/>
                  <a:cs typeface="Arial" pitchFamily="34" charset="0"/>
                </a:rPr>
                <a:t>조울증</a:t>
              </a:r>
              <a:r>
                <a:rPr lang="en-US" altLang="ko-KR" sz="2000" b="1" dirty="0" smtClean="0">
                  <a:latin typeface="+mn-ea"/>
                  <a:cs typeface="Arial" pitchFamily="34" charset="0"/>
                </a:rPr>
                <a:t>)</a:t>
              </a:r>
            </a:p>
            <a:p>
              <a:pPr>
                <a:lnSpc>
                  <a:spcPct val="150000"/>
                </a:lnSpc>
                <a:buFont typeface="Wingdings" pitchFamily="2" charset="2"/>
                <a:buChar char="v"/>
              </a:pPr>
              <a:r>
                <a:rPr lang="en-US" altLang="ko-KR" sz="2000" b="1" dirty="0" smtClean="0">
                  <a:latin typeface="+mn-ea"/>
                  <a:cs typeface="Arial" pitchFamily="34" charset="0"/>
                </a:rPr>
                <a:t> </a:t>
              </a:r>
              <a:r>
                <a:rPr lang="ko-KR" altLang="en-US" sz="2000" b="1" dirty="0" smtClean="0">
                  <a:latin typeface="+mn-ea"/>
                  <a:cs typeface="Arial" pitchFamily="34" charset="0"/>
                </a:rPr>
                <a:t>파괴적인 행동양상 및 과잉행동 </a:t>
              </a:r>
              <a:endParaRPr lang="en-US" altLang="ko-KR" sz="2000" b="1" dirty="0" smtClean="0">
                <a:latin typeface="+mn-ea"/>
                <a:cs typeface="Arial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000" b="1" dirty="0" smtClean="0">
                  <a:latin typeface="+mn-ea"/>
                  <a:cs typeface="Arial" pitchFamily="34" charset="0"/>
                </a:rPr>
                <a:t>   (</a:t>
              </a:r>
              <a:r>
                <a:rPr lang="ko-KR" altLang="en-US" sz="2000" b="1" dirty="0" smtClean="0">
                  <a:latin typeface="+mn-ea"/>
                  <a:cs typeface="Arial" pitchFamily="34" charset="0"/>
                </a:rPr>
                <a:t>자해</a:t>
              </a:r>
              <a:r>
                <a:rPr lang="en-US" altLang="ko-KR" sz="2000" b="1" dirty="0" smtClean="0">
                  <a:latin typeface="+mn-ea"/>
                  <a:cs typeface="Arial" pitchFamily="34" charset="0"/>
                </a:rPr>
                <a:t>, </a:t>
              </a:r>
              <a:r>
                <a:rPr lang="ko-KR" altLang="en-US" sz="2000" b="1" dirty="0" smtClean="0">
                  <a:latin typeface="+mn-ea"/>
                  <a:cs typeface="Arial" pitchFamily="34" charset="0"/>
                </a:rPr>
                <a:t>타인을 지나치게 괴롭힘</a:t>
              </a:r>
              <a:r>
                <a:rPr lang="en-US" altLang="ko-KR" sz="2000" b="1" dirty="0" smtClean="0">
                  <a:latin typeface="+mn-ea"/>
                  <a:cs typeface="Arial" pitchFamily="34" charset="0"/>
                </a:rPr>
                <a:t>, </a:t>
              </a:r>
              <a:r>
                <a:rPr lang="ko-KR" altLang="en-US" sz="2000" b="1" dirty="0" smtClean="0">
                  <a:latin typeface="+mn-ea"/>
                  <a:cs typeface="Arial" pitchFamily="34" charset="0"/>
                </a:rPr>
                <a:t>동물학대</a:t>
              </a:r>
              <a:r>
                <a:rPr lang="en-US" altLang="ko-KR" sz="2000" b="1" dirty="0" smtClean="0">
                  <a:latin typeface="+mn-ea"/>
                  <a:cs typeface="Arial" pitchFamily="34" charset="0"/>
                </a:rPr>
                <a:t>)</a:t>
              </a:r>
            </a:p>
            <a:p>
              <a:pPr>
                <a:lnSpc>
                  <a:spcPct val="150000"/>
                </a:lnSpc>
                <a:buFont typeface="Wingdings" pitchFamily="2" charset="2"/>
                <a:buChar char="v"/>
              </a:pPr>
              <a:r>
                <a:rPr lang="ko-KR" altLang="en-US" sz="2000" b="1" dirty="0" smtClean="0">
                  <a:latin typeface="+mn-ea"/>
                  <a:cs typeface="Arial" pitchFamily="34" charset="0"/>
                </a:rPr>
                <a:t> 부적절한 행동 </a:t>
              </a:r>
              <a:endParaRPr lang="en-US" altLang="ko-KR" sz="2000" b="1" dirty="0" smtClean="0">
                <a:latin typeface="+mn-ea"/>
                <a:cs typeface="Arial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000" b="1" dirty="0" smtClean="0">
                  <a:latin typeface="+mn-ea"/>
                  <a:cs typeface="Arial" pitchFamily="34" charset="0"/>
                </a:rPr>
                <a:t>  (</a:t>
              </a:r>
              <a:r>
                <a:rPr lang="ko-KR" altLang="en-US" sz="2000" b="1" dirty="0" smtClean="0">
                  <a:latin typeface="+mn-ea"/>
                  <a:cs typeface="Arial" pitchFamily="34" charset="0"/>
                </a:rPr>
                <a:t>습관성 야뇨증</a:t>
              </a:r>
              <a:r>
                <a:rPr lang="en-US" altLang="ko-KR" sz="2000" b="1" dirty="0" smtClean="0">
                  <a:latin typeface="+mn-ea"/>
                  <a:cs typeface="Arial" pitchFamily="34" charset="0"/>
                </a:rPr>
                <a:t>, </a:t>
              </a:r>
              <a:r>
                <a:rPr lang="ko-KR" altLang="en-US" sz="2000" b="1" dirty="0" smtClean="0">
                  <a:latin typeface="+mn-ea"/>
                  <a:cs typeface="Arial" pitchFamily="34" charset="0"/>
                </a:rPr>
                <a:t>심하게 손톱</a:t>
              </a:r>
              <a:r>
                <a:rPr lang="en-US" altLang="ko-KR" sz="2000" b="1" dirty="0" smtClean="0">
                  <a:latin typeface="+mn-ea"/>
                  <a:cs typeface="Arial" pitchFamily="34" charset="0"/>
                </a:rPr>
                <a:t> </a:t>
              </a:r>
              <a:r>
                <a:rPr lang="ko-KR" altLang="en-US" sz="2000" b="1" dirty="0" smtClean="0">
                  <a:latin typeface="+mn-ea"/>
                  <a:cs typeface="Arial" pitchFamily="34" charset="0"/>
                </a:rPr>
                <a:t>및 엄지손가락을 빠는 경우</a:t>
              </a:r>
              <a:r>
                <a:rPr lang="en-US" altLang="ko-KR" sz="2000" b="1" dirty="0" smtClean="0">
                  <a:latin typeface="+mn-ea"/>
                  <a:cs typeface="Arial" pitchFamily="34" charset="0"/>
                </a:rPr>
                <a:t>)</a:t>
              </a:r>
            </a:p>
            <a:p>
              <a:pPr>
                <a:lnSpc>
                  <a:spcPct val="150000"/>
                </a:lnSpc>
                <a:buFont typeface="Wingdings" pitchFamily="2" charset="2"/>
                <a:buChar char="v"/>
              </a:pPr>
              <a:r>
                <a:rPr lang="en-US" altLang="ko-KR" sz="2000" b="1" dirty="0" smtClean="0">
                  <a:latin typeface="+mn-ea"/>
                  <a:cs typeface="Arial" pitchFamily="34" charset="0"/>
                </a:rPr>
                <a:t> </a:t>
              </a:r>
              <a:r>
                <a:rPr lang="ko-KR" altLang="en-US" sz="2000" b="1" dirty="0" smtClean="0">
                  <a:latin typeface="+mn-ea"/>
                  <a:cs typeface="Arial" pitchFamily="34" charset="0"/>
                </a:rPr>
                <a:t>원인불명의 체중</a:t>
              </a:r>
              <a:r>
                <a:rPr lang="en-US" altLang="ko-KR" sz="2000" b="1" dirty="0" smtClean="0">
                  <a:latin typeface="+mn-ea"/>
                  <a:cs typeface="Arial" pitchFamily="34" charset="0"/>
                </a:rPr>
                <a:t> </a:t>
              </a:r>
              <a:r>
                <a:rPr lang="ko-KR" altLang="en-US" sz="2000" b="1" dirty="0" smtClean="0">
                  <a:latin typeface="+mn-ea"/>
                  <a:cs typeface="Arial" pitchFamily="34" charset="0"/>
                </a:rPr>
                <a:t>감소 </a:t>
              </a:r>
              <a:endParaRPr lang="en-US" altLang="ko-KR" sz="2000" b="1" dirty="0" smtClean="0">
                <a:latin typeface="+mn-ea"/>
                <a:cs typeface="Arial" pitchFamily="34" charset="0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v"/>
              </a:pPr>
              <a:r>
                <a:rPr lang="ko-KR" altLang="en-US" sz="2000" b="1" dirty="0" smtClean="0">
                  <a:latin typeface="+mn-ea"/>
                  <a:cs typeface="Arial" pitchFamily="34" charset="0"/>
                </a:rPr>
                <a:t> 잦은 두통 호소</a:t>
              </a:r>
              <a:endParaRPr lang="en-US" altLang="ko-KR" sz="2000" b="1" dirty="0" smtClean="0">
                <a:latin typeface="+mn-ea"/>
                <a:cs typeface="Arial" pitchFamily="34" charset="0"/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928223" y="3519538"/>
              <a:ext cx="3373887" cy="10244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2000" b="1" dirty="0" smtClean="0">
                  <a:latin typeface="+mn-ea"/>
                  <a:cs typeface="Arial" pitchFamily="34" charset="0"/>
                </a:rPr>
                <a:t> </a:t>
              </a:r>
            </a:p>
            <a:p>
              <a:pPr>
                <a:lnSpc>
                  <a:spcPct val="150000"/>
                </a:lnSpc>
                <a:buFont typeface="Wingdings" pitchFamily="2" charset="2"/>
                <a:buChar char="v"/>
              </a:pPr>
              <a:endParaRPr lang="en-US" altLang="ko-KR" sz="2000" b="1" dirty="0" smtClean="0">
                <a:latin typeface="+mn-ea"/>
                <a:cs typeface="Arial" pitchFamily="34" charset="0"/>
              </a:endParaRPr>
            </a:p>
          </p:txBody>
        </p:sp>
      </p:grpSp>
      <p:grpSp>
        <p:nvGrpSpPr>
          <p:cNvPr id="15" name="그룹 21"/>
          <p:cNvGrpSpPr/>
          <p:nvPr/>
        </p:nvGrpSpPr>
        <p:grpSpPr>
          <a:xfrm>
            <a:off x="2857488" y="1142984"/>
            <a:ext cx="3571900" cy="707886"/>
            <a:chOff x="5186142" y="1928800"/>
            <a:chExt cx="2836800" cy="546097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5214942" y="1928802"/>
              <a:ext cx="2808000" cy="360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prstMaterial="softEdge">
              <a:bevelT w="254000" h="298450"/>
              <a:bevelB w="184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5186142" y="1928800"/>
              <a:ext cx="2807997" cy="5460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2000" b="1" dirty="0" smtClean="0">
                  <a:latin typeface="+mn-ea"/>
                  <a:cs typeface="Arial" pitchFamily="34" charset="0"/>
                </a:rPr>
                <a:t>정서학대 의심 증거    </a:t>
              </a:r>
              <a:endParaRPr lang="en-US" altLang="ko-KR" sz="2000" b="1" dirty="0" smtClean="0">
                <a:latin typeface="+mn-ea"/>
                <a:cs typeface="Arial" pitchFamily="34" charset="0"/>
              </a:endParaRPr>
            </a:p>
            <a:p>
              <a:pPr algn="r"/>
              <a:r>
                <a:rPr lang="ko-KR" altLang="en-US" sz="2000" b="1" dirty="0" smtClean="0">
                  <a:latin typeface="+mn-ea"/>
                  <a:cs typeface="Arial" pitchFamily="34" charset="0"/>
                </a:rPr>
                <a:t> </a:t>
              </a:r>
              <a:endParaRPr lang="en-US" altLang="ko-KR" sz="2000" b="1" dirty="0" smtClean="0">
                <a:latin typeface="+mn-ea"/>
                <a:cs typeface="Arial" pitchFamily="34" charset="0"/>
              </a:endParaRPr>
            </a:p>
          </p:txBody>
        </p:sp>
      </p:grpSp>
      <p:sp>
        <p:nvSpPr>
          <p:cNvPr id="14" name="제목 1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 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251520" y="84733"/>
            <a:ext cx="889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아동학대 발견하기  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101"/>
          <p:cNvGrpSpPr/>
          <p:nvPr/>
        </p:nvGrpSpPr>
        <p:grpSpPr>
          <a:xfrm>
            <a:off x="571472" y="1777988"/>
            <a:ext cx="8072494" cy="4500594"/>
            <a:chOff x="1023912" y="2227709"/>
            <a:chExt cx="2268859" cy="3383999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1023912" y="2227709"/>
              <a:ext cx="2268859" cy="3383999"/>
            </a:xfrm>
            <a:prstGeom prst="roundRect">
              <a:avLst/>
            </a:prstGeom>
            <a:solidFill>
              <a:srgbClr val="AECA36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043818" y="2286783"/>
              <a:ext cx="2209539" cy="32759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1071538" y="1857364"/>
            <a:ext cx="7271043" cy="4149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buFont typeface="Wingdings" pitchFamily="2" charset="2"/>
              <a:buChar char="v"/>
            </a:pPr>
            <a:r>
              <a:rPr lang="en-US" altLang="ko-KR" sz="2000" b="1" dirty="0" smtClean="0">
                <a:latin typeface="+mn-ea"/>
                <a:cs typeface="Arial" pitchFamily="34" charset="0"/>
              </a:rPr>
              <a:t> </a:t>
            </a:r>
            <a:r>
              <a:rPr lang="ko-KR" altLang="en-US" sz="2000" b="1" dirty="0" smtClean="0">
                <a:latin typeface="+mn-ea"/>
                <a:cs typeface="Arial" pitchFamily="34" charset="0"/>
              </a:rPr>
              <a:t>허벅지 안쪽 또는 성기주변 타박상 흔적</a:t>
            </a:r>
            <a:endParaRPr lang="en-US" altLang="ko-KR" sz="2000" b="1" dirty="0" smtClean="0">
              <a:latin typeface="+mn-ea"/>
              <a:cs typeface="Arial" pitchFamily="34" charset="0"/>
            </a:endParaRPr>
          </a:p>
          <a:p>
            <a:pPr>
              <a:lnSpc>
                <a:spcPts val="3200"/>
              </a:lnSpc>
              <a:buFont typeface="Wingdings" pitchFamily="2" charset="2"/>
              <a:buChar char="v"/>
            </a:pPr>
            <a:r>
              <a:rPr lang="en-US" altLang="ko-KR" sz="2000" b="1" dirty="0" smtClean="0">
                <a:latin typeface="+mn-ea"/>
                <a:cs typeface="Arial" pitchFamily="34" charset="0"/>
              </a:rPr>
              <a:t> </a:t>
            </a:r>
            <a:r>
              <a:rPr lang="ko-KR" altLang="en-US" sz="2000" b="1" dirty="0" smtClean="0">
                <a:latin typeface="+mn-ea"/>
                <a:cs typeface="Arial" pitchFamily="34" charset="0"/>
              </a:rPr>
              <a:t>걷거나 앉을 때 통증을 호소 </a:t>
            </a:r>
            <a:r>
              <a:rPr lang="en-US" altLang="ko-KR" sz="2000" b="1" dirty="0" smtClean="0">
                <a:latin typeface="+mn-ea"/>
                <a:cs typeface="Arial" pitchFamily="34" charset="0"/>
              </a:rPr>
              <a:t>(</a:t>
            </a:r>
            <a:r>
              <a:rPr lang="ko-KR" altLang="en-US" sz="2000" b="1" dirty="0" smtClean="0">
                <a:latin typeface="+mn-ea"/>
                <a:cs typeface="Arial" pitchFamily="34" charset="0"/>
              </a:rPr>
              <a:t>걸음걸이가 이상함</a:t>
            </a:r>
            <a:r>
              <a:rPr lang="en-US" altLang="ko-KR" sz="2000" b="1" dirty="0" smtClean="0">
                <a:latin typeface="+mn-ea"/>
                <a:cs typeface="Arial" pitchFamily="34" charset="0"/>
              </a:rPr>
              <a:t>) </a:t>
            </a:r>
            <a:r>
              <a:rPr lang="ko-KR" altLang="en-US" sz="2000" b="1" dirty="0" smtClean="0">
                <a:latin typeface="+mn-ea"/>
                <a:cs typeface="Arial" pitchFamily="34" charset="0"/>
              </a:rPr>
              <a:t> </a:t>
            </a:r>
            <a:endParaRPr lang="en-US" altLang="ko-KR" sz="2000" b="1" dirty="0" smtClean="0">
              <a:latin typeface="+mn-ea"/>
              <a:cs typeface="Arial" pitchFamily="34" charset="0"/>
            </a:endParaRPr>
          </a:p>
          <a:p>
            <a:pPr>
              <a:lnSpc>
                <a:spcPts val="3200"/>
              </a:lnSpc>
              <a:buFont typeface="Wingdings" pitchFamily="2" charset="2"/>
              <a:buChar char="v"/>
            </a:pPr>
            <a:r>
              <a:rPr lang="en-US" altLang="ko-KR" sz="2000" b="1" dirty="0" smtClean="0">
                <a:latin typeface="+mn-ea"/>
                <a:cs typeface="Arial" pitchFamily="34" charset="0"/>
              </a:rPr>
              <a:t> </a:t>
            </a:r>
            <a:r>
              <a:rPr lang="ko-KR" altLang="en-US" sz="2000" b="1" dirty="0" smtClean="0">
                <a:latin typeface="+mn-ea"/>
                <a:cs typeface="Arial" pitchFamily="34" charset="0"/>
              </a:rPr>
              <a:t>습관적 구토증상</a:t>
            </a:r>
            <a:endParaRPr lang="en-US" altLang="ko-KR" sz="2000" b="1" dirty="0" smtClean="0">
              <a:latin typeface="+mn-ea"/>
              <a:cs typeface="Arial" pitchFamily="34" charset="0"/>
            </a:endParaRPr>
          </a:p>
          <a:p>
            <a:pPr>
              <a:lnSpc>
                <a:spcPts val="3200"/>
              </a:lnSpc>
              <a:buFont typeface="Wingdings" pitchFamily="2" charset="2"/>
              <a:buChar char="v"/>
            </a:pPr>
            <a:r>
              <a:rPr lang="en-US" altLang="ko-KR" sz="2000" b="1" dirty="0" smtClean="0">
                <a:latin typeface="+mn-ea"/>
                <a:cs typeface="Arial" pitchFamily="34" charset="0"/>
              </a:rPr>
              <a:t> </a:t>
            </a:r>
            <a:r>
              <a:rPr lang="ko-KR" altLang="en-US" sz="2000" b="1" dirty="0" smtClean="0">
                <a:latin typeface="+mn-ea"/>
                <a:cs typeface="Arial" pitchFamily="34" charset="0"/>
              </a:rPr>
              <a:t>성기 또는 항문의 가려움 호소</a:t>
            </a:r>
            <a:endParaRPr lang="en-US" altLang="ko-KR" sz="2000" b="1" dirty="0" smtClean="0">
              <a:latin typeface="+mn-ea"/>
              <a:cs typeface="Arial" pitchFamily="34" charset="0"/>
            </a:endParaRPr>
          </a:p>
          <a:p>
            <a:pPr>
              <a:lnSpc>
                <a:spcPts val="3200"/>
              </a:lnSpc>
              <a:buFont typeface="Wingdings" pitchFamily="2" charset="2"/>
              <a:buChar char="v"/>
            </a:pPr>
            <a:r>
              <a:rPr lang="ko-KR" altLang="en-US" sz="2000" b="1" dirty="0" smtClean="0">
                <a:latin typeface="+mn-ea"/>
                <a:cs typeface="Arial" pitchFamily="34" charset="0"/>
              </a:rPr>
              <a:t> 남성 또는 여성에 대한 과도한 두려움 </a:t>
            </a:r>
            <a:endParaRPr lang="en-US" altLang="ko-KR" sz="2000" b="1" dirty="0" smtClean="0">
              <a:latin typeface="+mn-ea"/>
              <a:cs typeface="Arial" pitchFamily="34" charset="0"/>
            </a:endParaRPr>
          </a:p>
          <a:p>
            <a:pPr>
              <a:lnSpc>
                <a:spcPts val="3200"/>
              </a:lnSpc>
              <a:buFont typeface="Wingdings" pitchFamily="2" charset="2"/>
              <a:buChar char="v"/>
            </a:pPr>
            <a:r>
              <a:rPr lang="en-US" altLang="ko-KR" sz="2000" b="1" dirty="0" smtClean="0">
                <a:latin typeface="+mn-ea"/>
                <a:cs typeface="Arial" pitchFamily="34" charset="0"/>
              </a:rPr>
              <a:t> </a:t>
            </a:r>
            <a:r>
              <a:rPr lang="ko-KR" altLang="en-US" sz="2000" b="1" dirty="0" smtClean="0">
                <a:latin typeface="+mn-ea"/>
                <a:cs typeface="Arial" pitchFamily="34" charset="0"/>
              </a:rPr>
              <a:t>나이에 맞지 않는 성적 지식 및 매혹적인 행동</a:t>
            </a:r>
            <a:endParaRPr lang="en-US" altLang="ko-KR" sz="2000" b="1" dirty="0" smtClean="0">
              <a:latin typeface="+mn-ea"/>
              <a:cs typeface="Arial" pitchFamily="34" charset="0"/>
            </a:endParaRPr>
          </a:p>
          <a:p>
            <a:pPr>
              <a:lnSpc>
                <a:spcPts val="3200"/>
              </a:lnSpc>
              <a:buFont typeface="Wingdings" pitchFamily="2" charset="2"/>
              <a:buChar char="v"/>
            </a:pPr>
            <a:r>
              <a:rPr lang="en-US" altLang="ko-KR" sz="2000" b="1" dirty="0" smtClean="0">
                <a:latin typeface="+mn-ea"/>
                <a:cs typeface="Arial" pitchFamily="34" charset="0"/>
              </a:rPr>
              <a:t> </a:t>
            </a:r>
            <a:r>
              <a:rPr lang="ko-KR" altLang="en-US" sz="2000" b="1" dirty="0" smtClean="0">
                <a:latin typeface="+mn-ea"/>
                <a:cs typeface="Arial" pitchFamily="34" charset="0"/>
              </a:rPr>
              <a:t>수면장애 및 작은 악몽에 시달림 </a:t>
            </a:r>
            <a:endParaRPr lang="en-US" altLang="ko-KR" sz="2000" b="1" dirty="0" smtClean="0">
              <a:latin typeface="+mn-ea"/>
              <a:cs typeface="Arial" pitchFamily="34" charset="0"/>
            </a:endParaRPr>
          </a:p>
          <a:p>
            <a:pPr>
              <a:lnSpc>
                <a:spcPts val="3200"/>
              </a:lnSpc>
              <a:buFont typeface="Wingdings" pitchFamily="2" charset="2"/>
              <a:buChar char="v"/>
            </a:pPr>
            <a:r>
              <a:rPr lang="en-US" altLang="ko-KR" sz="2000" b="1" dirty="0" smtClean="0">
                <a:latin typeface="+mn-ea"/>
                <a:cs typeface="Arial" pitchFamily="34" charset="0"/>
              </a:rPr>
              <a:t> </a:t>
            </a:r>
            <a:r>
              <a:rPr lang="ko-KR" altLang="en-US" sz="2000" b="1" dirty="0" smtClean="0">
                <a:latin typeface="+mn-ea"/>
                <a:cs typeface="Arial" pitchFamily="34" charset="0"/>
              </a:rPr>
              <a:t>동료들과 성적놀이 시도 </a:t>
            </a:r>
            <a:r>
              <a:rPr lang="en-US" altLang="ko-KR" sz="2000" b="1" dirty="0" smtClean="0">
                <a:latin typeface="+mn-ea"/>
                <a:cs typeface="Arial" pitchFamily="34" charset="0"/>
              </a:rPr>
              <a:t>(</a:t>
            </a:r>
            <a:r>
              <a:rPr lang="ko-KR" altLang="en-US" sz="2000" b="1" dirty="0" smtClean="0">
                <a:latin typeface="+mn-ea"/>
                <a:cs typeface="Arial" pitchFamily="34" charset="0"/>
              </a:rPr>
              <a:t>유사성행위 등</a:t>
            </a:r>
            <a:r>
              <a:rPr lang="en-US" altLang="ko-KR" sz="2000" b="1" dirty="0" smtClean="0">
                <a:latin typeface="+mn-ea"/>
                <a:cs typeface="Arial" pitchFamily="34" charset="0"/>
              </a:rPr>
              <a:t>) </a:t>
            </a:r>
          </a:p>
          <a:p>
            <a:pPr>
              <a:lnSpc>
                <a:spcPts val="3200"/>
              </a:lnSpc>
              <a:buFont typeface="Wingdings" pitchFamily="2" charset="2"/>
              <a:buChar char="v"/>
            </a:pPr>
            <a:r>
              <a:rPr lang="en-US" altLang="ko-KR" sz="2000" b="1" dirty="0" smtClean="0">
                <a:latin typeface="+mn-ea"/>
                <a:cs typeface="Arial" pitchFamily="34" charset="0"/>
              </a:rPr>
              <a:t> </a:t>
            </a:r>
            <a:r>
              <a:rPr lang="ko-KR" altLang="en-US" sz="2000" b="1" dirty="0" smtClean="0">
                <a:latin typeface="+mn-ea"/>
                <a:cs typeface="Arial" pitchFamily="34" charset="0"/>
              </a:rPr>
              <a:t>방화</a:t>
            </a:r>
            <a:r>
              <a:rPr lang="en-US" altLang="ko-KR" sz="2000" b="1" dirty="0" smtClean="0">
                <a:latin typeface="+mn-ea"/>
                <a:cs typeface="Arial" pitchFamily="34" charset="0"/>
              </a:rPr>
              <a:t>, </a:t>
            </a:r>
            <a:r>
              <a:rPr lang="ko-KR" altLang="en-US" sz="2000" b="1" dirty="0" smtClean="0">
                <a:latin typeface="+mn-ea"/>
                <a:cs typeface="Arial" pitchFamily="34" charset="0"/>
              </a:rPr>
              <a:t>자해</a:t>
            </a:r>
            <a:r>
              <a:rPr lang="en-US" altLang="ko-KR" sz="2000" b="1" dirty="0" smtClean="0">
                <a:latin typeface="+mn-ea"/>
                <a:cs typeface="Arial" pitchFamily="34" charset="0"/>
              </a:rPr>
              <a:t> </a:t>
            </a:r>
            <a:r>
              <a:rPr lang="ko-KR" altLang="en-US" sz="2000" b="1" dirty="0" smtClean="0">
                <a:latin typeface="+mn-ea"/>
                <a:cs typeface="Arial" pitchFamily="34" charset="0"/>
              </a:rPr>
              <a:t>및 동물학대 </a:t>
            </a:r>
            <a:endParaRPr lang="en-US" altLang="ko-KR" sz="2000" b="1" dirty="0" smtClean="0">
              <a:latin typeface="+mn-ea"/>
              <a:cs typeface="Arial" pitchFamily="34" charset="0"/>
            </a:endParaRPr>
          </a:p>
          <a:p>
            <a:pPr>
              <a:lnSpc>
                <a:spcPts val="3200"/>
              </a:lnSpc>
              <a:buFont typeface="Wingdings" pitchFamily="2" charset="2"/>
              <a:buChar char="v"/>
            </a:pPr>
            <a:r>
              <a:rPr lang="en-US" altLang="ko-KR" sz="2000" b="1" dirty="0" smtClean="0">
                <a:latin typeface="+mn-ea"/>
                <a:cs typeface="Arial" pitchFamily="34" charset="0"/>
              </a:rPr>
              <a:t> </a:t>
            </a:r>
            <a:r>
              <a:rPr lang="ko-KR" altLang="en-US" sz="2000" b="1" dirty="0" smtClean="0">
                <a:latin typeface="+mn-ea"/>
                <a:cs typeface="Arial" pitchFamily="34" charset="0"/>
              </a:rPr>
              <a:t>이유 없이 자주 움    </a:t>
            </a:r>
            <a:endParaRPr lang="en-US" altLang="ko-KR" sz="2000" b="1" dirty="0" smtClean="0">
              <a:latin typeface="+mn-ea"/>
              <a:cs typeface="Arial" pitchFamily="34" charset="0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60227" y="3644203"/>
            <a:ext cx="6958765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1400" b="1" dirty="0" smtClean="0">
              <a:latin typeface="+mn-ea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latin typeface="+mn-ea"/>
                <a:cs typeface="Arial" pitchFamily="34" charset="0"/>
              </a:rPr>
              <a:t> </a:t>
            </a:r>
            <a:endParaRPr lang="en-US" altLang="ko-KR" sz="1400" b="1" dirty="0" smtClean="0">
              <a:latin typeface="+mn-ea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sz="1400" b="1" dirty="0" smtClean="0">
              <a:latin typeface="+mn-ea"/>
              <a:cs typeface="Arial" pitchFamily="34" charset="0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251520" y="84733"/>
            <a:ext cx="889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아동학대 발견하기  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  <p:grpSp>
        <p:nvGrpSpPr>
          <p:cNvPr id="11" name="그룹 21"/>
          <p:cNvGrpSpPr/>
          <p:nvPr/>
        </p:nvGrpSpPr>
        <p:grpSpPr>
          <a:xfrm>
            <a:off x="2857488" y="1142984"/>
            <a:ext cx="3571900" cy="707886"/>
            <a:chOff x="5186142" y="1928800"/>
            <a:chExt cx="2836800" cy="546097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5214942" y="1928802"/>
              <a:ext cx="2808000" cy="360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prstMaterial="softEdge">
              <a:bevelT w="254000" h="298450"/>
              <a:bevelB w="184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5186142" y="1928800"/>
              <a:ext cx="2807997" cy="5460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2000" b="1" dirty="0" err="1" smtClean="0">
                  <a:latin typeface="+mn-ea"/>
                  <a:cs typeface="Arial" pitchFamily="34" charset="0"/>
                </a:rPr>
                <a:t>성학대</a:t>
              </a:r>
              <a:r>
                <a:rPr lang="ko-KR" altLang="en-US" sz="2000" b="1" dirty="0" smtClean="0">
                  <a:latin typeface="+mn-ea"/>
                  <a:cs typeface="Arial" pitchFamily="34" charset="0"/>
                </a:rPr>
                <a:t> 의심 증거    </a:t>
              </a:r>
              <a:endParaRPr lang="en-US" altLang="ko-KR" sz="2000" b="1" dirty="0" smtClean="0">
                <a:latin typeface="+mn-ea"/>
                <a:cs typeface="Arial" pitchFamily="34" charset="0"/>
              </a:endParaRPr>
            </a:p>
            <a:p>
              <a:pPr algn="r"/>
              <a:r>
                <a:rPr lang="ko-KR" altLang="en-US" sz="2000" b="1" dirty="0" smtClean="0">
                  <a:latin typeface="+mn-ea"/>
                  <a:cs typeface="Arial" pitchFamily="34" charset="0"/>
                </a:rPr>
                <a:t> </a:t>
              </a:r>
              <a:endParaRPr lang="en-US" altLang="ko-KR" sz="2000" b="1" dirty="0" smtClean="0">
                <a:latin typeface="+mn-ea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428596" y="1808371"/>
            <a:ext cx="8715404" cy="4263835"/>
            <a:chOff x="4603265" y="2256838"/>
            <a:chExt cx="4302641" cy="3835113"/>
          </a:xfrm>
        </p:grpSpPr>
        <p:grpSp>
          <p:nvGrpSpPr>
            <p:cNvPr id="13" name="그룹 24"/>
            <p:cNvGrpSpPr/>
            <p:nvPr/>
          </p:nvGrpSpPr>
          <p:grpSpPr>
            <a:xfrm>
              <a:off x="4603265" y="2256838"/>
              <a:ext cx="4112136" cy="3835113"/>
              <a:chOff x="4603265" y="2256838"/>
              <a:chExt cx="4112136" cy="3835113"/>
            </a:xfrm>
          </p:grpSpPr>
          <p:grpSp>
            <p:nvGrpSpPr>
              <p:cNvPr id="15" name="그룹 101"/>
              <p:cNvGrpSpPr/>
              <p:nvPr/>
            </p:nvGrpSpPr>
            <p:grpSpPr>
              <a:xfrm>
                <a:off x="4603265" y="2256838"/>
                <a:ext cx="4112136" cy="3835113"/>
                <a:chOff x="1023912" y="2227709"/>
                <a:chExt cx="2268859" cy="3383999"/>
              </a:xfrm>
            </p:grpSpPr>
            <p:sp>
              <p:nvSpPr>
                <p:cNvPr id="21" name="모서리가 둥근 직사각형 20"/>
                <p:cNvSpPr/>
                <p:nvPr/>
              </p:nvSpPr>
              <p:spPr>
                <a:xfrm>
                  <a:off x="1023912" y="2227709"/>
                  <a:ext cx="2268859" cy="3383999"/>
                </a:xfrm>
                <a:prstGeom prst="roundRect">
                  <a:avLst/>
                </a:prstGeom>
                <a:solidFill>
                  <a:srgbClr val="FAA926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+mn-ea"/>
                  </a:endParaRPr>
                </a:p>
              </p:txBody>
            </p:sp>
            <p:sp>
              <p:nvSpPr>
                <p:cNvPr id="22" name="모서리가 둥근 직사각형 21"/>
                <p:cNvSpPr/>
                <p:nvPr/>
              </p:nvSpPr>
              <p:spPr>
                <a:xfrm>
                  <a:off x="1043818" y="2286783"/>
                  <a:ext cx="2209539" cy="3276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+mn-ea"/>
                  </a:endParaRPr>
                </a:p>
              </p:txBody>
            </p:sp>
          </p:grpSp>
          <p:sp>
            <p:nvSpPr>
              <p:cNvPr id="17" name="직사각형 16"/>
              <p:cNvSpPr/>
              <p:nvPr/>
            </p:nvSpPr>
            <p:spPr>
              <a:xfrm>
                <a:off x="4779603" y="2588146"/>
                <a:ext cx="3773642" cy="29897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buFont typeface="Wingdings" pitchFamily="2" charset="2"/>
                  <a:buChar char="v"/>
                </a:pPr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 계절에 맞지 않는 옷을 입고 다니는 경우 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v"/>
                </a:pPr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 지나친 무력감을 나타내는 경우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v"/>
                </a:pPr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 나이에 맞지 않게 형제에 대해 보호자의 역할을 수행하는 경우 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v"/>
                </a:pPr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 과다한 충치가 치료되지 않는 경우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v"/>
                </a:pPr>
                <a:r>
                  <a:rPr lang="en-US" altLang="ko-KR" sz="2000" b="1" dirty="0" smtClean="0">
                    <a:latin typeface="+mn-ea"/>
                    <a:cs typeface="Arial" pitchFamily="34" charset="0"/>
                  </a:rPr>
                  <a:t> </a:t>
                </a:r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지나치게 음식 및 돈에 대한 집착을 보이는 경우 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v"/>
                </a:pPr>
                <a:r>
                  <a:rPr lang="en-US" altLang="ko-KR" sz="2000" b="1" dirty="0" smtClean="0">
                    <a:latin typeface="+mn-ea"/>
                    <a:cs typeface="Arial" pitchFamily="34" charset="0"/>
                  </a:rPr>
                  <a:t> </a:t>
                </a:r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키가 작거나</a:t>
                </a:r>
                <a:r>
                  <a:rPr lang="en-US" altLang="ko-KR" sz="2000" b="1" dirty="0" smtClean="0">
                    <a:latin typeface="+mn-ea"/>
                    <a:cs typeface="Arial" pitchFamily="34" charset="0"/>
                  </a:rPr>
                  <a:t>, </a:t>
                </a:r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몸무게가 지나치게 미달인 경우 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v"/>
                </a:pPr>
                <a:r>
                  <a:rPr lang="en-US" altLang="ko-KR" sz="2000" b="1" dirty="0" smtClean="0">
                    <a:latin typeface="+mn-ea"/>
                    <a:cs typeface="Arial" pitchFamily="34" charset="0"/>
                  </a:rPr>
                  <a:t> </a:t>
                </a:r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영양부족으로 인해 위가 팽창되어 보이는 경우</a:t>
                </a:r>
                <a:r>
                  <a:rPr lang="en-US" altLang="ko-KR" sz="2000" b="1" dirty="0" smtClean="0">
                    <a:latin typeface="+mn-ea"/>
                    <a:cs typeface="Arial" pitchFamily="34" charset="0"/>
                  </a:rPr>
                  <a:t>(</a:t>
                </a:r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영양실조</a:t>
                </a:r>
                <a:r>
                  <a:rPr lang="en-US" altLang="ko-KR" sz="2000" b="1" dirty="0" smtClean="0">
                    <a:latin typeface="+mn-ea"/>
                    <a:cs typeface="Arial" pitchFamily="34" charset="0"/>
                  </a:rPr>
                  <a:t>)</a:t>
                </a:r>
              </a:p>
            </p:txBody>
          </p:sp>
        </p:grpSp>
        <p:sp>
          <p:nvSpPr>
            <p:cNvPr id="14" name="직사각형 13"/>
            <p:cNvSpPr/>
            <p:nvPr/>
          </p:nvSpPr>
          <p:spPr>
            <a:xfrm>
              <a:off x="4643438" y="4143380"/>
              <a:ext cx="4262468" cy="373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Font typeface="Wingdings" pitchFamily="2" charset="2"/>
                <a:buChar char="v"/>
              </a:pPr>
              <a:endParaRPr lang="en-US" altLang="ko-KR" sz="1400" b="1" dirty="0" smtClean="0">
                <a:latin typeface="+mn-ea"/>
                <a:cs typeface="Arial" pitchFamily="34" charset="0"/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51520" y="84733"/>
            <a:ext cx="889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아동학대 발견하기  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  <p:grpSp>
        <p:nvGrpSpPr>
          <p:cNvPr id="18" name="그룹 21"/>
          <p:cNvGrpSpPr/>
          <p:nvPr/>
        </p:nvGrpSpPr>
        <p:grpSpPr>
          <a:xfrm>
            <a:off x="2857488" y="1142984"/>
            <a:ext cx="3571900" cy="707886"/>
            <a:chOff x="5186142" y="1928800"/>
            <a:chExt cx="2836800" cy="546097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5214942" y="1928802"/>
              <a:ext cx="2808000" cy="360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prstMaterial="softEdge">
              <a:bevelT w="254000" h="298450"/>
              <a:bevelB w="184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5186142" y="1928800"/>
              <a:ext cx="2807997" cy="5460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2000" b="1" dirty="0" smtClean="0">
                  <a:latin typeface="+mn-ea"/>
                  <a:cs typeface="Arial" pitchFamily="34" charset="0"/>
                </a:rPr>
                <a:t>방임 의심 증거    </a:t>
              </a:r>
              <a:endParaRPr lang="en-US" altLang="ko-KR" sz="2000" b="1" dirty="0" smtClean="0">
                <a:latin typeface="+mn-ea"/>
                <a:cs typeface="Arial" pitchFamily="34" charset="0"/>
              </a:endParaRPr>
            </a:p>
            <a:p>
              <a:pPr algn="r"/>
              <a:r>
                <a:rPr lang="ko-KR" altLang="en-US" sz="2000" b="1" dirty="0" smtClean="0">
                  <a:latin typeface="+mn-ea"/>
                  <a:cs typeface="Arial" pitchFamily="34" charset="0"/>
                </a:rPr>
                <a:t> </a:t>
              </a:r>
              <a:endParaRPr lang="en-US" altLang="ko-KR" sz="2000" b="1" dirty="0" smtClean="0">
                <a:latin typeface="+mn-ea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/>
          <p:cNvGrpSpPr/>
          <p:nvPr/>
        </p:nvGrpSpPr>
        <p:grpSpPr>
          <a:xfrm>
            <a:off x="500034" y="1357298"/>
            <a:ext cx="8143932" cy="2714644"/>
            <a:chOff x="500034" y="1214422"/>
            <a:chExt cx="8143932" cy="2714644"/>
          </a:xfrm>
        </p:grpSpPr>
        <p:grpSp>
          <p:nvGrpSpPr>
            <p:cNvPr id="5" name="그룹 4"/>
            <p:cNvGrpSpPr/>
            <p:nvPr/>
          </p:nvGrpSpPr>
          <p:grpSpPr>
            <a:xfrm>
              <a:off x="500034" y="1214422"/>
              <a:ext cx="8143932" cy="2714644"/>
              <a:chOff x="500034" y="1214422"/>
              <a:chExt cx="8143932" cy="2357454"/>
            </a:xfrm>
          </p:grpSpPr>
          <p:sp>
            <p:nvSpPr>
              <p:cNvPr id="2" name="모서리가 둥근 직사각형 1"/>
              <p:cNvSpPr/>
              <p:nvPr/>
            </p:nvSpPr>
            <p:spPr>
              <a:xfrm>
                <a:off x="500034" y="1214422"/>
                <a:ext cx="8143932" cy="2357454"/>
              </a:xfrm>
              <a:prstGeom prst="round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" name="모서리가 둥근 직사각형 2"/>
              <p:cNvSpPr/>
              <p:nvPr/>
            </p:nvSpPr>
            <p:spPr>
              <a:xfrm>
                <a:off x="571472" y="1643050"/>
                <a:ext cx="8028000" cy="185738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직사각형 3"/>
              <p:cNvSpPr/>
              <p:nvPr/>
            </p:nvSpPr>
            <p:spPr>
              <a:xfrm>
                <a:off x="571472" y="1643050"/>
                <a:ext cx="8028000" cy="3571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6" name="직사각형 5"/>
            <p:cNvSpPr/>
            <p:nvPr/>
          </p:nvSpPr>
          <p:spPr>
            <a:xfrm>
              <a:off x="642910" y="1248776"/>
              <a:ext cx="3478837" cy="3942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아동의 행동이나 모습에서</a:t>
              </a: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….</a:t>
              </a:r>
              <a:endPara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itchFamily="34" charset="0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42910" y="1785926"/>
              <a:ext cx="7929618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b="1" dirty="0" smtClean="0">
                  <a:latin typeface="+mn-ea"/>
                  <a:cs typeface="Arial" charset="0"/>
                </a:rPr>
                <a:t> 몸에 이유 없이 상처가 자주 생기는 경우  </a:t>
              </a:r>
              <a:endParaRPr lang="en-US" altLang="ko-KR" b="1" dirty="0" smtClean="0">
                <a:latin typeface="+mn-ea"/>
                <a:cs typeface="Arial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altLang="ko-KR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b="1" dirty="0" smtClean="0">
                  <a:latin typeface="+mn-ea"/>
                  <a:cs typeface="Arial" charset="0"/>
                </a:rPr>
                <a:t>어른을 대할 때 이유 없이 두려워하거나 신뢰하지 못하는 경우  </a:t>
              </a:r>
              <a:endParaRPr lang="en-US" altLang="ko-KR" b="1" dirty="0" smtClean="0">
                <a:latin typeface="+mn-ea"/>
                <a:cs typeface="Arial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ko-KR" altLang="en-US" b="1" dirty="0" smtClean="0">
                  <a:latin typeface="+mn-ea"/>
                  <a:cs typeface="Arial" charset="0"/>
                </a:rPr>
                <a:t> 과장된 행동을 하거나 지나치게 폭력적일 경우 </a:t>
              </a:r>
              <a:endParaRPr lang="en-US" altLang="ko-KR" b="1" dirty="0" smtClean="0">
                <a:latin typeface="+mn-ea"/>
                <a:cs typeface="Arial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ko-KR" altLang="en-US" b="1" dirty="0" smtClean="0">
                  <a:latin typeface="+mn-ea"/>
                  <a:cs typeface="Arial" charset="0"/>
                </a:rPr>
                <a:t> 친구들과 잘 어울리지 못할 경우 </a:t>
              </a:r>
              <a:endParaRPr lang="en-US" altLang="ko-KR" b="1" dirty="0" smtClean="0">
                <a:latin typeface="+mn-ea"/>
                <a:cs typeface="Arial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altLang="ko-KR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b="1" dirty="0" smtClean="0">
                  <a:latin typeface="+mn-ea"/>
                  <a:cs typeface="Arial" charset="0"/>
                </a:rPr>
                <a:t>신체적 접촉 시 갑자기 몸을 웅크리거나 거부적인 반응을 보일 때 </a:t>
              </a:r>
              <a:endParaRPr lang="en-US" altLang="ko-KR" b="1" dirty="0" smtClean="0">
                <a:latin typeface="+mn-ea"/>
                <a:cs typeface="Arial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altLang="ko-KR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b="1" dirty="0" smtClean="0">
                  <a:latin typeface="+mn-ea"/>
                  <a:cs typeface="Arial" charset="0"/>
                </a:rPr>
                <a:t>계절에 맞지 않는 옷을 입고 다니거나 며칠씩 같은 옷만 입고 다니는 경우 </a:t>
              </a:r>
              <a:r>
                <a:rPr lang="en-US" altLang="ko-KR" b="1" dirty="0" smtClean="0">
                  <a:latin typeface="+mn-ea"/>
                  <a:cs typeface="Arial" charset="0"/>
                </a:rPr>
                <a:t> </a:t>
              </a:r>
            </a:p>
            <a:p>
              <a:pPr>
                <a:buFont typeface="Arial" pitchFamily="34" charset="0"/>
                <a:buChar char="•"/>
              </a:pPr>
              <a:r>
                <a:rPr lang="en-US" altLang="ko-KR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b="1" dirty="0" smtClean="0">
                  <a:latin typeface="+mn-ea"/>
                  <a:cs typeface="Arial" charset="0"/>
                </a:rPr>
                <a:t>지나치게 폭식을 하거나 식탐이 많은 경우 </a:t>
              </a:r>
              <a:endParaRPr lang="en-US" altLang="ko-KR" b="1" dirty="0" smtClean="0">
                <a:latin typeface="+mn-ea"/>
                <a:cs typeface="Arial" charset="0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500034" y="4143380"/>
            <a:ext cx="8143932" cy="2214578"/>
            <a:chOff x="500034" y="4071942"/>
            <a:chExt cx="8143932" cy="2214578"/>
          </a:xfrm>
        </p:grpSpPr>
        <p:grpSp>
          <p:nvGrpSpPr>
            <p:cNvPr id="8" name="그룹 7"/>
            <p:cNvGrpSpPr/>
            <p:nvPr/>
          </p:nvGrpSpPr>
          <p:grpSpPr>
            <a:xfrm>
              <a:off x="500034" y="4071942"/>
              <a:ext cx="8143932" cy="2214578"/>
              <a:chOff x="500034" y="1135840"/>
              <a:chExt cx="8143932" cy="2436036"/>
            </a:xfrm>
          </p:grpSpPr>
          <p:sp>
            <p:nvSpPr>
              <p:cNvPr id="9" name="모서리가 둥근 직사각형 8"/>
              <p:cNvSpPr/>
              <p:nvPr/>
            </p:nvSpPr>
            <p:spPr>
              <a:xfrm>
                <a:off x="500034" y="1135840"/>
                <a:ext cx="8143932" cy="2436036"/>
              </a:xfrm>
              <a:prstGeom prst="roundRect">
                <a:avLst/>
              </a:prstGeom>
              <a:solidFill>
                <a:srgbClr val="F59A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" name="모서리가 둥근 직사각형 9"/>
              <p:cNvSpPr/>
              <p:nvPr/>
            </p:nvSpPr>
            <p:spPr>
              <a:xfrm>
                <a:off x="571472" y="1643050"/>
                <a:ext cx="8028000" cy="185738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직사각형 10"/>
              <p:cNvSpPr/>
              <p:nvPr/>
            </p:nvSpPr>
            <p:spPr>
              <a:xfrm>
                <a:off x="571472" y="1643050"/>
                <a:ext cx="8028000" cy="3571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2" name="직사각형 11"/>
            <p:cNvSpPr/>
            <p:nvPr/>
          </p:nvSpPr>
          <p:spPr>
            <a:xfrm>
              <a:off x="785786" y="4143380"/>
              <a:ext cx="466986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아동의 가정환경이나 부모님으로부터</a:t>
              </a: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…</a:t>
              </a:r>
              <a:endPara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itchFamily="34" charset="0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785786" y="4666316"/>
              <a:ext cx="7715304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b="1" dirty="0" smtClean="0">
                  <a:latin typeface="+mn-ea"/>
                  <a:cs typeface="Arial" charset="0"/>
                </a:rPr>
                <a:t> 최근 부모님이 실직했거나 이혼</a:t>
              </a:r>
              <a:r>
                <a:rPr lang="en-US" altLang="ko-KR" b="1" dirty="0" smtClean="0">
                  <a:latin typeface="+mn-ea"/>
                  <a:cs typeface="Arial" charset="0"/>
                </a:rPr>
                <a:t>, </a:t>
              </a:r>
              <a:r>
                <a:rPr lang="ko-KR" altLang="en-US" b="1" dirty="0" smtClean="0">
                  <a:latin typeface="+mn-ea"/>
                  <a:cs typeface="Arial" charset="0"/>
                </a:rPr>
                <a:t>사별 등으로 가족관계가 변한 경우  </a:t>
              </a:r>
              <a:endParaRPr lang="en-US" altLang="ko-KR" b="1" dirty="0" smtClean="0">
                <a:latin typeface="+mn-ea"/>
                <a:cs typeface="Arial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altLang="ko-KR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b="1" dirty="0" smtClean="0">
                  <a:latin typeface="+mn-ea"/>
                  <a:cs typeface="Arial" charset="0"/>
                </a:rPr>
                <a:t>아동의 상처 등에 대해 설명을 제대로 하지 못하는 경우  </a:t>
              </a:r>
              <a:endParaRPr lang="en-US" altLang="ko-KR" b="1" dirty="0" smtClean="0">
                <a:latin typeface="+mn-ea"/>
                <a:cs typeface="Arial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altLang="ko-KR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b="1" dirty="0" smtClean="0">
                  <a:latin typeface="+mn-ea"/>
                  <a:cs typeface="Arial" charset="0"/>
                </a:rPr>
                <a:t>자주 음주상태에 있는 것을 알게 된 경우 </a:t>
              </a:r>
              <a:endParaRPr lang="en-US" altLang="ko-KR" b="1" dirty="0" smtClean="0">
                <a:latin typeface="+mn-ea"/>
                <a:cs typeface="Arial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altLang="ko-KR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b="1" dirty="0" err="1" smtClean="0">
                  <a:latin typeface="+mn-ea"/>
                  <a:cs typeface="Arial" charset="0"/>
                </a:rPr>
                <a:t>어린이집</a:t>
              </a:r>
              <a:r>
                <a:rPr lang="ko-KR" altLang="en-US" b="1" dirty="0" smtClean="0">
                  <a:latin typeface="+mn-ea"/>
                  <a:cs typeface="Arial" charset="0"/>
                </a:rPr>
                <a:t> 교사 혹은 다른 부모님에게 폭언 또는 폭행을 행사하는 경우</a:t>
              </a:r>
              <a:endParaRPr lang="en-US" altLang="ko-KR" b="1" dirty="0" smtClean="0">
                <a:latin typeface="+mn-ea"/>
                <a:cs typeface="Arial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ko-KR" altLang="en-US" b="1" spc="-150" dirty="0" smtClean="0">
                  <a:latin typeface="+mn-ea"/>
                  <a:cs typeface="Arial" charset="0"/>
                </a:rPr>
                <a:t> 아동을 자주 혹은 제 시간에 </a:t>
              </a:r>
              <a:r>
                <a:rPr lang="ko-KR" altLang="en-US" b="1" spc="-150" dirty="0" err="1" smtClean="0">
                  <a:latin typeface="+mn-ea"/>
                  <a:cs typeface="Arial" charset="0"/>
                </a:rPr>
                <a:t>어린이집에</a:t>
              </a:r>
              <a:r>
                <a:rPr lang="ko-KR" altLang="en-US" b="1" spc="-150" dirty="0" smtClean="0">
                  <a:latin typeface="+mn-ea"/>
                  <a:cs typeface="Arial" charset="0"/>
                </a:rPr>
                <a:t> 보내지 않거나 뒤늦게 데리러 오는 경우</a:t>
              </a:r>
              <a:endParaRPr lang="en-US" altLang="ko-KR" b="1" spc="-150" dirty="0" smtClean="0">
                <a:latin typeface="+mn-ea"/>
                <a:cs typeface="Arial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28596" y="857232"/>
            <a:ext cx="6448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 이런 경우</a:t>
            </a:r>
            <a:r>
              <a:rPr lang="en-US" altLang="ko-KR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ko-KR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좀 더 관심을 가져주세요</a:t>
            </a:r>
            <a:r>
              <a:rPr lang="en-US" altLang="ko-KR" sz="2400" b="1" dirty="0" smtClean="0">
                <a:solidFill>
                  <a:schemeClr val="accent1">
                    <a:lumMod val="50000"/>
                  </a:schemeClr>
                </a:solidFill>
              </a:rPr>
              <a:t>! 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251520" y="84733"/>
            <a:ext cx="889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아동학대 발견하기  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892480" cy="646331"/>
          </a:xfrm>
        </p:spPr>
        <p:txBody>
          <a:bodyPr/>
          <a:lstStyle/>
          <a:p>
            <a:pPr algn="ctr"/>
            <a:r>
              <a:rPr altLang="en-US" b="1" spc="-15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아동학대 신고하기  </a:t>
            </a:r>
            <a:endParaRPr lang="ko-KR" altLang="en-US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grpSp>
        <p:nvGrpSpPr>
          <p:cNvPr id="3" name="그룹 43"/>
          <p:cNvGrpSpPr/>
          <p:nvPr/>
        </p:nvGrpSpPr>
        <p:grpSpPr>
          <a:xfrm>
            <a:off x="1214414" y="1115994"/>
            <a:ext cx="2068590" cy="2097185"/>
            <a:chOff x="565486" y="3497445"/>
            <a:chExt cx="2068590" cy="2097185"/>
          </a:xfrm>
        </p:grpSpPr>
        <p:sp>
          <p:nvSpPr>
            <p:cNvPr id="92" name="갈매기형 수장 91"/>
            <p:cNvSpPr/>
            <p:nvPr/>
          </p:nvSpPr>
          <p:spPr>
            <a:xfrm>
              <a:off x="2418052" y="4536035"/>
              <a:ext cx="216024" cy="216024"/>
            </a:xfrm>
            <a:prstGeom prst="chevron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4" name="그룹 37"/>
            <p:cNvGrpSpPr/>
            <p:nvPr/>
          </p:nvGrpSpPr>
          <p:grpSpPr>
            <a:xfrm>
              <a:off x="565486" y="3497445"/>
              <a:ext cx="1857388" cy="2097185"/>
              <a:chOff x="565486" y="3497445"/>
              <a:chExt cx="1857388" cy="2097185"/>
            </a:xfrm>
          </p:grpSpPr>
          <p:sp>
            <p:nvSpPr>
              <p:cNvPr id="82" name="TextBox 81"/>
              <p:cNvSpPr txBox="1"/>
              <p:nvPr/>
            </p:nvSpPr>
            <p:spPr>
              <a:xfrm>
                <a:off x="565486" y="3497445"/>
                <a:ext cx="1857388" cy="58596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endParaRPr kumimoji="0" lang="en-US" altLang="ko-KR" sz="1400" b="1" dirty="0" smtClean="0">
                  <a:solidFill>
                    <a:schemeClr val="bg1">
                      <a:lumMod val="50000"/>
                    </a:schemeClr>
                  </a:solidFill>
                  <a:latin typeface="+mj-lt"/>
                  <a:ea typeface="HY견고딕" pitchFamily="18" charset="-127"/>
                  <a:cs typeface="Arial" charset="0"/>
                </a:endParaRPr>
              </a:p>
              <a:p>
                <a:r>
                  <a:rPr lang="ko-KR" altLang="en-US" sz="2000" b="1" dirty="0" smtClean="0">
                    <a:solidFill>
                      <a:schemeClr val="bg1">
                        <a:lumMod val="50000"/>
                      </a:schemeClr>
                    </a:solidFill>
                    <a:latin typeface="+mj-lt"/>
                    <a:ea typeface="HY견고딕" pitchFamily="18" charset="-127"/>
                    <a:cs typeface="Arial" charset="0"/>
                  </a:rPr>
                  <a:t>아동학대 발견</a:t>
                </a:r>
                <a:endParaRPr lang="en-US" altLang="ko-KR" sz="2000" b="1" dirty="0">
                  <a:solidFill>
                    <a:schemeClr val="bg1">
                      <a:lumMod val="50000"/>
                    </a:schemeClr>
                  </a:solidFill>
                  <a:latin typeface="+mj-lt"/>
                  <a:ea typeface="HY견고딕" pitchFamily="18" charset="-127"/>
                  <a:cs typeface="Arial" charset="0"/>
                </a:endParaRPr>
              </a:p>
              <a:p>
                <a:r>
                  <a:rPr kumimoji="0" lang="en-US" altLang="ko-KR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+mj-lt"/>
                    <a:ea typeface="HY견고딕" pitchFamily="18" charset="-127"/>
                    <a:cs typeface="Arial" charset="0"/>
                  </a:rPr>
                  <a:t>. </a:t>
                </a:r>
              </a:p>
              <a:p>
                <a:endParaRPr lang="ko-KR" altLang="en-US" sz="1600" b="1" dirty="0">
                  <a:solidFill>
                    <a:schemeClr val="bg1">
                      <a:lumMod val="50000"/>
                    </a:schemeClr>
                  </a:solidFill>
                  <a:latin typeface="+mj-lt"/>
                </a:endParaRPr>
              </a:p>
            </p:txBody>
          </p:sp>
          <p:grpSp>
            <p:nvGrpSpPr>
              <p:cNvPr id="5" name="그룹 44"/>
              <p:cNvGrpSpPr/>
              <p:nvPr/>
            </p:nvGrpSpPr>
            <p:grpSpPr>
              <a:xfrm>
                <a:off x="748477" y="4121123"/>
                <a:ext cx="1475409" cy="1473507"/>
                <a:chOff x="510977" y="4490070"/>
                <a:chExt cx="1654880" cy="1652747"/>
              </a:xfrm>
            </p:grpSpPr>
            <p:grpSp>
              <p:nvGrpSpPr>
                <p:cNvPr id="6" name="그룹 61"/>
                <p:cNvGrpSpPr/>
                <p:nvPr/>
              </p:nvGrpSpPr>
              <p:grpSpPr>
                <a:xfrm>
                  <a:off x="510977" y="4490070"/>
                  <a:ext cx="1654880" cy="1652747"/>
                  <a:chOff x="402520" y="2645648"/>
                  <a:chExt cx="2002845" cy="2000264"/>
                </a:xfrm>
              </p:grpSpPr>
              <p:sp>
                <p:nvSpPr>
                  <p:cNvPr id="55" name="Freeform 9"/>
                  <p:cNvSpPr>
                    <a:spLocks/>
                  </p:cNvSpPr>
                  <p:nvPr/>
                </p:nvSpPr>
                <p:spPr bwMode="auto">
                  <a:xfrm>
                    <a:off x="402520" y="2645648"/>
                    <a:ext cx="2002845" cy="2000264"/>
                  </a:xfrm>
                  <a:custGeom>
                    <a:avLst/>
                    <a:gdLst/>
                    <a:ahLst/>
                    <a:cxnLst>
                      <a:cxn ang="0">
                        <a:pos x="1164" y="0"/>
                      </a:cxn>
                      <a:cxn ang="0">
                        <a:pos x="388" y="0"/>
                      </a:cxn>
                      <a:cxn ang="0">
                        <a:pos x="388" y="0"/>
                      </a:cxn>
                      <a:cxn ang="0">
                        <a:pos x="348" y="2"/>
                      </a:cxn>
                      <a:cxn ang="0">
                        <a:pos x="310" y="8"/>
                      </a:cxn>
                      <a:cxn ang="0">
                        <a:pos x="272" y="16"/>
                      </a:cxn>
                      <a:cxn ang="0">
                        <a:pos x="238" y="30"/>
                      </a:cxn>
                      <a:cxn ang="0">
                        <a:pos x="204" y="46"/>
                      </a:cxn>
                      <a:cxn ang="0">
                        <a:pos x="172" y="66"/>
                      </a:cxn>
                      <a:cxn ang="0">
                        <a:pos x="142" y="88"/>
                      </a:cxn>
                      <a:cxn ang="0">
                        <a:pos x="114" y="112"/>
                      </a:cxn>
                      <a:cxn ang="0">
                        <a:pos x="88" y="140"/>
                      </a:cxn>
                      <a:cxn ang="0">
                        <a:pos x="66" y="170"/>
                      </a:cxn>
                      <a:cxn ang="0">
                        <a:pos x="46" y="202"/>
                      </a:cxn>
                      <a:cxn ang="0">
                        <a:pos x="30" y="236"/>
                      </a:cxn>
                      <a:cxn ang="0">
                        <a:pos x="18" y="272"/>
                      </a:cxn>
                      <a:cxn ang="0">
                        <a:pos x="8" y="308"/>
                      </a:cxn>
                      <a:cxn ang="0">
                        <a:pos x="2" y="348"/>
                      </a:cxn>
                      <a:cxn ang="0">
                        <a:pos x="0" y="388"/>
                      </a:cxn>
                      <a:cxn ang="0">
                        <a:pos x="0" y="888"/>
                      </a:cxn>
                      <a:cxn ang="0">
                        <a:pos x="0" y="1162"/>
                      </a:cxn>
                      <a:cxn ang="0">
                        <a:pos x="0" y="1550"/>
                      </a:cxn>
                      <a:cxn ang="0">
                        <a:pos x="388" y="1550"/>
                      </a:cxn>
                      <a:cxn ang="0">
                        <a:pos x="662" y="1550"/>
                      </a:cxn>
                      <a:cxn ang="0">
                        <a:pos x="1164" y="1550"/>
                      </a:cxn>
                      <a:cxn ang="0">
                        <a:pos x="1164" y="1550"/>
                      </a:cxn>
                      <a:cxn ang="0">
                        <a:pos x="1204" y="1548"/>
                      </a:cxn>
                      <a:cxn ang="0">
                        <a:pos x="1242" y="1542"/>
                      </a:cxn>
                      <a:cxn ang="0">
                        <a:pos x="1278" y="1534"/>
                      </a:cxn>
                      <a:cxn ang="0">
                        <a:pos x="1314" y="1520"/>
                      </a:cxn>
                      <a:cxn ang="0">
                        <a:pos x="1348" y="1504"/>
                      </a:cxn>
                      <a:cxn ang="0">
                        <a:pos x="1380" y="1484"/>
                      </a:cxn>
                      <a:cxn ang="0">
                        <a:pos x="1410" y="1462"/>
                      </a:cxn>
                      <a:cxn ang="0">
                        <a:pos x="1438" y="1436"/>
                      </a:cxn>
                      <a:cxn ang="0">
                        <a:pos x="1462" y="1410"/>
                      </a:cxn>
                      <a:cxn ang="0">
                        <a:pos x="1486" y="1380"/>
                      </a:cxn>
                      <a:cxn ang="0">
                        <a:pos x="1504" y="1348"/>
                      </a:cxn>
                      <a:cxn ang="0">
                        <a:pos x="1520" y="1314"/>
                      </a:cxn>
                      <a:cxn ang="0">
                        <a:pos x="1534" y="1278"/>
                      </a:cxn>
                      <a:cxn ang="0">
                        <a:pos x="1544" y="1240"/>
                      </a:cxn>
                      <a:cxn ang="0">
                        <a:pos x="1550" y="1202"/>
                      </a:cxn>
                      <a:cxn ang="0">
                        <a:pos x="1552" y="1162"/>
                      </a:cxn>
                      <a:cxn ang="0">
                        <a:pos x="1552" y="388"/>
                      </a:cxn>
                      <a:cxn ang="0">
                        <a:pos x="1552" y="388"/>
                      </a:cxn>
                      <a:cxn ang="0">
                        <a:pos x="1550" y="348"/>
                      </a:cxn>
                      <a:cxn ang="0">
                        <a:pos x="1544" y="308"/>
                      </a:cxn>
                      <a:cxn ang="0">
                        <a:pos x="1534" y="272"/>
                      </a:cxn>
                      <a:cxn ang="0">
                        <a:pos x="1520" y="236"/>
                      </a:cxn>
                      <a:cxn ang="0">
                        <a:pos x="1504" y="202"/>
                      </a:cxn>
                      <a:cxn ang="0">
                        <a:pos x="1486" y="170"/>
                      </a:cxn>
                      <a:cxn ang="0">
                        <a:pos x="1462" y="140"/>
                      </a:cxn>
                      <a:cxn ang="0">
                        <a:pos x="1438" y="112"/>
                      </a:cxn>
                      <a:cxn ang="0">
                        <a:pos x="1410" y="88"/>
                      </a:cxn>
                      <a:cxn ang="0">
                        <a:pos x="1380" y="66"/>
                      </a:cxn>
                      <a:cxn ang="0">
                        <a:pos x="1348" y="46"/>
                      </a:cxn>
                      <a:cxn ang="0">
                        <a:pos x="1314" y="30"/>
                      </a:cxn>
                      <a:cxn ang="0">
                        <a:pos x="1278" y="16"/>
                      </a:cxn>
                      <a:cxn ang="0">
                        <a:pos x="1242" y="8"/>
                      </a:cxn>
                      <a:cxn ang="0">
                        <a:pos x="1204" y="2"/>
                      </a:cxn>
                      <a:cxn ang="0">
                        <a:pos x="1164" y="0"/>
                      </a:cxn>
                      <a:cxn ang="0">
                        <a:pos x="1164" y="0"/>
                      </a:cxn>
                    </a:cxnLst>
                    <a:rect l="0" t="0" r="r" b="b"/>
                    <a:pathLst>
                      <a:path w="1552" h="1550">
                        <a:moveTo>
                          <a:pt x="1164" y="0"/>
                        </a:moveTo>
                        <a:lnTo>
                          <a:pt x="388" y="0"/>
                        </a:lnTo>
                        <a:lnTo>
                          <a:pt x="388" y="0"/>
                        </a:lnTo>
                        <a:lnTo>
                          <a:pt x="348" y="2"/>
                        </a:lnTo>
                        <a:lnTo>
                          <a:pt x="310" y="8"/>
                        </a:lnTo>
                        <a:lnTo>
                          <a:pt x="272" y="16"/>
                        </a:lnTo>
                        <a:lnTo>
                          <a:pt x="238" y="30"/>
                        </a:lnTo>
                        <a:lnTo>
                          <a:pt x="204" y="46"/>
                        </a:lnTo>
                        <a:lnTo>
                          <a:pt x="172" y="66"/>
                        </a:lnTo>
                        <a:lnTo>
                          <a:pt x="142" y="88"/>
                        </a:lnTo>
                        <a:lnTo>
                          <a:pt x="114" y="112"/>
                        </a:lnTo>
                        <a:lnTo>
                          <a:pt x="88" y="140"/>
                        </a:lnTo>
                        <a:lnTo>
                          <a:pt x="66" y="170"/>
                        </a:lnTo>
                        <a:lnTo>
                          <a:pt x="46" y="202"/>
                        </a:lnTo>
                        <a:lnTo>
                          <a:pt x="30" y="236"/>
                        </a:lnTo>
                        <a:lnTo>
                          <a:pt x="18" y="272"/>
                        </a:lnTo>
                        <a:lnTo>
                          <a:pt x="8" y="308"/>
                        </a:lnTo>
                        <a:lnTo>
                          <a:pt x="2" y="348"/>
                        </a:lnTo>
                        <a:lnTo>
                          <a:pt x="0" y="388"/>
                        </a:lnTo>
                        <a:lnTo>
                          <a:pt x="0" y="888"/>
                        </a:lnTo>
                        <a:lnTo>
                          <a:pt x="0" y="1162"/>
                        </a:lnTo>
                        <a:lnTo>
                          <a:pt x="0" y="1550"/>
                        </a:lnTo>
                        <a:lnTo>
                          <a:pt x="388" y="1550"/>
                        </a:lnTo>
                        <a:lnTo>
                          <a:pt x="662" y="1550"/>
                        </a:lnTo>
                        <a:lnTo>
                          <a:pt x="1164" y="1550"/>
                        </a:lnTo>
                        <a:lnTo>
                          <a:pt x="1164" y="1550"/>
                        </a:lnTo>
                        <a:lnTo>
                          <a:pt x="1204" y="1548"/>
                        </a:lnTo>
                        <a:lnTo>
                          <a:pt x="1242" y="1542"/>
                        </a:lnTo>
                        <a:lnTo>
                          <a:pt x="1278" y="1534"/>
                        </a:lnTo>
                        <a:lnTo>
                          <a:pt x="1314" y="1520"/>
                        </a:lnTo>
                        <a:lnTo>
                          <a:pt x="1348" y="1504"/>
                        </a:lnTo>
                        <a:lnTo>
                          <a:pt x="1380" y="1484"/>
                        </a:lnTo>
                        <a:lnTo>
                          <a:pt x="1410" y="1462"/>
                        </a:lnTo>
                        <a:lnTo>
                          <a:pt x="1438" y="1436"/>
                        </a:lnTo>
                        <a:lnTo>
                          <a:pt x="1462" y="1410"/>
                        </a:lnTo>
                        <a:lnTo>
                          <a:pt x="1486" y="1380"/>
                        </a:lnTo>
                        <a:lnTo>
                          <a:pt x="1504" y="1348"/>
                        </a:lnTo>
                        <a:lnTo>
                          <a:pt x="1520" y="1314"/>
                        </a:lnTo>
                        <a:lnTo>
                          <a:pt x="1534" y="1278"/>
                        </a:lnTo>
                        <a:lnTo>
                          <a:pt x="1544" y="1240"/>
                        </a:lnTo>
                        <a:lnTo>
                          <a:pt x="1550" y="1202"/>
                        </a:lnTo>
                        <a:lnTo>
                          <a:pt x="1552" y="1162"/>
                        </a:lnTo>
                        <a:lnTo>
                          <a:pt x="1552" y="388"/>
                        </a:lnTo>
                        <a:lnTo>
                          <a:pt x="1552" y="388"/>
                        </a:lnTo>
                        <a:lnTo>
                          <a:pt x="1550" y="348"/>
                        </a:lnTo>
                        <a:lnTo>
                          <a:pt x="1544" y="308"/>
                        </a:lnTo>
                        <a:lnTo>
                          <a:pt x="1534" y="272"/>
                        </a:lnTo>
                        <a:lnTo>
                          <a:pt x="1520" y="236"/>
                        </a:lnTo>
                        <a:lnTo>
                          <a:pt x="1504" y="202"/>
                        </a:lnTo>
                        <a:lnTo>
                          <a:pt x="1486" y="170"/>
                        </a:lnTo>
                        <a:lnTo>
                          <a:pt x="1462" y="140"/>
                        </a:lnTo>
                        <a:lnTo>
                          <a:pt x="1438" y="112"/>
                        </a:lnTo>
                        <a:lnTo>
                          <a:pt x="1410" y="88"/>
                        </a:lnTo>
                        <a:lnTo>
                          <a:pt x="1380" y="66"/>
                        </a:lnTo>
                        <a:lnTo>
                          <a:pt x="1348" y="46"/>
                        </a:lnTo>
                        <a:lnTo>
                          <a:pt x="1314" y="30"/>
                        </a:lnTo>
                        <a:lnTo>
                          <a:pt x="1278" y="16"/>
                        </a:lnTo>
                        <a:lnTo>
                          <a:pt x="1242" y="8"/>
                        </a:lnTo>
                        <a:lnTo>
                          <a:pt x="1204" y="2"/>
                        </a:lnTo>
                        <a:lnTo>
                          <a:pt x="1164" y="0"/>
                        </a:lnTo>
                        <a:lnTo>
                          <a:pt x="1164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2000" endA="300" endPos="35000" dir="5400000" sy="-100000" algn="bl" rotWithShape="0"/>
                  </a:effec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ko-KR" altLang="en-US"/>
                  </a:p>
                </p:txBody>
              </p:sp>
              <p:sp>
                <p:nvSpPr>
                  <p:cNvPr id="56" name="Freeform 9"/>
                  <p:cNvSpPr>
                    <a:spLocks/>
                  </p:cNvSpPr>
                  <p:nvPr/>
                </p:nvSpPr>
                <p:spPr bwMode="auto">
                  <a:xfrm>
                    <a:off x="462238" y="2708918"/>
                    <a:ext cx="1883409" cy="1880983"/>
                  </a:xfrm>
                  <a:custGeom>
                    <a:avLst/>
                    <a:gdLst/>
                    <a:ahLst/>
                    <a:cxnLst>
                      <a:cxn ang="0">
                        <a:pos x="1164" y="0"/>
                      </a:cxn>
                      <a:cxn ang="0">
                        <a:pos x="388" y="0"/>
                      </a:cxn>
                      <a:cxn ang="0">
                        <a:pos x="388" y="0"/>
                      </a:cxn>
                      <a:cxn ang="0">
                        <a:pos x="348" y="2"/>
                      </a:cxn>
                      <a:cxn ang="0">
                        <a:pos x="310" y="8"/>
                      </a:cxn>
                      <a:cxn ang="0">
                        <a:pos x="272" y="16"/>
                      </a:cxn>
                      <a:cxn ang="0">
                        <a:pos x="238" y="30"/>
                      </a:cxn>
                      <a:cxn ang="0">
                        <a:pos x="204" y="46"/>
                      </a:cxn>
                      <a:cxn ang="0">
                        <a:pos x="172" y="66"/>
                      </a:cxn>
                      <a:cxn ang="0">
                        <a:pos x="142" y="88"/>
                      </a:cxn>
                      <a:cxn ang="0">
                        <a:pos x="114" y="112"/>
                      </a:cxn>
                      <a:cxn ang="0">
                        <a:pos x="88" y="140"/>
                      </a:cxn>
                      <a:cxn ang="0">
                        <a:pos x="66" y="170"/>
                      </a:cxn>
                      <a:cxn ang="0">
                        <a:pos x="46" y="202"/>
                      </a:cxn>
                      <a:cxn ang="0">
                        <a:pos x="30" y="236"/>
                      </a:cxn>
                      <a:cxn ang="0">
                        <a:pos x="18" y="272"/>
                      </a:cxn>
                      <a:cxn ang="0">
                        <a:pos x="8" y="308"/>
                      </a:cxn>
                      <a:cxn ang="0">
                        <a:pos x="2" y="348"/>
                      </a:cxn>
                      <a:cxn ang="0">
                        <a:pos x="0" y="388"/>
                      </a:cxn>
                      <a:cxn ang="0">
                        <a:pos x="0" y="888"/>
                      </a:cxn>
                      <a:cxn ang="0">
                        <a:pos x="0" y="1162"/>
                      </a:cxn>
                      <a:cxn ang="0">
                        <a:pos x="0" y="1550"/>
                      </a:cxn>
                      <a:cxn ang="0">
                        <a:pos x="388" y="1550"/>
                      </a:cxn>
                      <a:cxn ang="0">
                        <a:pos x="662" y="1550"/>
                      </a:cxn>
                      <a:cxn ang="0">
                        <a:pos x="1164" y="1550"/>
                      </a:cxn>
                      <a:cxn ang="0">
                        <a:pos x="1164" y="1550"/>
                      </a:cxn>
                      <a:cxn ang="0">
                        <a:pos x="1204" y="1548"/>
                      </a:cxn>
                      <a:cxn ang="0">
                        <a:pos x="1242" y="1542"/>
                      </a:cxn>
                      <a:cxn ang="0">
                        <a:pos x="1278" y="1534"/>
                      </a:cxn>
                      <a:cxn ang="0">
                        <a:pos x="1314" y="1520"/>
                      </a:cxn>
                      <a:cxn ang="0">
                        <a:pos x="1348" y="1504"/>
                      </a:cxn>
                      <a:cxn ang="0">
                        <a:pos x="1380" y="1484"/>
                      </a:cxn>
                      <a:cxn ang="0">
                        <a:pos x="1410" y="1462"/>
                      </a:cxn>
                      <a:cxn ang="0">
                        <a:pos x="1438" y="1436"/>
                      </a:cxn>
                      <a:cxn ang="0">
                        <a:pos x="1462" y="1410"/>
                      </a:cxn>
                      <a:cxn ang="0">
                        <a:pos x="1486" y="1380"/>
                      </a:cxn>
                      <a:cxn ang="0">
                        <a:pos x="1504" y="1348"/>
                      </a:cxn>
                      <a:cxn ang="0">
                        <a:pos x="1520" y="1314"/>
                      </a:cxn>
                      <a:cxn ang="0">
                        <a:pos x="1534" y="1278"/>
                      </a:cxn>
                      <a:cxn ang="0">
                        <a:pos x="1544" y="1240"/>
                      </a:cxn>
                      <a:cxn ang="0">
                        <a:pos x="1550" y="1202"/>
                      </a:cxn>
                      <a:cxn ang="0">
                        <a:pos x="1552" y="1162"/>
                      </a:cxn>
                      <a:cxn ang="0">
                        <a:pos x="1552" y="388"/>
                      </a:cxn>
                      <a:cxn ang="0">
                        <a:pos x="1552" y="388"/>
                      </a:cxn>
                      <a:cxn ang="0">
                        <a:pos x="1550" y="348"/>
                      </a:cxn>
                      <a:cxn ang="0">
                        <a:pos x="1544" y="308"/>
                      </a:cxn>
                      <a:cxn ang="0">
                        <a:pos x="1534" y="272"/>
                      </a:cxn>
                      <a:cxn ang="0">
                        <a:pos x="1520" y="236"/>
                      </a:cxn>
                      <a:cxn ang="0">
                        <a:pos x="1504" y="202"/>
                      </a:cxn>
                      <a:cxn ang="0">
                        <a:pos x="1486" y="170"/>
                      </a:cxn>
                      <a:cxn ang="0">
                        <a:pos x="1462" y="140"/>
                      </a:cxn>
                      <a:cxn ang="0">
                        <a:pos x="1438" y="112"/>
                      </a:cxn>
                      <a:cxn ang="0">
                        <a:pos x="1410" y="88"/>
                      </a:cxn>
                      <a:cxn ang="0">
                        <a:pos x="1380" y="66"/>
                      </a:cxn>
                      <a:cxn ang="0">
                        <a:pos x="1348" y="46"/>
                      </a:cxn>
                      <a:cxn ang="0">
                        <a:pos x="1314" y="30"/>
                      </a:cxn>
                      <a:cxn ang="0">
                        <a:pos x="1278" y="16"/>
                      </a:cxn>
                      <a:cxn ang="0">
                        <a:pos x="1242" y="8"/>
                      </a:cxn>
                      <a:cxn ang="0">
                        <a:pos x="1204" y="2"/>
                      </a:cxn>
                      <a:cxn ang="0">
                        <a:pos x="1164" y="0"/>
                      </a:cxn>
                      <a:cxn ang="0">
                        <a:pos x="1164" y="0"/>
                      </a:cxn>
                    </a:cxnLst>
                    <a:rect l="0" t="0" r="r" b="b"/>
                    <a:pathLst>
                      <a:path w="1552" h="1550">
                        <a:moveTo>
                          <a:pt x="1164" y="0"/>
                        </a:moveTo>
                        <a:lnTo>
                          <a:pt x="388" y="0"/>
                        </a:lnTo>
                        <a:lnTo>
                          <a:pt x="388" y="0"/>
                        </a:lnTo>
                        <a:lnTo>
                          <a:pt x="348" y="2"/>
                        </a:lnTo>
                        <a:lnTo>
                          <a:pt x="310" y="8"/>
                        </a:lnTo>
                        <a:lnTo>
                          <a:pt x="272" y="16"/>
                        </a:lnTo>
                        <a:lnTo>
                          <a:pt x="238" y="30"/>
                        </a:lnTo>
                        <a:lnTo>
                          <a:pt x="204" y="46"/>
                        </a:lnTo>
                        <a:lnTo>
                          <a:pt x="172" y="66"/>
                        </a:lnTo>
                        <a:lnTo>
                          <a:pt x="142" y="88"/>
                        </a:lnTo>
                        <a:lnTo>
                          <a:pt x="114" y="112"/>
                        </a:lnTo>
                        <a:lnTo>
                          <a:pt x="88" y="140"/>
                        </a:lnTo>
                        <a:lnTo>
                          <a:pt x="66" y="170"/>
                        </a:lnTo>
                        <a:lnTo>
                          <a:pt x="46" y="202"/>
                        </a:lnTo>
                        <a:lnTo>
                          <a:pt x="30" y="236"/>
                        </a:lnTo>
                        <a:lnTo>
                          <a:pt x="18" y="272"/>
                        </a:lnTo>
                        <a:lnTo>
                          <a:pt x="8" y="308"/>
                        </a:lnTo>
                        <a:lnTo>
                          <a:pt x="2" y="348"/>
                        </a:lnTo>
                        <a:lnTo>
                          <a:pt x="0" y="388"/>
                        </a:lnTo>
                        <a:lnTo>
                          <a:pt x="0" y="888"/>
                        </a:lnTo>
                        <a:lnTo>
                          <a:pt x="0" y="1162"/>
                        </a:lnTo>
                        <a:lnTo>
                          <a:pt x="0" y="1550"/>
                        </a:lnTo>
                        <a:lnTo>
                          <a:pt x="388" y="1550"/>
                        </a:lnTo>
                        <a:lnTo>
                          <a:pt x="662" y="1550"/>
                        </a:lnTo>
                        <a:lnTo>
                          <a:pt x="1164" y="1550"/>
                        </a:lnTo>
                        <a:lnTo>
                          <a:pt x="1164" y="1550"/>
                        </a:lnTo>
                        <a:lnTo>
                          <a:pt x="1204" y="1548"/>
                        </a:lnTo>
                        <a:lnTo>
                          <a:pt x="1242" y="1542"/>
                        </a:lnTo>
                        <a:lnTo>
                          <a:pt x="1278" y="1534"/>
                        </a:lnTo>
                        <a:lnTo>
                          <a:pt x="1314" y="1520"/>
                        </a:lnTo>
                        <a:lnTo>
                          <a:pt x="1348" y="1504"/>
                        </a:lnTo>
                        <a:lnTo>
                          <a:pt x="1380" y="1484"/>
                        </a:lnTo>
                        <a:lnTo>
                          <a:pt x="1410" y="1462"/>
                        </a:lnTo>
                        <a:lnTo>
                          <a:pt x="1438" y="1436"/>
                        </a:lnTo>
                        <a:lnTo>
                          <a:pt x="1462" y="1410"/>
                        </a:lnTo>
                        <a:lnTo>
                          <a:pt x="1486" y="1380"/>
                        </a:lnTo>
                        <a:lnTo>
                          <a:pt x="1504" y="1348"/>
                        </a:lnTo>
                        <a:lnTo>
                          <a:pt x="1520" y="1314"/>
                        </a:lnTo>
                        <a:lnTo>
                          <a:pt x="1534" y="1278"/>
                        </a:lnTo>
                        <a:lnTo>
                          <a:pt x="1544" y="1240"/>
                        </a:lnTo>
                        <a:lnTo>
                          <a:pt x="1550" y="1202"/>
                        </a:lnTo>
                        <a:lnTo>
                          <a:pt x="1552" y="1162"/>
                        </a:lnTo>
                        <a:lnTo>
                          <a:pt x="1552" y="388"/>
                        </a:lnTo>
                        <a:lnTo>
                          <a:pt x="1552" y="388"/>
                        </a:lnTo>
                        <a:lnTo>
                          <a:pt x="1550" y="348"/>
                        </a:lnTo>
                        <a:lnTo>
                          <a:pt x="1544" y="308"/>
                        </a:lnTo>
                        <a:lnTo>
                          <a:pt x="1534" y="272"/>
                        </a:lnTo>
                        <a:lnTo>
                          <a:pt x="1520" y="236"/>
                        </a:lnTo>
                        <a:lnTo>
                          <a:pt x="1504" y="202"/>
                        </a:lnTo>
                        <a:lnTo>
                          <a:pt x="1486" y="170"/>
                        </a:lnTo>
                        <a:lnTo>
                          <a:pt x="1462" y="140"/>
                        </a:lnTo>
                        <a:lnTo>
                          <a:pt x="1438" y="112"/>
                        </a:lnTo>
                        <a:lnTo>
                          <a:pt x="1410" y="88"/>
                        </a:lnTo>
                        <a:lnTo>
                          <a:pt x="1380" y="66"/>
                        </a:lnTo>
                        <a:lnTo>
                          <a:pt x="1348" y="46"/>
                        </a:lnTo>
                        <a:lnTo>
                          <a:pt x="1314" y="30"/>
                        </a:lnTo>
                        <a:lnTo>
                          <a:pt x="1278" y="16"/>
                        </a:lnTo>
                        <a:lnTo>
                          <a:pt x="1242" y="8"/>
                        </a:lnTo>
                        <a:lnTo>
                          <a:pt x="1204" y="2"/>
                        </a:lnTo>
                        <a:lnTo>
                          <a:pt x="1164" y="0"/>
                        </a:lnTo>
                        <a:lnTo>
                          <a:pt x="1164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>
                          <a:alpha val="70000"/>
                        </a:srgbClr>
                      </a:gs>
                      <a:gs pos="42000">
                        <a:srgbClr val="FFFFFF">
                          <a:gamma/>
                          <a:tint val="0"/>
                          <a:invGamma/>
                          <a:alpha val="0"/>
                        </a:srgb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/>
                  </a:p>
                </p:txBody>
              </p:sp>
            </p:grpSp>
            <p:sp>
              <p:nvSpPr>
                <p:cNvPr id="87" name="대각선 방향의 모서리가 둥근 사각형 86"/>
                <p:cNvSpPr/>
                <p:nvPr/>
              </p:nvSpPr>
              <p:spPr>
                <a:xfrm rot="5400000">
                  <a:off x="815199" y="4800358"/>
                  <a:ext cx="1548000" cy="1047691"/>
                </a:xfrm>
                <a:prstGeom prst="round2DiagRect">
                  <a:avLst>
                    <a:gd name="adj1" fmla="val 34743"/>
                    <a:gd name="adj2" fmla="val 33127"/>
                  </a:avLst>
                </a:prstGeom>
                <a:gradFill flip="none" rotWithShape="1">
                  <a:gsLst>
                    <a:gs pos="0">
                      <a:sysClr val="window" lastClr="FFFFFF">
                        <a:alpha val="49000"/>
                      </a:sysClr>
                    </a:gs>
                    <a:gs pos="71000">
                      <a:sysClr val="window" lastClr="FFFFFF">
                        <a:alpha val="0"/>
                      </a:sysClr>
                    </a:gs>
                  </a:gsLst>
                  <a:lin ang="5400000" scaled="1"/>
                  <a:tileRect/>
                </a:gradFill>
                <a:ln w="19050" cap="flat" cmpd="sng" algn="ctr">
                  <a:noFill/>
                  <a:prstDash val="solid"/>
                </a:ln>
                <a:effectLst/>
                <a:scene3d>
                  <a:camera prst="perspectiveAbove" fov="0">
                    <a:rot lat="0" lon="0" rev="0"/>
                  </a:camera>
                  <a:lightRig rig="flat" dir="t">
                    <a:rot lat="0" lon="0" rev="7920000"/>
                  </a:lightRig>
                </a:scene3d>
                <a:sp3d prstMaterial="clear">
                  <a:bevelT w="190500" h="190500"/>
                </a:sp3d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dirty="0"/>
                </a:p>
              </p:txBody>
            </p:sp>
            <p:grpSp>
              <p:nvGrpSpPr>
                <p:cNvPr id="7" name="그룹 41"/>
                <p:cNvGrpSpPr/>
                <p:nvPr/>
              </p:nvGrpSpPr>
              <p:grpSpPr>
                <a:xfrm>
                  <a:off x="793148" y="4860121"/>
                  <a:ext cx="1027015" cy="1120135"/>
                  <a:chOff x="783623" y="4860121"/>
                  <a:chExt cx="1027015" cy="1120135"/>
                </a:xfrm>
              </p:grpSpPr>
              <p:pic>
                <p:nvPicPr>
                  <p:cNvPr id="104" name="Picture 5" descr="C:\Users\c247\Desktop\bg icon\mini icon\금융\mn40.png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lum bright="70000" contrast="40000"/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6362" y="4860121"/>
                    <a:ext cx="735972" cy="640412"/>
                  </a:xfrm>
                  <a:prstGeom prst="rect">
                    <a:avLst/>
                  </a:prstGeom>
                  <a:noFill/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</p:pic>
              <p:sp>
                <p:nvSpPr>
                  <p:cNvPr id="105" name="직사각형 104"/>
                  <p:cNvSpPr/>
                  <p:nvPr/>
                </p:nvSpPr>
                <p:spPr>
                  <a:xfrm>
                    <a:off x="783623" y="5565998"/>
                    <a:ext cx="1027015" cy="41425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r"/>
                    <a:r>
                      <a:rPr lang="en-US" altLang="ko-KR" b="1" dirty="0" smtClean="0">
                        <a:solidFill>
                          <a:schemeClr val="bg1"/>
                        </a:solidFill>
                        <a:latin typeface="Arial" pitchFamily="34" charset="0"/>
                        <a:ea typeface="HY견고딕" pitchFamily="18" charset="-127"/>
                        <a:cs typeface="Arial" pitchFamily="34" charset="0"/>
                      </a:rPr>
                      <a:t>1STEP</a:t>
                    </a:r>
                    <a:endParaRPr lang="en-US" altLang="ko-KR" dirty="0" smtClean="0">
                      <a:solidFill>
                        <a:schemeClr val="bg1"/>
                      </a:solidFill>
                      <a:latin typeface="HY견고딕" pitchFamily="18" charset="-127"/>
                      <a:ea typeface="HY견고딕" pitchFamily="18" charset="-127"/>
                    </a:endParaRPr>
                  </a:p>
                </p:txBody>
              </p:sp>
            </p:grpSp>
          </p:grpSp>
        </p:grpSp>
      </p:grpSp>
      <p:grpSp>
        <p:nvGrpSpPr>
          <p:cNvPr id="8" name="그룹 46"/>
          <p:cNvGrpSpPr/>
          <p:nvPr/>
        </p:nvGrpSpPr>
        <p:grpSpPr>
          <a:xfrm>
            <a:off x="3500430" y="4527556"/>
            <a:ext cx="1911156" cy="3347194"/>
            <a:chOff x="6697918" y="1506348"/>
            <a:chExt cx="1911156" cy="3347194"/>
          </a:xfrm>
        </p:grpSpPr>
        <p:grpSp>
          <p:nvGrpSpPr>
            <p:cNvPr id="9" name="그룹 47"/>
            <p:cNvGrpSpPr/>
            <p:nvPr/>
          </p:nvGrpSpPr>
          <p:grpSpPr>
            <a:xfrm>
              <a:off x="6872947" y="1506348"/>
              <a:ext cx="1475409" cy="1473507"/>
              <a:chOff x="6991697" y="1753766"/>
              <a:chExt cx="1654880" cy="1652747"/>
            </a:xfrm>
          </p:grpSpPr>
          <p:sp>
            <p:nvSpPr>
              <p:cNvPr id="70" name="Freeform 9"/>
              <p:cNvSpPr>
                <a:spLocks/>
              </p:cNvSpPr>
              <p:nvPr/>
            </p:nvSpPr>
            <p:spPr bwMode="auto">
              <a:xfrm>
                <a:off x="6991697" y="1753766"/>
                <a:ext cx="1654880" cy="1652747"/>
              </a:xfrm>
              <a:custGeom>
                <a:avLst/>
                <a:gdLst/>
                <a:ahLst/>
                <a:cxnLst>
                  <a:cxn ang="0">
                    <a:pos x="1164" y="0"/>
                  </a:cxn>
                  <a:cxn ang="0">
                    <a:pos x="388" y="0"/>
                  </a:cxn>
                  <a:cxn ang="0">
                    <a:pos x="388" y="0"/>
                  </a:cxn>
                  <a:cxn ang="0">
                    <a:pos x="348" y="2"/>
                  </a:cxn>
                  <a:cxn ang="0">
                    <a:pos x="310" y="8"/>
                  </a:cxn>
                  <a:cxn ang="0">
                    <a:pos x="272" y="16"/>
                  </a:cxn>
                  <a:cxn ang="0">
                    <a:pos x="238" y="30"/>
                  </a:cxn>
                  <a:cxn ang="0">
                    <a:pos x="204" y="46"/>
                  </a:cxn>
                  <a:cxn ang="0">
                    <a:pos x="172" y="66"/>
                  </a:cxn>
                  <a:cxn ang="0">
                    <a:pos x="142" y="88"/>
                  </a:cxn>
                  <a:cxn ang="0">
                    <a:pos x="114" y="112"/>
                  </a:cxn>
                  <a:cxn ang="0">
                    <a:pos x="88" y="140"/>
                  </a:cxn>
                  <a:cxn ang="0">
                    <a:pos x="66" y="170"/>
                  </a:cxn>
                  <a:cxn ang="0">
                    <a:pos x="46" y="202"/>
                  </a:cxn>
                  <a:cxn ang="0">
                    <a:pos x="30" y="236"/>
                  </a:cxn>
                  <a:cxn ang="0">
                    <a:pos x="18" y="272"/>
                  </a:cxn>
                  <a:cxn ang="0">
                    <a:pos x="8" y="308"/>
                  </a:cxn>
                  <a:cxn ang="0">
                    <a:pos x="2" y="348"/>
                  </a:cxn>
                  <a:cxn ang="0">
                    <a:pos x="0" y="388"/>
                  </a:cxn>
                  <a:cxn ang="0">
                    <a:pos x="0" y="888"/>
                  </a:cxn>
                  <a:cxn ang="0">
                    <a:pos x="0" y="1162"/>
                  </a:cxn>
                  <a:cxn ang="0">
                    <a:pos x="0" y="1550"/>
                  </a:cxn>
                  <a:cxn ang="0">
                    <a:pos x="388" y="1550"/>
                  </a:cxn>
                  <a:cxn ang="0">
                    <a:pos x="662" y="1550"/>
                  </a:cxn>
                  <a:cxn ang="0">
                    <a:pos x="1164" y="1550"/>
                  </a:cxn>
                  <a:cxn ang="0">
                    <a:pos x="1164" y="1550"/>
                  </a:cxn>
                  <a:cxn ang="0">
                    <a:pos x="1204" y="1548"/>
                  </a:cxn>
                  <a:cxn ang="0">
                    <a:pos x="1242" y="1542"/>
                  </a:cxn>
                  <a:cxn ang="0">
                    <a:pos x="1278" y="1534"/>
                  </a:cxn>
                  <a:cxn ang="0">
                    <a:pos x="1314" y="1520"/>
                  </a:cxn>
                  <a:cxn ang="0">
                    <a:pos x="1348" y="1504"/>
                  </a:cxn>
                  <a:cxn ang="0">
                    <a:pos x="1380" y="1484"/>
                  </a:cxn>
                  <a:cxn ang="0">
                    <a:pos x="1410" y="1462"/>
                  </a:cxn>
                  <a:cxn ang="0">
                    <a:pos x="1438" y="1436"/>
                  </a:cxn>
                  <a:cxn ang="0">
                    <a:pos x="1462" y="1410"/>
                  </a:cxn>
                  <a:cxn ang="0">
                    <a:pos x="1486" y="1380"/>
                  </a:cxn>
                  <a:cxn ang="0">
                    <a:pos x="1504" y="1348"/>
                  </a:cxn>
                  <a:cxn ang="0">
                    <a:pos x="1520" y="1314"/>
                  </a:cxn>
                  <a:cxn ang="0">
                    <a:pos x="1534" y="1278"/>
                  </a:cxn>
                  <a:cxn ang="0">
                    <a:pos x="1544" y="1240"/>
                  </a:cxn>
                  <a:cxn ang="0">
                    <a:pos x="1550" y="1202"/>
                  </a:cxn>
                  <a:cxn ang="0">
                    <a:pos x="1552" y="1162"/>
                  </a:cxn>
                  <a:cxn ang="0">
                    <a:pos x="1552" y="388"/>
                  </a:cxn>
                  <a:cxn ang="0">
                    <a:pos x="1552" y="388"/>
                  </a:cxn>
                  <a:cxn ang="0">
                    <a:pos x="1550" y="348"/>
                  </a:cxn>
                  <a:cxn ang="0">
                    <a:pos x="1544" y="308"/>
                  </a:cxn>
                  <a:cxn ang="0">
                    <a:pos x="1534" y="272"/>
                  </a:cxn>
                  <a:cxn ang="0">
                    <a:pos x="1520" y="236"/>
                  </a:cxn>
                  <a:cxn ang="0">
                    <a:pos x="1504" y="202"/>
                  </a:cxn>
                  <a:cxn ang="0">
                    <a:pos x="1486" y="170"/>
                  </a:cxn>
                  <a:cxn ang="0">
                    <a:pos x="1462" y="140"/>
                  </a:cxn>
                  <a:cxn ang="0">
                    <a:pos x="1438" y="112"/>
                  </a:cxn>
                  <a:cxn ang="0">
                    <a:pos x="1410" y="88"/>
                  </a:cxn>
                  <a:cxn ang="0">
                    <a:pos x="1380" y="66"/>
                  </a:cxn>
                  <a:cxn ang="0">
                    <a:pos x="1348" y="46"/>
                  </a:cxn>
                  <a:cxn ang="0">
                    <a:pos x="1314" y="30"/>
                  </a:cxn>
                  <a:cxn ang="0">
                    <a:pos x="1278" y="16"/>
                  </a:cxn>
                  <a:cxn ang="0">
                    <a:pos x="1242" y="8"/>
                  </a:cxn>
                  <a:cxn ang="0">
                    <a:pos x="1204" y="2"/>
                  </a:cxn>
                  <a:cxn ang="0">
                    <a:pos x="1164" y="0"/>
                  </a:cxn>
                  <a:cxn ang="0">
                    <a:pos x="1164" y="0"/>
                  </a:cxn>
                </a:cxnLst>
                <a:rect l="0" t="0" r="r" b="b"/>
                <a:pathLst>
                  <a:path w="1552" h="1550">
                    <a:moveTo>
                      <a:pt x="1164" y="0"/>
                    </a:moveTo>
                    <a:lnTo>
                      <a:pt x="388" y="0"/>
                    </a:lnTo>
                    <a:lnTo>
                      <a:pt x="388" y="0"/>
                    </a:lnTo>
                    <a:lnTo>
                      <a:pt x="348" y="2"/>
                    </a:lnTo>
                    <a:lnTo>
                      <a:pt x="310" y="8"/>
                    </a:lnTo>
                    <a:lnTo>
                      <a:pt x="272" y="16"/>
                    </a:lnTo>
                    <a:lnTo>
                      <a:pt x="238" y="30"/>
                    </a:lnTo>
                    <a:lnTo>
                      <a:pt x="204" y="46"/>
                    </a:lnTo>
                    <a:lnTo>
                      <a:pt x="172" y="66"/>
                    </a:lnTo>
                    <a:lnTo>
                      <a:pt x="142" y="88"/>
                    </a:lnTo>
                    <a:lnTo>
                      <a:pt x="114" y="112"/>
                    </a:lnTo>
                    <a:lnTo>
                      <a:pt x="88" y="140"/>
                    </a:lnTo>
                    <a:lnTo>
                      <a:pt x="66" y="170"/>
                    </a:lnTo>
                    <a:lnTo>
                      <a:pt x="46" y="202"/>
                    </a:lnTo>
                    <a:lnTo>
                      <a:pt x="30" y="236"/>
                    </a:lnTo>
                    <a:lnTo>
                      <a:pt x="18" y="272"/>
                    </a:lnTo>
                    <a:lnTo>
                      <a:pt x="8" y="308"/>
                    </a:lnTo>
                    <a:lnTo>
                      <a:pt x="2" y="348"/>
                    </a:lnTo>
                    <a:lnTo>
                      <a:pt x="0" y="388"/>
                    </a:lnTo>
                    <a:lnTo>
                      <a:pt x="0" y="888"/>
                    </a:lnTo>
                    <a:lnTo>
                      <a:pt x="0" y="1162"/>
                    </a:lnTo>
                    <a:lnTo>
                      <a:pt x="0" y="1550"/>
                    </a:lnTo>
                    <a:lnTo>
                      <a:pt x="388" y="1550"/>
                    </a:lnTo>
                    <a:lnTo>
                      <a:pt x="662" y="1550"/>
                    </a:lnTo>
                    <a:lnTo>
                      <a:pt x="1164" y="1550"/>
                    </a:lnTo>
                    <a:lnTo>
                      <a:pt x="1164" y="1550"/>
                    </a:lnTo>
                    <a:lnTo>
                      <a:pt x="1204" y="1548"/>
                    </a:lnTo>
                    <a:lnTo>
                      <a:pt x="1242" y="1542"/>
                    </a:lnTo>
                    <a:lnTo>
                      <a:pt x="1278" y="1534"/>
                    </a:lnTo>
                    <a:lnTo>
                      <a:pt x="1314" y="1520"/>
                    </a:lnTo>
                    <a:lnTo>
                      <a:pt x="1348" y="1504"/>
                    </a:lnTo>
                    <a:lnTo>
                      <a:pt x="1380" y="1484"/>
                    </a:lnTo>
                    <a:lnTo>
                      <a:pt x="1410" y="1462"/>
                    </a:lnTo>
                    <a:lnTo>
                      <a:pt x="1438" y="1436"/>
                    </a:lnTo>
                    <a:lnTo>
                      <a:pt x="1462" y="1410"/>
                    </a:lnTo>
                    <a:lnTo>
                      <a:pt x="1486" y="1380"/>
                    </a:lnTo>
                    <a:lnTo>
                      <a:pt x="1504" y="1348"/>
                    </a:lnTo>
                    <a:lnTo>
                      <a:pt x="1520" y="1314"/>
                    </a:lnTo>
                    <a:lnTo>
                      <a:pt x="1534" y="1278"/>
                    </a:lnTo>
                    <a:lnTo>
                      <a:pt x="1544" y="1240"/>
                    </a:lnTo>
                    <a:lnTo>
                      <a:pt x="1550" y="1202"/>
                    </a:lnTo>
                    <a:lnTo>
                      <a:pt x="1552" y="1162"/>
                    </a:lnTo>
                    <a:lnTo>
                      <a:pt x="1552" y="388"/>
                    </a:lnTo>
                    <a:lnTo>
                      <a:pt x="1552" y="388"/>
                    </a:lnTo>
                    <a:lnTo>
                      <a:pt x="1550" y="348"/>
                    </a:lnTo>
                    <a:lnTo>
                      <a:pt x="1544" y="308"/>
                    </a:lnTo>
                    <a:lnTo>
                      <a:pt x="1534" y="272"/>
                    </a:lnTo>
                    <a:lnTo>
                      <a:pt x="1520" y="236"/>
                    </a:lnTo>
                    <a:lnTo>
                      <a:pt x="1504" y="202"/>
                    </a:lnTo>
                    <a:lnTo>
                      <a:pt x="1486" y="170"/>
                    </a:lnTo>
                    <a:lnTo>
                      <a:pt x="1462" y="140"/>
                    </a:lnTo>
                    <a:lnTo>
                      <a:pt x="1438" y="112"/>
                    </a:lnTo>
                    <a:lnTo>
                      <a:pt x="1410" y="88"/>
                    </a:lnTo>
                    <a:lnTo>
                      <a:pt x="1380" y="66"/>
                    </a:lnTo>
                    <a:lnTo>
                      <a:pt x="1348" y="46"/>
                    </a:lnTo>
                    <a:lnTo>
                      <a:pt x="1314" y="30"/>
                    </a:lnTo>
                    <a:lnTo>
                      <a:pt x="1278" y="16"/>
                    </a:lnTo>
                    <a:lnTo>
                      <a:pt x="1242" y="8"/>
                    </a:lnTo>
                    <a:lnTo>
                      <a:pt x="1204" y="2"/>
                    </a:lnTo>
                    <a:lnTo>
                      <a:pt x="1164" y="0"/>
                    </a:lnTo>
                    <a:lnTo>
                      <a:pt x="1164" y="0"/>
                    </a:lnTo>
                    <a:close/>
                  </a:path>
                </a:pathLst>
              </a:custGeom>
              <a:solidFill>
                <a:srgbClr val="558ED5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2000" endA="300" endPos="35000" dir="5400000" sy="-100000" algn="bl" rotWithShape="0"/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  <p:sp>
            <p:nvSpPr>
              <p:cNvPr id="71" name="Freeform 9"/>
              <p:cNvSpPr>
                <a:spLocks/>
              </p:cNvSpPr>
              <p:nvPr/>
            </p:nvSpPr>
            <p:spPr bwMode="auto">
              <a:xfrm>
                <a:off x="7041040" y="1803990"/>
                <a:ext cx="1556195" cy="1554189"/>
              </a:xfrm>
              <a:custGeom>
                <a:avLst/>
                <a:gdLst/>
                <a:ahLst/>
                <a:cxnLst>
                  <a:cxn ang="0">
                    <a:pos x="1164" y="0"/>
                  </a:cxn>
                  <a:cxn ang="0">
                    <a:pos x="388" y="0"/>
                  </a:cxn>
                  <a:cxn ang="0">
                    <a:pos x="388" y="0"/>
                  </a:cxn>
                  <a:cxn ang="0">
                    <a:pos x="348" y="2"/>
                  </a:cxn>
                  <a:cxn ang="0">
                    <a:pos x="310" y="8"/>
                  </a:cxn>
                  <a:cxn ang="0">
                    <a:pos x="272" y="16"/>
                  </a:cxn>
                  <a:cxn ang="0">
                    <a:pos x="238" y="30"/>
                  </a:cxn>
                  <a:cxn ang="0">
                    <a:pos x="204" y="46"/>
                  </a:cxn>
                  <a:cxn ang="0">
                    <a:pos x="172" y="66"/>
                  </a:cxn>
                  <a:cxn ang="0">
                    <a:pos x="142" y="88"/>
                  </a:cxn>
                  <a:cxn ang="0">
                    <a:pos x="114" y="112"/>
                  </a:cxn>
                  <a:cxn ang="0">
                    <a:pos x="88" y="140"/>
                  </a:cxn>
                  <a:cxn ang="0">
                    <a:pos x="66" y="170"/>
                  </a:cxn>
                  <a:cxn ang="0">
                    <a:pos x="46" y="202"/>
                  </a:cxn>
                  <a:cxn ang="0">
                    <a:pos x="30" y="236"/>
                  </a:cxn>
                  <a:cxn ang="0">
                    <a:pos x="18" y="272"/>
                  </a:cxn>
                  <a:cxn ang="0">
                    <a:pos x="8" y="308"/>
                  </a:cxn>
                  <a:cxn ang="0">
                    <a:pos x="2" y="348"/>
                  </a:cxn>
                  <a:cxn ang="0">
                    <a:pos x="0" y="388"/>
                  </a:cxn>
                  <a:cxn ang="0">
                    <a:pos x="0" y="888"/>
                  </a:cxn>
                  <a:cxn ang="0">
                    <a:pos x="0" y="1162"/>
                  </a:cxn>
                  <a:cxn ang="0">
                    <a:pos x="0" y="1550"/>
                  </a:cxn>
                  <a:cxn ang="0">
                    <a:pos x="388" y="1550"/>
                  </a:cxn>
                  <a:cxn ang="0">
                    <a:pos x="662" y="1550"/>
                  </a:cxn>
                  <a:cxn ang="0">
                    <a:pos x="1164" y="1550"/>
                  </a:cxn>
                  <a:cxn ang="0">
                    <a:pos x="1164" y="1550"/>
                  </a:cxn>
                  <a:cxn ang="0">
                    <a:pos x="1204" y="1548"/>
                  </a:cxn>
                  <a:cxn ang="0">
                    <a:pos x="1242" y="1542"/>
                  </a:cxn>
                  <a:cxn ang="0">
                    <a:pos x="1278" y="1534"/>
                  </a:cxn>
                  <a:cxn ang="0">
                    <a:pos x="1314" y="1520"/>
                  </a:cxn>
                  <a:cxn ang="0">
                    <a:pos x="1348" y="1504"/>
                  </a:cxn>
                  <a:cxn ang="0">
                    <a:pos x="1380" y="1484"/>
                  </a:cxn>
                  <a:cxn ang="0">
                    <a:pos x="1410" y="1462"/>
                  </a:cxn>
                  <a:cxn ang="0">
                    <a:pos x="1438" y="1436"/>
                  </a:cxn>
                  <a:cxn ang="0">
                    <a:pos x="1462" y="1410"/>
                  </a:cxn>
                  <a:cxn ang="0">
                    <a:pos x="1486" y="1380"/>
                  </a:cxn>
                  <a:cxn ang="0">
                    <a:pos x="1504" y="1348"/>
                  </a:cxn>
                  <a:cxn ang="0">
                    <a:pos x="1520" y="1314"/>
                  </a:cxn>
                  <a:cxn ang="0">
                    <a:pos x="1534" y="1278"/>
                  </a:cxn>
                  <a:cxn ang="0">
                    <a:pos x="1544" y="1240"/>
                  </a:cxn>
                  <a:cxn ang="0">
                    <a:pos x="1550" y="1202"/>
                  </a:cxn>
                  <a:cxn ang="0">
                    <a:pos x="1552" y="1162"/>
                  </a:cxn>
                  <a:cxn ang="0">
                    <a:pos x="1552" y="388"/>
                  </a:cxn>
                  <a:cxn ang="0">
                    <a:pos x="1552" y="388"/>
                  </a:cxn>
                  <a:cxn ang="0">
                    <a:pos x="1550" y="348"/>
                  </a:cxn>
                  <a:cxn ang="0">
                    <a:pos x="1544" y="308"/>
                  </a:cxn>
                  <a:cxn ang="0">
                    <a:pos x="1534" y="272"/>
                  </a:cxn>
                  <a:cxn ang="0">
                    <a:pos x="1520" y="236"/>
                  </a:cxn>
                  <a:cxn ang="0">
                    <a:pos x="1504" y="202"/>
                  </a:cxn>
                  <a:cxn ang="0">
                    <a:pos x="1486" y="170"/>
                  </a:cxn>
                  <a:cxn ang="0">
                    <a:pos x="1462" y="140"/>
                  </a:cxn>
                  <a:cxn ang="0">
                    <a:pos x="1438" y="112"/>
                  </a:cxn>
                  <a:cxn ang="0">
                    <a:pos x="1410" y="88"/>
                  </a:cxn>
                  <a:cxn ang="0">
                    <a:pos x="1380" y="66"/>
                  </a:cxn>
                  <a:cxn ang="0">
                    <a:pos x="1348" y="46"/>
                  </a:cxn>
                  <a:cxn ang="0">
                    <a:pos x="1314" y="30"/>
                  </a:cxn>
                  <a:cxn ang="0">
                    <a:pos x="1278" y="16"/>
                  </a:cxn>
                  <a:cxn ang="0">
                    <a:pos x="1242" y="8"/>
                  </a:cxn>
                  <a:cxn ang="0">
                    <a:pos x="1204" y="2"/>
                  </a:cxn>
                  <a:cxn ang="0">
                    <a:pos x="1164" y="0"/>
                  </a:cxn>
                  <a:cxn ang="0">
                    <a:pos x="1164" y="0"/>
                  </a:cxn>
                </a:cxnLst>
                <a:rect l="0" t="0" r="r" b="b"/>
                <a:pathLst>
                  <a:path w="1552" h="1550">
                    <a:moveTo>
                      <a:pt x="1164" y="0"/>
                    </a:moveTo>
                    <a:lnTo>
                      <a:pt x="388" y="0"/>
                    </a:lnTo>
                    <a:lnTo>
                      <a:pt x="388" y="0"/>
                    </a:lnTo>
                    <a:lnTo>
                      <a:pt x="348" y="2"/>
                    </a:lnTo>
                    <a:lnTo>
                      <a:pt x="310" y="8"/>
                    </a:lnTo>
                    <a:lnTo>
                      <a:pt x="272" y="16"/>
                    </a:lnTo>
                    <a:lnTo>
                      <a:pt x="238" y="30"/>
                    </a:lnTo>
                    <a:lnTo>
                      <a:pt x="204" y="46"/>
                    </a:lnTo>
                    <a:lnTo>
                      <a:pt x="172" y="66"/>
                    </a:lnTo>
                    <a:lnTo>
                      <a:pt x="142" y="88"/>
                    </a:lnTo>
                    <a:lnTo>
                      <a:pt x="114" y="112"/>
                    </a:lnTo>
                    <a:lnTo>
                      <a:pt x="88" y="140"/>
                    </a:lnTo>
                    <a:lnTo>
                      <a:pt x="66" y="170"/>
                    </a:lnTo>
                    <a:lnTo>
                      <a:pt x="46" y="202"/>
                    </a:lnTo>
                    <a:lnTo>
                      <a:pt x="30" y="236"/>
                    </a:lnTo>
                    <a:lnTo>
                      <a:pt x="18" y="272"/>
                    </a:lnTo>
                    <a:lnTo>
                      <a:pt x="8" y="308"/>
                    </a:lnTo>
                    <a:lnTo>
                      <a:pt x="2" y="348"/>
                    </a:lnTo>
                    <a:lnTo>
                      <a:pt x="0" y="388"/>
                    </a:lnTo>
                    <a:lnTo>
                      <a:pt x="0" y="888"/>
                    </a:lnTo>
                    <a:lnTo>
                      <a:pt x="0" y="1162"/>
                    </a:lnTo>
                    <a:lnTo>
                      <a:pt x="0" y="1550"/>
                    </a:lnTo>
                    <a:lnTo>
                      <a:pt x="388" y="1550"/>
                    </a:lnTo>
                    <a:lnTo>
                      <a:pt x="662" y="1550"/>
                    </a:lnTo>
                    <a:lnTo>
                      <a:pt x="1164" y="1550"/>
                    </a:lnTo>
                    <a:lnTo>
                      <a:pt x="1164" y="1550"/>
                    </a:lnTo>
                    <a:lnTo>
                      <a:pt x="1204" y="1548"/>
                    </a:lnTo>
                    <a:lnTo>
                      <a:pt x="1242" y="1542"/>
                    </a:lnTo>
                    <a:lnTo>
                      <a:pt x="1278" y="1534"/>
                    </a:lnTo>
                    <a:lnTo>
                      <a:pt x="1314" y="1520"/>
                    </a:lnTo>
                    <a:lnTo>
                      <a:pt x="1348" y="1504"/>
                    </a:lnTo>
                    <a:lnTo>
                      <a:pt x="1380" y="1484"/>
                    </a:lnTo>
                    <a:lnTo>
                      <a:pt x="1410" y="1462"/>
                    </a:lnTo>
                    <a:lnTo>
                      <a:pt x="1438" y="1436"/>
                    </a:lnTo>
                    <a:lnTo>
                      <a:pt x="1462" y="1410"/>
                    </a:lnTo>
                    <a:lnTo>
                      <a:pt x="1486" y="1380"/>
                    </a:lnTo>
                    <a:lnTo>
                      <a:pt x="1504" y="1348"/>
                    </a:lnTo>
                    <a:lnTo>
                      <a:pt x="1520" y="1314"/>
                    </a:lnTo>
                    <a:lnTo>
                      <a:pt x="1534" y="1278"/>
                    </a:lnTo>
                    <a:lnTo>
                      <a:pt x="1544" y="1240"/>
                    </a:lnTo>
                    <a:lnTo>
                      <a:pt x="1550" y="1202"/>
                    </a:lnTo>
                    <a:lnTo>
                      <a:pt x="1552" y="1162"/>
                    </a:lnTo>
                    <a:lnTo>
                      <a:pt x="1552" y="388"/>
                    </a:lnTo>
                    <a:lnTo>
                      <a:pt x="1552" y="388"/>
                    </a:lnTo>
                    <a:lnTo>
                      <a:pt x="1550" y="348"/>
                    </a:lnTo>
                    <a:lnTo>
                      <a:pt x="1544" y="308"/>
                    </a:lnTo>
                    <a:lnTo>
                      <a:pt x="1534" y="272"/>
                    </a:lnTo>
                    <a:lnTo>
                      <a:pt x="1520" y="236"/>
                    </a:lnTo>
                    <a:lnTo>
                      <a:pt x="1504" y="202"/>
                    </a:lnTo>
                    <a:lnTo>
                      <a:pt x="1486" y="170"/>
                    </a:lnTo>
                    <a:lnTo>
                      <a:pt x="1462" y="140"/>
                    </a:lnTo>
                    <a:lnTo>
                      <a:pt x="1438" y="112"/>
                    </a:lnTo>
                    <a:lnTo>
                      <a:pt x="1410" y="88"/>
                    </a:lnTo>
                    <a:lnTo>
                      <a:pt x="1380" y="66"/>
                    </a:lnTo>
                    <a:lnTo>
                      <a:pt x="1348" y="46"/>
                    </a:lnTo>
                    <a:lnTo>
                      <a:pt x="1314" y="30"/>
                    </a:lnTo>
                    <a:lnTo>
                      <a:pt x="1278" y="16"/>
                    </a:lnTo>
                    <a:lnTo>
                      <a:pt x="1242" y="8"/>
                    </a:lnTo>
                    <a:lnTo>
                      <a:pt x="1204" y="2"/>
                    </a:lnTo>
                    <a:lnTo>
                      <a:pt x="1164" y="0"/>
                    </a:lnTo>
                    <a:lnTo>
                      <a:pt x="116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0000"/>
                    </a:srgbClr>
                  </a:gs>
                  <a:gs pos="42000">
                    <a:srgbClr val="FFFFFF">
                      <a:gamma/>
                      <a:tint val="0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  <p:sp>
            <p:nvSpPr>
              <p:cNvPr id="90" name="대각선 방향의 모서리가 둥근 사각형 89"/>
              <p:cNvSpPr/>
              <p:nvPr/>
            </p:nvSpPr>
            <p:spPr>
              <a:xfrm rot="5400000">
                <a:off x="7295919" y="2066828"/>
                <a:ext cx="1548000" cy="1047691"/>
              </a:xfrm>
              <a:prstGeom prst="round2DiagRect">
                <a:avLst>
                  <a:gd name="adj1" fmla="val 34743"/>
                  <a:gd name="adj2" fmla="val 33127"/>
                </a:avLst>
              </a:prstGeom>
              <a:gradFill flip="none" rotWithShape="1">
                <a:gsLst>
                  <a:gs pos="0">
                    <a:sysClr val="window" lastClr="FFFFFF">
                      <a:alpha val="49000"/>
                    </a:sysClr>
                  </a:gs>
                  <a:gs pos="71000">
                    <a:sysClr val="window" lastClr="FFFFFF">
                      <a:alpha val="0"/>
                    </a:sysClr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  <a:scene3d>
                <a:camera prst="perspectiveAbove" fov="0">
                  <a:rot lat="0" lon="0" rev="0"/>
                </a:camera>
                <a:lightRig rig="flat" dir="t">
                  <a:rot lat="0" lon="0" rev="7920000"/>
                </a:lightRig>
              </a:scene3d>
              <a:sp3d prstMaterial="clear">
                <a:bevelT w="190500" h="190500"/>
              </a:sp3d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pic>
            <p:nvPicPr>
              <p:cNvPr id="102" name="Picture 3" descr="C:\Users\c247\Desktop\bg icon\mini icon\금융\mn35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70000" contrast="40000"/>
              </a:blip>
              <a:srcRect/>
              <a:stretch>
                <a:fillRect/>
              </a:stretch>
            </p:blipFill>
            <p:spPr bwMode="auto">
              <a:xfrm>
                <a:off x="7458850" y="1923801"/>
                <a:ext cx="712230" cy="887927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43" name="TextBox 42"/>
            <p:cNvSpPr txBox="1"/>
            <p:nvPr/>
          </p:nvSpPr>
          <p:spPr>
            <a:xfrm>
              <a:off x="6697918" y="2886776"/>
              <a:ext cx="1911156" cy="1966766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endParaRPr kumimoji="0" lang="en-US" altLang="ko-KR" sz="1400" dirty="0" smtClean="0">
                <a:solidFill>
                  <a:srgbClr val="005DA2"/>
                </a:solidFill>
                <a:latin typeface="Arial" charset="0"/>
                <a:ea typeface="HY견고딕" pitchFamily="18" charset="-127"/>
                <a:cs typeface="Arial" charset="0"/>
              </a:endParaRPr>
            </a:p>
            <a:p>
              <a:r>
                <a:rPr lang="ko-KR" altLang="en-US" sz="2000" b="1" dirty="0" smtClean="0">
                  <a:solidFill>
                    <a:srgbClr val="558ED5"/>
                  </a:solidFill>
                  <a:latin typeface="Arial" charset="0"/>
                  <a:ea typeface="HY견고딕" pitchFamily="18" charset="-127"/>
                  <a:cs typeface="Arial" charset="0"/>
                </a:rPr>
                <a:t>아동학대 예방</a:t>
              </a:r>
              <a:endParaRPr lang="en-US" altLang="ko-KR" sz="2000" b="1" dirty="0">
                <a:solidFill>
                  <a:srgbClr val="558ED5"/>
                </a:solidFill>
                <a:latin typeface="Arial" charset="0"/>
                <a:ea typeface="HY견고딕" pitchFamily="18" charset="-127"/>
                <a:cs typeface="Arial" charset="0"/>
              </a:endParaRPr>
            </a:p>
            <a:p>
              <a:r>
                <a:rPr kumimoji="0" lang="en-US" altLang="ko-KR" sz="1400" dirty="0" smtClean="0">
                  <a:solidFill>
                    <a:schemeClr val="bg1">
                      <a:lumMod val="50000"/>
                    </a:schemeClr>
                  </a:solidFill>
                  <a:latin typeface="Arial" charset="0"/>
                  <a:ea typeface="HY견고딕" pitchFamily="18" charset="-127"/>
                  <a:cs typeface="Arial" charset="0"/>
                </a:rPr>
                <a:t>. </a:t>
              </a:r>
            </a:p>
            <a:p>
              <a:endParaRPr lang="ko-KR" altLang="en-US" sz="1400" dirty="0">
                <a:solidFill>
                  <a:srgbClr val="ED7FA1"/>
                </a:solidFill>
              </a:endParaRPr>
            </a:p>
          </p:txBody>
        </p:sp>
      </p:grpSp>
      <p:grpSp>
        <p:nvGrpSpPr>
          <p:cNvPr id="10" name="그룹 44"/>
          <p:cNvGrpSpPr/>
          <p:nvPr/>
        </p:nvGrpSpPr>
        <p:grpSpPr>
          <a:xfrm>
            <a:off x="3643306" y="1128734"/>
            <a:ext cx="2018167" cy="2098947"/>
            <a:chOff x="2643174" y="2589246"/>
            <a:chExt cx="2018167" cy="2098947"/>
          </a:xfrm>
        </p:grpSpPr>
        <p:sp>
          <p:nvSpPr>
            <p:cNvPr id="83" name="TextBox 82"/>
            <p:cNvSpPr txBox="1"/>
            <p:nvPr/>
          </p:nvSpPr>
          <p:spPr>
            <a:xfrm>
              <a:off x="2643174" y="2589246"/>
              <a:ext cx="1857388" cy="72863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endParaRPr kumimoji="0" lang="en-US" altLang="ko-KR" sz="1400" b="1" dirty="0" smtClean="0">
                <a:solidFill>
                  <a:srgbClr val="F79906"/>
                </a:solidFill>
                <a:latin typeface="+mj-lt"/>
                <a:ea typeface="HY견고딕" pitchFamily="18" charset="-127"/>
                <a:cs typeface="Arial" charset="0"/>
              </a:endParaRPr>
            </a:p>
            <a:p>
              <a:r>
                <a:rPr lang="ko-KR" altLang="en-US" sz="2000" b="1" dirty="0" smtClean="0">
                  <a:solidFill>
                    <a:srgbClr val="F79906"/>
                  </a:solidFill>
                  <a:latin typeface="+mj-lt"/>
                  <a:ea typeface="HY견고딕" pitchFamily="18" charset="-127"/>
                  <a:cs typeface="Arial" charset="0"/>
                </a:rPr>
                <a:t>아동학대 신고</a:t>
              </a:r>
              <a:endParaRPr lang="en-US" altLang="ko-KR" sz="2000" b="1" dirty="0">
                <a:solidFill>
                  <a:srgbClr val="F79906"/>
                </a:solidFill>
                <a:latin typeface="+mj-lt"/>
                <a:ea typeface="HY견고딕" pitchFamily="18" charset="-127"/>
                <a:cs typeface="Arial" charset="0"/>
              </a:endParaRPr>
            </a:p>
            <a:p>
              <a:endParaRPr lang="ko-KR" altLang="en-US" sz="1400" b="1" dirty="0">
                <a:solidFill>
                  <a:srgbClr val="F79906"/>
                </a:solidFill>
                <a:latin typeface="+mj-lt"/>
              </a:endParaRPr>
            </a:p>
          </p:txBody>
        </p:sp>
        <p:sp>
          <p:nvSpPr>
            <p:cNvPr id="99" name="갈매기형 수장 98"/>
            <p:cNvSpPr/>
            <p:nvPr/>
          </p:nvSpPr>
          <p:spPr>
            <a:xfrm>
              <a:off x="4445317" y="3598948"/>
              <a:ext cx="216024" cy="216024"/>
            </a:xfrm>
            <a:prstGeom prst="chevron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그룹 45"/>
            <p:cNvGrpSpPr/>
            <p:nvPr/>
          </p:nvGrpSpPr>
          <p:grpSpPr>
            <a:xfrm>
              <a:off x="2786050" y="3214686"/>
              <a:ext cx="1475409" cy="1473507"/>
              <a:chOff x="2671217" y="3553966"/>
              <a:chExt cx="1654880" cy="1652747"/>
            </a:xfrm>
          </p:grpSpPr>
          <p:sp>
            <p:nvSpPr>
              <p:cNvPr id="64" name="Freeform 9"/>
              <p:cNvSpPr>
                <a:spLocks/>
              </p:cNvSpPr>
              <p:nvPr/>
            </p:nvSpPr>
            <p:spPr bwMode="auto">
              <a:xfrm>
                <a:off x="2671217" y="3553966"/>
                <a:ext cx="1654880" cy="1652747"/>
              </a:xfrm>
              <a:custGeom>
                <a:avLst/>
                <a:gdLst/>
                <a:ahLst/>
                <a:cxnLst>
                  <a:cxn ang="0">
                    <a:pos x="1164" y="0"/>
                  </a:cxn>
                  <a:cxn ang="0">
                    <a:pos x="388" y="0"/>
                  </a:cxn>
                  <a:cxn ang="0">
                    <a:pos x="388" y="0"/>
                  </a:cxn>
                  <a:cxn ang="0">
                    <a:pos x="348" y="2"/>
                  </a:cxn>
                  <a:cxn ang="0">
                    <a:pos x="310" y="8"/>
                  </a:cxn>
                  <a:cxn ang="0">
                    <a:pos x="272" y="16"/>
                  </a:cxn>
                  <a:cxn ang="0">
                    <a:pos x="238" y="30"/>
                  </a:cxn>
                  <a:cxn ang="0">
                    <a:pos x="204" y="46"/>
                  </a:cxn>
                  <a:cxn ang="0">
                    <a:pos x="172" y="66"/>
                  </a:cxn>
                  <a:cxn ang="0">
                    <a:pos x="142" y="88"/>
                  </a:cxn>
                  <a:cxn ang="0">
                    <a:pos x="114" y="112"/>
                  </a:cxn>
                  <a:cxn ang="0">
                    <a:pos x="88" y="140"/>
                  </a:cxn>
                  <a:cxn ang="0">
                    <a:pos x="66" y="170"/>
                  </a:cxn>
                  <a:cxn ang="0">
                    <a:pos x="46" y="202"/>
                  </a:cxn>
                  <a:cxn ang="0">
                    <a:pos x="30" y="236"/>
                  </a:cxn>
                  <a:cxn ang="0">
                    <a:pos x="18" y="272"/>
                  </a:cxn>
                  <a:cxn ang="0">
                    <a:pos x="8" y="308"/>
                  </a:cxn>
                  <a:cxn ang="0">
                    <a:pos x="2" y="348"/>
                  </a:cxn>
                  <a:cxn ang="0">
                    <a:pos x="0" y="388"/>
                  </a:cxn>
                  <a:cxn ang="0">
                    <a:pos x="0" y="888"/>
                  </a:cxn>
                  <a:cxn ang="0">
                    <a:pos x="0" y="1162"/>
                  </a:cxn>
                  <a:cxn ang="0">
                    <a:pos x="0" y="1550"/>
                  </a:cxn>
                  <a:cxn ang="0">
                    <a:pos x="388" y="1550"/>
                  </a:cxn>
                  <a:cxn ang="0">
                    <a:pos x="662" y="1550"/>
                  </a:cxn>
                  <a:cxn ang="0">
                    <a:pos x="1164" y="1550"/>
                  </a:cxn>
                  <a:cxn ang="0">
                    <a:pos x="1164" y="1550"/>
                  </a:cxn>
                  <a:cxn ang="0">
                    <a:pos x="1204" y="1548"/>
                  </a:cxn>
                  <a:cxn ang="0">
                    <a:pos x="1242" y="1542"/>
                  </a:cxn>
                  <a:cxn ang="0">
                    <a:pos x="1278" y="1534"/>
                  </a:cxn>
                  <a:cxn ang="0">
                    <a:pos x="1314" y="1520"/>
                  </a:cxn>
                  <a:cxn ang="0">
                    <a:pos x="1348" y="1504"/>
                  </a:cxn>
                  <a:cxn ang="0">
                    <a:pos x="1380" y="1484"/>
                  </a:cxn>
                  <a:cxn ang="0">
                    <a:pos x="1410" y="1462"/>
                  </a:cxn>
                  <a:cxn ang="0">
                    <a:pos x="1438" y="1436"/>
                  </a:cxn>
                  <a:cxn ang="0">
                    <a:pos x="1462" y="1410"/>
                  </a:cxn>
                  <a:cxn ang="0">
                    <a:pos x="1486" y="1380"/>
                  </a:cxn>
                  <a:cxn ang="0">
                    <a:pos x="1504" y="1348"/>
                  </a:cxn>
                  <a:cxn ang="0">
                    <a:pos x="1520" y="1314"/>
                  </a:cxn>
                  <a:cxn ang="0">
                    <a:pos x="1534" y="1278"/>
                  </a:cxn>
                  <a:cxn ang="0">
                    <a:pos x="1544" y="1240"/>
                  </a:cxn>
                  <a:cxn ang="0">
                    <a:pos x="1550" y="1202"/>
                  </a:cxn>
                  <a:cxn ang="0">
                    <a:pos x="1552" y="1162"/>
                  </a:cxn>
                  <a:cxn ang="0">
                    <a:pos x="1552" y="388"/>
                  </a:cxn>
                  <a:cxn ang="0">
                    <a:pos x="1552" y="388"/>
                  </a:cxn>
                  <a:cxn ang="0">
                    <a:pos x="1550" y="348"/>
                  </a:cxn>
                  <a:cxn ang="0">
                    <a:pos x="1544" y="308"/>
                  </a:cxn>
                  <a:cxn ang="0">
                    <a:pos x="1534" y="272"/>
                  </a:cxn>
                  <a:cxn ang="0">
                    <a:pos x="1520" y="236"/>
                  </a:cxn>
                  <a:cxn ang="0">
                    <a:pos x="1504" y="202"/>
                  </a:cxn>
                  <a:cxn ang="0">
                    <a:pos x="1486" y="170"/>
                  </a:cxn>
                  <a:cxn ang="0">
                    <a:pos x="1462" y="140"/>
                  </a:cxn>
                  <a:cxn ang="0">
                    <a:pos x="1438" y="112"/>
                  </a:cxn>
                  <a:cxn ang="0">
                    <a:pos x="1410" y="88"/>
                  </a:cxn>
                  <a:cxn ang="0">
                    <a:pos x="1380" y="66"/>
                  </a:cxn>
                  <a:cxn ang="0">
                    <a:pos x="1348" y="46"/>
                  </a:cxn>
                  <a:cxn ang="0">
                    <a:pos x="1314" y="30"/>
                  </a:cxn>
                  <a:cxn ang="0">
                    <a:pos x="1278" y="16"/>
                  </a:cxn>
                  <a:cxn ang="0">
                    <a:pos x="1242" y="8"/>
                  </a:cxn>
                  <a:cxn ang="0">
                    <a:pos x="1204" y="2"/>
                  </a:cxn>
                  <a:cxn ang="0">
                    <a:pos x="1164" y="0"/>
                  </a:cxn>
                  <a:cxn ang="0">
                    <a:pos x="1164" y="0"/>
                  </a:cxn>
                </a:cxnLst>
                <a:rect l="0" t="0" r="r" b="b"/>
                <a:pathLst>
                  <a:path w="1552" h="1550">
                    <a:moveTo>
                      <a:pt x="1164" y="0"/>
                    </a:moveTo>
                    <a:lnTo>
                      <a:pt x="388" y="0"/>
                    </a:lnTo>
                    <a:lnTo>
                      <a:pt x="388" y="0"/>
                    </a:lnTo>
                    <a:lnTo>
                      <a:pt x="348" y="2"/>
                    </a:lnTo>
                    <a:lnTo>
                      <a:pt x="310" y="8"/>
                    </a:lnTo>
                    <a:lnTo>
                      <a:pt x="272" y="16"/>
                    </a:lnTo>
                    <a:lnTo>
                      <a:pt x="238" y="30"/>
                    </a:lnTo>
                    <a:lnTo>
                      <a:pt x="204" y="46"/>
                    </a:lnTo>
                    <a:lnTo>
                      <a:pt x="172" y="66"/>
                    </a:lnTo>
                    <a:lnTo>
                      <a:pt x="142" y="88"/>
                    </a:lnTo>
                    <a:lnTo>
                      <a:pt x="114" y="112"/>
                    </a:lnTo>
                    <a:lnTo>
                      <a:pt x="88" y="140"/>
                    </a:lnTo>
                    <a:lnTo>
                      <a:pt x="66" y="170"/>
                    </a:lnTo>
                    <a:lnTo>
                      <a:pt x="46" y="202"/>
                    </a:lnTo>
                    <a:lnTo>
                      <a:pt x="30" y="236"/>
                    </a:lnTo>
                    <a:lnTo>
                      <a:pt x="18" y="272"/>
                    </a:lnTo>
                    <a:lnTo>
                      <a:pt x="8" y="308"/>
                    </a:lnTo>
                    <a:lnTo>
                      <a:pt x="2" y="348"/>
                    </a:lnTo>
                    <a:lnTo>
                      <a:pt x="0" y="388"/>
                    </a:lnTo>
                    <a:lnTo>
                      <a:pt x="0" y="888"/>
                    </a:lnTo>
                    <a:lnTo>
                      <a:pt x="0" y="1162"/>
                    </a:lnTo>
                    <a:lnTo>
                      <a:pt x="0" y="1550"/>
                    </a:lnTo>
                    <a:lnTo>
                      <a:pt x="388" y="1550"/>
                    </a:lnTo>
                    <a:lnTo>
                      <a:pt x="662" y="1550"/>
                    </a:lnTo>
                    <a:lnTo>
                      <a:pt x="1164" y="1550"/>
                    </a:lnTo>
                    <a:lnTo>
                      <a:pt x="1164" y="1550"/>
                    </a:lnTo>
                    <a:lnTo>
                      <a:pt x="1204" y="1548"/>
                    </a:lnTo>
                    <a:lnTo>
                      <a:pt x="1242" y="1542"/>
                    </a:lnTo>
                    <a:lnTo>
                      <a:pt x="1278" y="1534"/>
                    </a:lnTo>
                    <a:lnTo>
                      <a:pt x="1314" y="1520"/>
                    </a:lnTo>
                    <a:lnTo>
                      <a:pt x="1348" y="1504"/>
                    </a:lnTo>
                    <a:lnTo>
                      <a:pt x="1380" y="1484"/>
                    </a:lnTo>
                    <a:lnTo>
                      <a:pt x="1410" y="1462"/>
                    </a:lnTo>
                    <a:lnTo>
                      <a:pt x="1438" y="1436"/>
                    </a:lnTo>
                    <a:lnTo>
                      <a:pt x="1462" y="1410"/>
                    </a:lnTo>
                    <a:lnTo>
                      <a:pt x="1486" y="1380"/>
                    </a:lnTo>
                    <a:lnTo>
                      <a:pt x="1504" y="1348"/>
                    </a:lnTo>
                    <a:lnTo>
                      <a:pt x="1520" y="1314"/>
                    </a:lnTo>
                    <a:lnTo>
                      <a:pt x="1534" y="1278"/>
                    </a:lnTo>
                    <a:lnTo>
                      <a:pt x="1544" y="1240"/>
                    </a:lnTo>
                    <a:lnTo>
                      <a:pt x="1550" y="1202"/>
                    </a:lnTo>
                    <a:lnTo>
                      <a:pt x="1552" y="1162"/>
                    </a:lnTo>
                    <a:lnTo>
                      <a:pt x="1552" y="388"/>
                    </a:lnTo>
                    <a:lnTo>
                      <a:pt x="1552" y="388"/>
                    </a:lnTo>
                    <a:lnTo>
                      <a:pt x="1550" y="348"/>
                    </a:lnTo>
                    <a:lnTo>
                      <a:pt x="1544" y="308"/>
                    </a:lnTo>
                    <a:lnTo>
                      <a:pt x="1534" y="272"/>
                    </a:lnTo>
                    <a:lnTo>
                      <a:pt x="1520" y="236"/>
                    </a:lnTo>
                    <a:lnTo>
                      <a:pt x="1504" y="202"/>
                    </a:lnTo>
                    <a:lnTo>
                      <a:pt x="1486" y="170"/>
                    </a:lnTo>
                    <a:lnTo>
                      <a:pt x="1462" y="140"/>
                    </a:lnTo>
                    <a:lnTo>
                      <a:pt x="1438" y="112"/>
                    </a:lnTo>
                    <a:lnTo>
                      <a:pt x="1410" y="88"/>
                    </a:lnTo>
                    <a:lnTo>
                      <a:pt x="1380" y="66"/>
                    </a:lnTo>
                    <a:lnTo>
                      <a:pt x="1348" y="46"/>
                    </a:lnTo>
                    <a:lnTo>
                      <a:pt x="1314" y="30"/>
                    </a:lnTo>
                    <a:lnTo>
                      <a:pt x="1278" y="16"/>
                    </a:lnTo>
                    <a:lnTo>
                      <a:pt x="1242" y="8"/>
                    </a:lnTo>
                    <a:lnTo>
                      <a:pt x="1204" y="2"/>
                    </a:lnTo>
                    <a:lnTo>
                      <a:pt x="1164" y="0"/>
                    </a:lnTo>
                    <a:lnTo>
                      <a:pt x="1164" y="0"/>
                    </a:lnTo>
                    <a:close/>
                  </a:path>
                </a:pathLst>
              </a:custGeom>
              <a:solidFill>
                <a:srgbClr val="F79906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2000" endA="300" endPos="35000" dir="5400000" sy="-100000" algn="bl" rotWithShape="0"/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  <p:sp>
            <p:nvSpPr>
              <p:cNvPr id="65" name="Freeform 9"/>
              <p:cNvSpPr>
                <a:spLocks/>
              </p:cNvSpPr>
              <p:nvPr/>
            </p:nvSpPr>
            <p:spPr bwMode="auto">
              <a:xfrm>
                <a:off x="2720560" y="3603154"/>
                <a:ext cx="1556195" cy="1554189"/>
              </a:xfrm>
              <a:custGeom>
                <a:avLst/>
                <a:gdLst/>
                <a:ahLst/>
                <a:cxnLst>
                  <a:cxn ang="0">
                    <a:pos x="1164" y="0"/>
                  </a:cxn>
                  <a:cxn ang="0">
                    <a:pos x="388" y="0"/>
                  </a:cxn>
                  <a:cxn ang="0">
                    <a:pos x="388" y="0"/>
                  </a:cxn>
                  <a:cxn ang="0">
                    <a:pos x="348" y="2"/>
                  </a:cxn>
                  <a:cxn ang="0">
                    <a:pos x="310" y="8"/>
                  </a:cxn>
                  <a:cxn ang="0">
                    <a:pos x="272" y="16"/>
                  </a:cxn>
                  <a:cxn ang="0">
                    <a:pos x="238" y="30"/>
                  </a:cxn>
                  <a:cxn ang="0">
                    <a:pos x="204" y="46"/>
                  </a:cxn>
                  <a:cxn ang="0">
                    <a:pos x="172" y="66"/>
                  </a:cxn>
                  <a:cxn ang="0">
                    <a:pos x="142" y="88"/>
                  </a:cxn>
                  <a:cxn ang="0">
                    <a:pos x="114" y="112"/>
                  </a:cxn>
                  <a:cxn ang="0">
                    <a:pos x="88" y="140"/>
                  </a:cxn>
                  <a:cxn ang="0">
                    <a:pos x="66" y="170"/>
                  </a:cxn>
                  <a:cxn ang="0">
                    <a:pos x="46" y="202"/>
                  </a:cxn>
                  <a:cxn ang="0">
                    <a:pos x="30" y="236"/>
                  </a:cxn>
                  <a:cxn ang="0">
                    <a:pos x="18" y="272"/>
                  </a:cxn>
                  <a:cxn ang="0">
                    <a:pos x="8" y="308"/>
                  </a:cxn>
                  <a:cxn ang="0">
                    <a:pos x="2" y="348"/>
                  </a:cxn>
                  <a:cxn ang="0">
                    <a:pos x="0" y="388"/>
                  </a:cxn>
                  <a:cxn ang="0">
                    <a:pos x="0" y="888"/>
                  </a:cxn>
                  <a:cxn ang="0">
                    <a:pos x="0" y="1162"/>
                  </a:cxn>
                  <a:cxn ang="0">
                    <a:pos x="0" y="1550"/>
                  </a:cxn>
                  <a:cxn ang="0">
                    <a:pos x="388" y="1550"/>
                  </a:cxn>
                  <a:cxn ang="0">
                    <a:pos x="662" y="1550"/>
                  </a:cxn>
                  <a:cxn ang="0">
                    <a:pos x="1164" y="1550"/>
                  </a:cxn>
                  <a:cxn ang="0">
                    <a:pos x="1164" y="1550"/>
                  </a:cxn>
                  <a:cxn ang="0">
                    <a:pos x="1204" y="1548"/>
                  </a:cxn>
                  <a:cxn ang="0">
                    <a:pos x="1242" y="1542"/>
                  </a:cxn>
                  <a:cxn ang="0">
                    <a:pos x="1278" y="1534"/>
                  </a:cxn>
                  <a:cxn ang="0">
                    <a:pos x="1314" y="1520"/>
                  </a:cxn>
                  <a:cxn ang="0">
                    <a:pos x="1348" y="1504"/>
                  </a:cxn>
                  <a:cxn ang="0">
                    <a:pos x="1380" y="1484"/>
                  </a:cxn>
                  <a:cxn ang="0">
                    <a:pos x="1410" y="1462"/>
                  </a:cxn>
                  <a:cxn ang="0">
                    <a:pos x="1438" y="1436"/>
                  </a:cxn>
                  <a:cxn ang="0">
                    <a:pos x="1462" y="1410"/>
                  </a:cxn>
                  <a:cxn ang="0">
                    <a:pos x="1486" y="1380"/>
                  </a:cxn>
                  <a:cxn ang="0">
                    <a:pos x="1504" y="1348"/>
                  </a:cxn>
                  <a:cxn ang="0">
                    <a:pos x="1520" y="1314"/>
                  </a:cxn>
                  <a:cxn ang="0">
                    <a:pos x="1534" y="1278"/>
                  </a:cxn>
                  <a:cxn ang="0">
                    <a:pos x="1544" y="1240"/>
                  </a:cxn>
                  <a:cxn ang="0">
                    <a:pos x="1550" y="1202"/>
                  </a:cxn>
                  <a:cxn ang="0">
                    <a:pos x="1552" y="1162"/>
                  </a:cxn>
                  <a:cxn ang="0">
                    <a:pos x="1552" y="388"/>
                  </a:cxn>
                  <a:cxn ang="0">
                    <a:pos x="1552" y="388"/>
                  </a:cxn>
                  <a:cxn ang="0">
                    <a:pos x="1550" y="348"/>
                  </a:cxn>
                  <a:cxn ang="0">
                    <a:pos x="1544" y="308"/>
                  </a:cxn>
                  <a:cxn ang="0">
                    <a:pos x="1534" y="272"/>
                  </a:cxn>
                  <a:cxn ang="0">
                    <a:pos x="1520" y="236"/>
                  </a:cxn>
                  <a:cxn ang="0">
                    <a:pos x="1504" y="202"/>
                  </a:cxn>
                  <a:cxn ang="0">
                    <a:pos x="1486" y="170"/>
                  </a:cxn>
                  <a:cxn ang="0">
                    <a:pos x="1462" y="140"/>
                  </a:cxn>
                  <a:cxn ang="0">
                    <a:pos x="1438" y="112"/>
                  </a:cxn>
                  <a:cxn ang="0">
                    <a:pos x="1410" y="88"/>
                  </a:cxn>
                  <a:cxn ang="0">
                    <a:pos x="1380" y="66"/>
                  </a:cxn>
                  <a:cxn ang="0">
                    <a:pos x="1348" y="46"/>
                  </a:cxn>
                  <a:cxn ang="0">
                    <a:pos x="1314" y="30"/>
                  </a:cxn>
                  <a:cxn ang="0">
                    <a:pos x="1278" y="16"/>
                  </a:cxn>
                  <a:cxn ang="0">
                    <a:pos x="1242" y="8"/>
                  </a:cxn>
                  <a:cxn ang="0">
                    <a:pos x="1204" y="2"/>
                  </a:cxn>
                  <a:cxn ang="0">
                    <a:pos x="1164" y="0"/>
                  </a:cxn>
                  <a:cxn ang="0">
                    <a:pos x="1164" y="0"/>
                  </a:cxn>
                </a:cxnLst>
                <a:rect l="0" t="0" r="r" b="b"/>
                <a:pathLst>
                  <a:path w="1552" h="1550">
                    <a:moveTo>
                      <a:pt x="1164" y="0"/>
                    </a:moveTo>
                    <a:lnTo>
                      <a:pt x="388" y="0"/>
                    </a:lnTo>
                    <a:lnTo>
                      <a:pt x="388" y="0"/>
                    </a:lnTo>
                    <a:lnTo>
                      <a:pt x="348" y="2"/>
                    </a:lnTo>
                    <a:lnTo>
                      <a:pt x="310" y="8"/>
                    </a:lnTo>
                    <a:lnTo>
                      <a:pt x="272" y="16"/>
                    </a:lnTo>
                    <a:lnTo>
                      <a:pt x="238" y="30"/>
                    </a:lnTo>
                    <a:lnTo>
                      <a:pt x="204" y="46"/>
                    </a:lnTo>
                    <a:lnTo>
                      <a:pt x="172" y="66"/>
                    </a:lnTo>
                    <a:lnTo>
                      <a:pt x="142" y="88"/>
                    </a:lnTo>
                    <a:lnTo>
                      <a:pt x="114" y="112"/>
                    </a:lnTo>
                    <a:lnTo>
                      <a:pt x="88" y="140"/>
                    </a:lnTo>
                    <a:lnTo>
                      <a:pt x="66" y="170"/>
                    </a:lnTo>
                    <a:lnTo>
                      <a:pt x="46" y="202"/>
                    </a:lnTo>
                    <a:lnTo>
                      <a:pt x="30" y="236"/>
                    </a:lnTo>
                    <a:lnTo>
                      <a:pt x="18" y="272"/>
                    </a:lnTo>
                    <a:lnTo>
                      <a:pt x="8" y="308"/>
                    </a:lnTo>
                    <a:lnTo>
                      <a:pt x="2" y="348"/>
                    </a:lnTo>
                    <a:lnTo>
                      <a:pt x="0" y="388"/>
                    </a:lnTo>
                    <a:lnTo>
                      <a:pt x="0" y="888"/>
                    </a:lnTo>
                    <a:lnTo>
                      <a:pt x="0" y="1162"/>
                    </a:lnTo>
                    <a:lnTo>
                      <a:pt x="0" y="1550"/>
                    </a:lnTo>
                    <a:lnTo>
                      <a:pt x="388" y="1550"/>
                    </a:lnTo>
                    <a:lnTo>
                      <a:pt x="662" y="1550"/>
                    </a:lnTo>
                    <a:lnTo>
                      <a:pt x="1164" y="1550"/>
                    </a:lnTo>
                    <a:lnTo>
                      <a:pt x="1164" y="1550"/>
                    </a:lnTo>
                    <a:lnTo>
                      <a:pt x="1204" y="1548"/>
                    </a:lnTo>
                    <a:lnTo>
                      <a:pt x="1242" y="1542"/>
                    </a:lnTo>
                    <a:lnTo>
                      <a:pt x="1278" y="1534"/>
                    </a:lnTo>
                    <a:lnTo>
                      <a:pt x="1314" y="1520"/>
                    </a:lnTo>
                    <a:lnTo>
                      <a:pt x="1348" y="1504"/>
                    </a:lnTo>
                    <a:lnTo>
                      <a:pt x="1380" y="1484"/>
                    </a:lnTo>
                    <a:lnTo>
                      <a:pt x="1410" y="1462"/>
                    </a:lnTo>
                    <a:lnTo>
                      <a:pt x="1438" y="1436"/>
                    </a:lnTo>
                    <a:lnTo>
                      <a:pt x="1462" y="1410"/>
                    </a:lnTo>
                    <a:lnTo>
                      <a:pt x="1486" y="1380"/>
                    </a:lnTo>
                    <a:lnTo>
                      <a:pt x="1504" y="1348"/>
                    </a:lnTo>
                    <a:lnTo>
                      <a:pt x="1520" y="1314"/>
                    </a:lnTo>
                    <a:lnTo>
                      <a:pt x="1534" y="1278"/>
                    </a:lnTo>
                    <a:lnTo>
                      <a:pt x="1544" y="1240"/>
                    </a:lnTo>
                    <a:lnTo>
                      <a:pt x="1550" y="1202"/>
                    </a:lnTo>
                    <a:lnTo>
                      <a:pt x="1552" y="1162"/>
                    </a:lnTo>
                    <a:lnTo>
                      <a:pt x="1552" y="388"/>
                    </a:lnTo>
                    <a:lnTo>
                      <a:pt x="1552" y="388"/>
                    </a:lnTo>
                    <a:lnTo>
                      <a:pt x="1550" y="348"/>
                    </a:lnTo>
                    <a:lnTo>
                      <a:pt x="1544" y="308"/>
                    </a:lnTo>
                    <a:lnTo>
                      <a:pt x="1534" y="272"/>
                    </a:lnTo>
                    <a:lnTo>
                      <a:pt x="1520" y="236"/>
                    </a:lnTo>
                    <a:lnTo>
                      <a:pt x="1504" y="202"/>
                    </a:lnTo>
                    <a:lnTo>
                      <a:pt x="1486" y="170"/>
                    </a:lnTo>
                    <a:lnTo>
                      <a:pt x="1462" y="140"/>
                    </a:lnTo>
                    <a:lnTo>
                      <a:pt x="1438" y="112"/>
                    </a:lnTo>
                    <a:lnTo>
                      <a:pt x="1410" y="88"/>
                    </a:lnTo>
                    <a:lnTo>
                      <a:pt x="1380" y="66"/>
                    </a:lnTo>
                    <a:lnTo>
                      <a:pt x="1348" y="46"/>
                    </a:lnTo>
                    <a:lnTo>
                      <a:pt x="1314" y="30"/>
                    </a:lnTo>
                    <a:lnTo>
                      <a:pt x="1278" y="16"/>
                    </a:lnTo>
                    <a:lnTo>
                      <a:pt x="1242" y="8"/>
                    </a:lnTo>
                    <a:lnTo>
                      <a:pt x="1204" y="2"/>
                    </a:lnTo>
                    <a:lnTo>
                      <a:pt x="1164" y="0"/>
                    </a:lnTo>
                    <a:lnTo>
                      <a:pt x="116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0000"/>
                    </a:srgbClr>
                  </a:gs>
                  <a:gs pos="42000">
                    <a:srgbClr val="FFFFFF">
                      <a:gamma/>
                      <a:tint val="0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  <p:sp>
            <p:nvSpPr>
              <p:cNvPr id="88" name="대각선 방향의 모서리가 둥근 사각형 87"/>
              <p:cNvSpPr/>
              <p:nvPr/>
            </p:nvSpPr>
            <p:spPr>
              <a:xfrm rot="5400000">
                <a:off x="2982423" y="3869026"/>
                <a:ext cx="1531219" cy="1047691"/>
              </a:xfrm>
              <a:prstGeom prst="round2DiagRect">
                <a:avLst>
                  <a:gd name="adj1" fmla="val 34743"/>
                  <a:gd name="adj2" fmla="val 33127"/>
                </a:avLst>
              </a:prstGeom>
              <a:gradFill flip="none" rotWithShape="1">
                <a:gsLst>
                  <a:gs pos="0">
                    <a:sysClr val="window" lastClr="FFFFFF">
                      <a:alpha val="49000"/>
                    </a:sysClr>
                  </a:gs>
                  <a:gs pos="71000">
                    <a:sysClr val="window" lastClr="FFFFFF">
                      <a:alpha val="0"/>
                    </a:sysClr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  <a:scene3d>
                <a:camera prst="perspectiveAbove" fov="0">
                  <a:rot lat="0" lon="0" rev="0"/>
                </a:camera>
                <a:lightRig rig="flat" dir="t">
                  <a:rot lat="0" lon="0" rev="7920000"/>
                </a:lightRig>
              </a:scene3d>
              <a:sp3d prstMaterial="clear">
                <a:bevelT w="190500" h="190500"/>
              </a:sp3d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06" name="직사각형 105"/>
              <p:cNvSpPr/>
              <p:nvPr/>
            </p:nvSpPr>
            <p:spPr>
              <a:xfrm>
                <a:off x="2945171" y="4648544"/>
                <a:ext cx="1027014" cy="4142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ko-KR" b="1" dirty="0" smtClean="0">
                    <a:solidFill>
                      <a:schemeClr val="bg1"/>
                    </a:solidFill>
                    <a:latin typeface="Arial" pitchFamily="34" charset="0"/>
                    <a:ea typeface="HY견고딕" pitchFamily="18" charset="-127"/>
                    <a:cs typeface="Arial" pitchFamily="34" charset="0"/>
                  </a:rPr>
                  <a:t>2STEP</a:t>
                </a:r>
                <a:endParaRPr lang="en-US" altLang="ko-KR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pic>
          <p:nvPicPr>
            <p:cNvPr id="42" name="Picture 5" descr="C:\Users\c247\Desktop\bg icon\mini icon\전자\mn2.png"/>
            <p:cNvPicPr>
              <a:picLocks noChangeAspect="1" noChangeArrowheads="1"/>
            </p:cNvPicPr>
            <p:nvPr/>
          </p:nvPicPr>
          <p:blipFill>
            <a:blip r:embed="rId5" cstate="print">
              <a:lum bright="70000" contrast="40000"/>
            </a:blip>
            <a:srcRect/>
            <a:stretch>
              <a:fillRect/>
            </a:stretch>
          </p:blipFill>
          <p:spPr bwMode="auto">
            <a:xfrm>
              <a:off x="3209916" y="3390902"/>
              <a:ext cx="571504" cy="714380"/>
            </a:xfrm>
            <a:prstGeom prst="rect">
              <a:avLst/>
            </a:prstGeom>
            <a:noFill/>
            <a:effectLst/>
          </p:spPr>
        </p:pic>
      </p:grpSp>
      <p:grpSp>
        <p:nvGrpSpPr>
          <p:cNvPr id="12" name="그룹 51"/>
          <p:cNvGrpSpPr/>
          <p:nvPr/>
        </p:nvGrpSpPr>
        <p:grpSpPr>
          <a:xfrm>
            <a:off x="5937260" y="1119170"/>
            <a:ext cx="1656184" cy="2062473"/>
            <a:chOff x="5937260" y="839770"/>
            <a:chExt cx="1656184" cy="2062473"/>
          </a:xfrm>
        </p:grpSpPr>
        <p:grpSp>
          <p:nvGrpSpPr>
            <p:cNvPr id="13" name="그룹 45"/>
            <p:cNvGrpSpPr/>
            <p:nvPr/>
          </p:nvGrpSpPr>
          <p:grpSpPr>
            <a:xfrm>
              <a:off x="6015287" y="1428736"/>
              <a:ext cx="1475409" cy="1473507"/>
              <a:chOff x="4831457" y="2377940"/>
              <a:chExt cx="1475409" cy="1473507"/>
            </a:xfrm>
          </p:grpSpPr>
          <p:grpSp>
            <p:nvGrpSpPr>
              <p:cNvPr id="14" name="그룹 46"/>
              <p:cNvGrpSpPr/>
              <p:nvPr/>
            </p:nvGrpSpPr>
            <p:grpSpPr>
              <a:xfrm>
                <a:off x="4831457" y="2377940"/>
                <a:ext cx="1475409" cy="1473507"/>
                <a:chOff x="4831457" y="2761878"/>
                <a:chExt cx="1654880" cy="1652747"/>
              </a:xfrm>
            </p:grpSpPr>
            <p:sp>
              <p:nvSpPr>
                <p:cNvPr id="67" name="Freeform 9"/>
                <p:cNvSpPr>
                  <a:spLocks/>
                </p:cNvSpPr>
                <p:nvPr/>
              </p:nvSpPr>
              <p:spPr bwMode="auto">
                <a:xfrm>
                  <a:off x="4831457" y="2761878"/>
                  <a:ext cx="1654880" cy="1652747"/>
                </a:xfrm>
                <a:custGeom>
                  <a:avLst/>
                  <a:gdLst/>
                  <a:ahLst/>
                  <a:cxnLst>
                    <a:cxn ang="0">
                      <a:pos x="1164" y="0"/>
                    </a:cxn>
                    <a:cxn ang="0">
                      <a:pos x="388" y="0"/>
                    </a:cxn>
                    <a:cxn ang="0">
                      <a:pos x="388" y="0"/>
                    </a:cxn>
                    <a:cxn ang="0">
                      <a:pos x="348" y="2"/>
                    </a:cxn>
                    <a:cxn ang="0">
                      <a:pos x="310" y="8"/>
                    </a:cxn>
                    <a:cxn ang="0">
                      <a:pos x="272" y="16"/>
                    </a:cxn>
                    <a:cxn ang="0">
                      <a:pos x="238" y="30"/>
                    </a:cxn>
                    <a:cxn ang="0">
                      <a:pos x="204" y="46"/>
                    </a:cxn>
                    <a:cxn ang="0">
                      <a:pos x="172" y="66"/>
                    </a:cxn>
                    <a:cxn ang="0">
                      <a:pos x="142" y="88"/>
                    </a:cxn>
                    <a:cxn ang="0">
                      <a:pos x="114" y="112"/>
                    </a:cxn>
                    <a:cxn ang="0">
                      <a:pos x="88" y="140"/>
                    </a:cxn>
                    <a:cxn ang="0">
                      <a:pos x="66" y="170"/>
                    </a:cxn>
                    <a:cxn ang="0">
                      <a:pos x="46" y="202"/>
                    </a:cxn>
                    <a:cxn ang="0">
                      <a:pos x="30" y="236"/>
                    </a:cxn>
                    <a:cxn ang="0">
                      <a:pos x="18" y="272"/>
                    </a:cxn>
                    <a:cxn ang="0">
                      <a:pos x="8" y="308"/>
                    </a:cxn>
                    <a:cxn ang="0">
                      <a:pos x="2" y="348"/>
                    </a:cxn>
                    <a:cxn ang="0">
                      <a:pos x="0" y="388"/>
                    </a:cxn>
                    <a:cxn ang="0">
                      <a:pos x="0" y="888"/>
                    </a:cxn>
                    <a:cxn ang="0">
                      <a:pos x="0" y="1162"/>
                    </a:cxn>
                    <a:cxn ang="0">
                      <a:pos x="0" y="1550"/>
                    </a:cxn>
                    <a:cxn ang="0">
                      <a:pos x="388" y="1550"/>
                    </a:cxn>
                    <a:cxn ang="0">
                      <a:pos x="662" y="1550"/>
                    </a:cxn>
                    <a:cxn ang="0">
                      <a:pos x="1164" y="1550"/>
                    </a:cxn>
                    <a:cxn ang="0">
                      <a:pos x="1164" y="1550"/>
                    </a:cxn>
                    <a:cxn ang="0">
                      <a:pos x="1204" y="1548"/>
                    </a:cxn>
                    <a:cxn ang="0">
                      <a:pos x="1242" y="1542"/>
                    </a:cxn>
                    <a:cxn ang="0">
                      <a:pos x="1278" y="1534"/>
                    </a:cxn>
                    <a:cxn ang="0">
                      <a:pos x="1314" y="1520"/>
                    </a:cxn>
                    <a:cxn ang="0">
                      <a:pos x="1348" y="1504"/>
                    </a:cxn>
                    <a:cxn ang="0">
                      <a:pos x="1380" y="1484"/>
                    </a:cxn>
                    <a:cxn ang="0">
                      <a:pos x="1410" y="1462"/>
                    </a:cxn>
                    <a:cxn ang="0">
                      <a:pos x="1438" y="1436"/>
                    </a:cxn>
                    <a:cxn ang="0">
                      <a:pos x="1462" y="1410"/>
                    </a:cxn>
                    <a:cxn ang="0">
                      <a:pos x="1486" y="1380"/>
                    </a:cxn>
                    <a:cxn ang="0">
                      <a:pos x="1504" y="1348"/>
                    </a:cxn>
                    <a:cxn ang="0">
                      <a:pos x="1520" y="1314"/>
                    </a:cxn>
                    <a:cxn ang="0">
                      <a:pos x="1534" y="1278"/>
                    </a:cxn>
                    <a:cxn ang="0">
                      <a:pos x="1544" y="1240"/>
                    </a:cxn>
                    <a:cxn ang="0">
                      <a:pos x="1550" y="1202"/>
                    </a:cxn>
                    <a:cxn ang="0">
                      <a:pos x="1552" y="1162"/>
                    </a:cxn>
                    <a:cxn ang="0">
                      <a:pos x="1552" y="388"/>
                    </a:cxn>
                    <a:cxn ang="0">
                      <a:pos x="1552" y="388"/>
                    </a:cxn>
                    <a:cxn ang="0">
                      <a:pos x="1550" y="348"/>
                    </a:cxn>
                    <a:cxn ang="0">
                      <a:pos x="1544" y="308"/>
                    </a:cxn>
                    <a:cxn ang="0">
                      <a:pos x="1534" y="272"/>
                    </a:cxn>
                    <a:cxn ang="0">
                      <a:pos x="1520" y="236"/>
                    </a:cxn>
                    <a:cxn ang="0">
                      <a:pos x="1504" y="202"/>
                    </a:cxn>
                    <a:cxn ang="0">
                      <a:pos x="1486" y="170"/>
                    </a:cxn>
                    <a:cxn ang="0">
                      <a:pos x="1462" y="140"/>
                    </a:cxn>
                    <a:cxn ang="0">
                      <a:pos x="1438" y="112"/>
                    </a:cxn>
                    <a:cxn ang="0">
                      <a:pos x="1410" y="88"/>
                    </a:cxn>
                    <a:cxn ang="0">
                      <a:pos x="1380" y="66"/>
                    </a:cxn>
                    <a:cxn ang="0">
                      <a:pos x="1348" y="46"/>
                    </a:cxn>
                    <a:cxn ang="0">
                      <a:pos x="1314" y="30"/>
                    </a:cxn>
                    <a:cxn ang="0">
                      <a:pos x="1278" y="16"/>
                    </a:cxn>
                    <a:cxn ang="0">
                      <a:pos x="1242" y="8"/>
                    </a:cxn>
                    <a:cxn ang="0">
                      <a:pos x="1204" y="2"/>
                    </a:cxn>
                    <a:cxn ang="0">
                      <a:pos x="1164" y="0"/>
                    </a:cxn>
                    <a:cxn ang="0">
                      <a:pos x="1164" y="0"/>
                    </a:cxn>
                  </a:cxnLst>
                  <a:rect l="0" t="0" r="r" b="b"/>
                  <a:pathLst>
                    <a:path w="1552" h="1550">
                      <a:moveTo>
                        <a:pt x="1164" y="0"/>
                      </a:moveTo>
                      <a:lnTo>
                        <a:pt x="388" y="0"/>
                      </a:lnTo>
                      <a:lnTo>
                        <a:pt x="388" y="0"/>
                      </a:lnTo>
                      <a:lnTo>
                        <a:pt x="348" y="2"/>
                      </a:lnTo>
                      <a:lnTo>
                        <a:pt x="310" y="8"/>
                      </a:lnTo>
                      <a:lnTo>
                        <a:pt x="272" y="16"/>
                      </a:lnTo>
                      <a:lnTo>
                        <a:pt x="238" y="30"/>
                      </a:lnTo>
                      <a:lnTo>
                        <a:pt x="204" y="46"/>
                      </a:lnTo>
                      <a:lnTo>
                        <a:pt x="172" y="66"/>
                      </a:lnTo>
                      <a:lnTo>
                        <a:pt x="142" y="88"/>
                      </a:lnTo>
                      <a:lnTo>
                        <a:pt x="114" y="112"/>
                      </a:lnTo>
                      <a:lnTo>
                        <a:pt x="88" y="140"/>
                      </a:lnTo>
                      <a:lnTo>
                        <a:pt x="66" y="170"/>
                      </a:lnTo>
                      <a:lnTo>
                        <a:pt x="46" y="202"/>
                      </a:lnTo>
                      <a:lnTo>
                        <a:pt x="30" y="236"/>
                      </a:lnTo>
                      <a:lnTo>
                        <a:pt x="18" y="272"/>
                      </a:lnTo>
                      <a:lnTo>
                        <a:pt x="8" y="308"/>
                      </a:lnTo>
                      <a:lnTo>
                        <a:pt x="2" y="348"/>
                      </a:lnTo>
                      <a:lnTo>
                        <a:pt x="0" y="388"/>
                      </a:lnTo>
                      <a:lnTo>
                        <a:pt x="0" y="888"/>
                      </a:lnTo>
                      <a:lnTo>
                        <a:pt x="0" y="1162"/>
                      </a:lnTo>
                      <a:lnTo>
                        <a:pt x="0" y="1550"/>
                      </a:lnTo>
                      <a:lnTo>
                        <a:pt x="388" y="1550"/>
                      </a:lnTo>
                      <a:lnTo>
                        <a:pt x="662" y="1550"/>
                      </a:lnTo>
                      <a:lnTo>
                        <a:pt x="1164" y="1550"/>
                      </a:lnTo>
                      <a:lnTo>
                        <a:pt x="1164" y="1550"/>
                      </a:lnTo>
                      <a:lnTo>
                        <a:pt x="1204" y="1548"/>
                      </a:lnTo>
                      <a:lnTo>
                        <a:pt x="1242" y="1542"/>
                      </a:lnTo>
                      <a:lnTo>
                        <a:pt x="1278" y="1534"/>
                      </a:lnTo>
                      <a:lnTo>
                        <a:pt x="1314" y="1520"/>
                      </a:lnTo>
                      <a:lnTo>
                        <a:pt x="1348" y="1504"/>
                      </a:lnTo>
                      <a:lnTo>
                        <a:pt x="1380" y="1484"/>
                      </a:lnTo>
                      <a:lnTo>
                        <a:pt x="1410" y="1462"/>
                      </a:lnTo>
                      <a:lnTo>
                        <a:pt x="1438" y="1436"/>
                      </a:lnTo>
                      <a:lnTo>
                        <a:pt x="1462" y="1410"/>
                      </a:lnTo>
                      <a:lnTo>
                        <a:pt x="1486" y="1380"/>
                      </a:lnTo>
                      <a:lnTo>
                        <a:pt x="1504" y="1348"/>
                      </a:lnTo>
                      <a:lnTo>
                        <a:pt x="1520" y="1314"/>
                      </a:lnTo>
                      <a:lnTo>
                        <a:pt x="1534" y="1278"/>
                      </a:lnTo>
                      <a:lnTo>
                        <a:pt x="1544" y="1240"/>
                      </a:lnTo>
                      <a:lnTo>
                        <a:pt x="1550" y="1202"/>
                      </a:lnTo>
                      <a:lnTo>
                        <a:pt x="1552" y="1162"/>
                      </a:lnTo>
                      <a:lnTo>
                        <a:pt x="1552" y="388"/>
                      </a:lnTo>
                      <a:lnTo>
                        <a:pt x="1552" y="388"/>
                      </a:lnTo>
                      <a:lnTo>
                        <a:pt x="1550" y="348"/>
                      </a:lnTo>
                      <a:lnTo>
                        <a:pt x="1544" y="308"/>
                      </a:lnTo>
                      <a:lnTo>
                        <a:pt x="1534" y="272"/>
                      </a:lnTo>
                      <a:lnTo>
                        <a:pt x="1520" y="236"/>
                      </a:lnTo>
                      <a:lnTo>
                        <a:pt x="1504" y="202"/>
                      </a:lnTo>
                      <a:lnTo>
                        <a:pt x="1486" y="170"/>
                      </a:lnTo>
                      <a:lnTo>
                        <a:pt x="1462" y="140"/>
                      </a:lnTo>
                      <a:lnTo>
                        <a:pt x="1438" y="112"/>
                      </a:lnTo>
                      <a:lnTo>
                        <a:pt x="1410" y="88"/>
                      </a:lnTo>
                      <a:lnTo>
                        <a:pt x="1380" y="66"/>
                      </a:lnTo>
                      <a:lnTo>
                        <a:pt x="1348" y="46"/>
                      </a:lnTo>
                      <a:lnTo>
                        <a:pt x="1314" y="30"/>
                      </a:lnTo>
                      <a:lnTo>
                        <a:pt x="1278" y="16"/>
                      </a:lnTo>
                      <a:lnTo>
                        <a:pt x="1242" y="8"/>
                      </a:lnTo>
                      <a:lnTo>
                        <a:pt x="1204" y="2"/>
                      </a:lnTo>
                      <a:lnTo>
                        <a:pt x="1164" y="0"/>
                      </a:lnTo>
                      <a:lnTo>
                        <a:pt x="1164" y="0"/>
                      </a:lnTo>
                      <a:close/>
                    </a:path>
                  </a:pathLst>
                </a:custGeom>
                <a:solidFill>
                  <a:srgbClr val="A2BC32"/>
                </a:soli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2000" endA="300" endPos="35000" dir="5400000" sy="-100000" algn="bl" rotWithShape="0"/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kumimoji="0" lang="ko-KR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68" name="Freeform 9"/>
                <p:cNvSpPr>
                  <a:spLocks/>
                </p:cNvSpPr>
                <p:nvPr/>
              </p:nvSpPr>
              <p:spPr bwMode="auto">
                <a:xfrm>
                  <a:off x="4885184" y="2812102"/>
                  <a:ext cx="1556195" cy="1554189"/>
                </a:xfrm>
                <a:custGeom>
                  <a:avLst/>
                  <a:gdLst/>
                  <a:ahLst/>
                  <a:cxnLst>
                    <a:cxn ang="0">
                      <a:pos x="1164" y="0"/>
                    </a:cxn>
                    <a:cxn ang="0">
                      <a:pos x="388" y="0"/>
                    </a:cxn>
                    <a:cxn ang="0">
                      <a:pos x="388" y="0"/>
                    </a:cxn>
                    <a:cxn ang="0">
                      <a:pos x="348" y="2"/>
                    </a:cxn>
                    <a:cxn ang="0">
                      <a:pos x="310" y="8"/>
                    </a:cxn>
                    <a:cxn ang="0">
                      <a:pos x="272" y="16"/>
                    </a:cxn>
                    <a:cxn ang="0">
                      <a:pos x="238" y="30"/>
                    </a:cxn>
                    <a:cxn ang="0">
                      <a:pos x="204" y="46"/>
                    </a:cxn>
                    <a:cxn ang="0">
                      <a:pos x="172" y="66"/>
                    </a:cxn>
                    <a:cxn ang="0">
                      <a:pos x="142" y="88"/>
                    </a:cxn>
                    <a:cxn ang="0">
                      <a:pos x="114" y="112"/>
                    </a:cxn>
                    <a:cxn ang="0">
                      <a:pos x="88" y="140"/>
                    </a:cxn>
                    <a:cxn ang="0">
                      <a:pos x="66" y="170"/>
                    </a:cxn>
                    <a:cxn ang="0">
                      <a:pos x="46" y="202"/>
                    </a:cxn>
                    <a:cxn ang="0">
                      <a:pos x="30" y="236"/>
                    </a:cxn>
                    <a:cxn ang="0">
                      <a:pos x="18" y="272"/>
                    </a:cxn>
                    <a:cxn ang="0">
                      <a:pos x="8" y="308"/>
                    </a:cxn>
                    <a:cxn ang="0">
                      <a:pos x="2" y="348"/>
                    </a:cxn>
                    <a:cxn ang="0">
                      <a:pos x="0" y="388"/>
                    </a:cxn>
                    <a:cxn ang="0">
                      <a:pos x="0" y="888"/>
                    </a:cxn>
                    <a:cxn ang="0">
                      <a:pos x="0" y="1162"/>
                    </a:cxn>
                    <a:cxn ang="0">
                      <a:pos x="0" y="1550"/>
                    </a:cxn>
                    <a:cxn ang="0">
                      <a:pos x="388" y="1550"/>
                    </a:cxn>
                    <a:cxn ang="0">
                      <a:pos x="662" y="1550"/>
                    </a:cxn>
                    <a:cxn ang="0">
                      <a:pos x="1164" y="1550"/>
                    </a:cxn>
                    <a:cxn ang="0">
                      <a:pos x="1164" y="1550"/>
                    </a:cxn>
                    <a:cxn ang="0">
                      <a:pos x="1204" y="1548"/>
                    </a:cxn>
                    <a:cxn ang="0">
                      <a:pos x="1242" y="1542"/>
                    </a:cxn>
                    <a:cxn ang="0">
                      <a:pos x="1278" y="1534"/>
                    </a:cxn>
                    <a:cxn ang="0">
                      <a:pos x="1314" y="1520"/>
                    </a:cxn>
                    <a:cxn ang="0">
                      <a:pos x="1348" y="1504"/>
                    </a:cxn>
                    <a:cxn ang="0">
                      <a:pos x="1380" y="1484"/>
                    </a:cxn>
                    <a:cxn ang="0">
                      <a:pos x="1410" y="1462"/>
                    </a:cxn>
                    <a:cxn ang="0">
                      <a:pos x="1438" y="1436"/>
                    </a:cxn>
                    <a:cxn ang="0">
                      <a:pos x="1462" y="1410"/>
                    </a:cxn>
                    <a:cxn ang="0">
                      <a:pos x="1486" y="1380"/>
                    </a:cxn>
                    <a:cxn ang="0">
                      <a:pos x="1504" y="1348"/>
                    </a:cxn>
                    <a:cxn ang="0">
                      <a:pos x="1520" y="1314"/>
                    </a:cxn>
                    <a:cxn ang="0">
                      <a:pos x="1534" y="1278"/>
                    </a:cxn>
                    <a:cxn ang="0">
                      <a:pos x="1544" y="1240"/>
                    </a:cxn>
                    <a:cxn ang="0">
                      <a:pos x="1550" y="1202"/>
                    </a:cxn>
                    <a:cxn ang="0">
                      <a:pos x="1552" y="1162"/>
                    </a:cxn>
                    <a:cxn ang="0">
                      <a:pos x="1552" y="388"/>
                    </a:cxn>
                    <a:cxn ang="0">
                      <a:pos x="1552" y="388"/>
                    </a:cxn>
                    <a:cxn ang="0">
                      <a:pos x="1550" y="348"/>
                    </a:cxn>
                    <a:cxn ang="0">
                      <a:pos x="1544" y="308"/>
                    </a:cxn>
                    <a:cxn ang="0">
                      <a:pos x="1534" y="272"/>
                    </a:cxn>
                    <a:cxn ang="0">
                      <a:pos x="1520" y="236"/>
                    </a:cxn>
                    <a:cxn ang="0">
                      <a:pos x="1504" y="202"/>
                    </a:cxn>
                    <a:cxn ang="0">
                      <a:pos x="1486" y="170"/>
                    </a:cxn>
                    <a:cxn ang="0">
                      <a:pos x="1462" y="140"/>
                    </a:cxn>
                    <a:cxn ang="0">
                      <a:pos x="1438" y="112"/>
                    </a:cxn>
                    <a:cxn ang="0">
                      <a:pos x="1410" y="88"/>
                    </a:cxn>
                    <a:cxn ang="0">
                      <a:pos x="1380" y="66"/>
                    </a:cxn>
                    <a:cxn ang="0">
                      <a:pos x="1348" y="46"/>
                    </a:cxn>
                    <a:cxn ang="0">
                      <a:pos x="1314" y="30"/>
                    </a:cxn>
                    <a:cxn ang="0">
                      <a:pos x="1278" y="16"/>
                    </a:cxn>
                    <a:cxn ang="0">
                      <a:pos x="1242" y="8"/>
                    </a:cxn>
                    <a:cxn ang="0">
                      <a:pos x="1204" y="2"/>
                    </a:cxn>
                    <a:cxn ang="0">
                      <a:pos x="1164" y="0"/>
                    </a:cxn>
                    <a:cxn ang="0">
                      <a:pos x="1164" y="0"/>
                    </a:cxn>
                  </a:cxnLst>
                  <a:rect l="0" t="0" r="r" b="b"/>
                  <a:pathLst>
                    <a:path w="1552" h="1550">
                      <a:moveTo>
                        <a:pt x="1164" y="0"/>
                      </a:moveTo>
                      <a:lnTo>
                        <a:pt x="388" y="0"/>
                      </a:lnTo>
                      <a:lnTo>
                        <a:pt x="388" y="0"/>
                      </a:lnTo>
                      <a:lnTo>
                        <a:pt x="348" y="2"/>
                      </a:lnTo>
                      <a:lnTo>
                        <a:pt x="310" y="8"/>
                      </a:lnTo>
                      <a:lnTo>
                        <a:pt x="272" y="16"/>
                      </a:lnTo>
                      <a:lnTo>
                        <a:pt x="238" y="30"/>
                      </a:lnTo>
                      <a:lnTo>
                        <a:pt x="204" y="46"/>
                      </a:lnTo>
                      <a:lnTo>
                        <a:pt x="172" y="66"/>
                      </a:lnTo>
                      <a:lnTo>
                        <a:pt x="142" y="88"/>
                      </a:lnTo>
                      <a:lnTo>
                        <a:pt x="114" y="112"/>
                      </a:lnTo>
                      <a:lnTo>
                        <a:pt x="88" y="140"/>
                      </a:lnTo>
                      <a:lnTo>
                        <a:pt x="66" y="170"/>
                      </a:lnTo>
                      <a:lnTo>
                        <a:pt x="46" y="202"/>
                      </a:lnTo>
                      <a:lnTo>
                        <a:pt x="30" y="236"/>
                      </a:lnTo>
                      <a:lnTo>
                        <a:pt x="18" y="272"/>
                      </a:lnTo>
                      <a:lnTo>
                        <a:pt x="8" y="308"/>
                      </a:lnTo>
                      <a:lnTo>
                        <a:pt x="2" y="348"/>
                      </a:lnTo>
                      <a:lnTo>
                        <a:pt x="0" y="388"/>
                      </a:lnTo>
                      <a:lnTo>
                        <a:pt x="0" y="888"/>
                      </a:lnTo>
                      <a:lnTo>
                        <a:pt x="0" y="1162"/>
                      </a:lnTo>
                      <a:lnTo>
                        <a:pt x="0" y="1550"/>
                      </a:lnTo>
                      <a:lnTo>
                        <a:pt x="388" y="1550"/>
                      </a:lnTo>
                      <a:lnTo>
                        <a:pt x="662" y="1550"/>
                      </a:lnTo>
                      <a:lnTo>
                        <a:pt x="1164" y="1550"/>
                      </a:lnTo>
                      <a:lnTo>
                        <a:pt x="1164" y="1550"/>
                      </a:lnTo>
                      <a:lnTo>
                        <a:pt x="1204" y="1548"/>
                      </a:lnTo>
                      <a:lnTo>
                        <a:pt x="1242" y="1542"/>
                      </a:lnTo>
                      <a:lnTo>
                        <a:pt x="1278" y="1534"/>
                      </a:lnTo>
                      <a:lnTo>
                        <a:pt x="1314" y="1520"/>
                      </a:lnTo>
                      <a:lnTo>
                        <a:pt x="1348" y="1504"/>
                      </a:lnTo>
                      <a:lnTo>
                        <a:pt x="1380" y="1484"/>
                      </a:lnTo>
                      <a:lnTo>
                        <a:pt x="1410" y="1462"/>
                      </a:lnTo>
                      <a:lnTo>
                        <a:pt x="1438" y="1436"/>
                      </a:lnTo>
                      <a:lnTo>
                        <a:pt x="1462" y="1410"/>
                      </a:lnTo>
                      <a:lnTo>
                        <a:pt x="1486" y="1380"/>
                      </a:lnTo>
                      <a:lnTo>
                        <a:pt x="1504" y="1348"/>
                      </a:lnTo>
                      <a:lnTo>
                        <a:pt x="1520" y="1314"/>
                      </a:lnTo>
                      <a:lnTo>
                        <a:pt x="1534" y="1278"/>
                      </a:lnTo>
                      <a:lnTo>
                        <a:pt x="1544" y="1240"/>
                      </a:lnTo>
                      <a:lnTo>
                        <a:pt x="1550" y="1202"/>
                      </a:lnTo>
                      <a:lnTo>
                        <a:pt x="1552" y="1162"/>
                      </a:lnTo>
                      <a:lnTo>
                        <a:pt x="1552" y="388"/>
                      </a:lnTo>
                      <a:lnTo>
                        <a:pt x="1552" y="388"/>
                      </a:lnTo>
                      <a:lnTo>
                        <a:pt x="1550" y="348"/>
                      </a:lnTo>
                      <a:lnTo>
                        <a:pt x="1544" y="308"/>
                      </a:lnTo>
                      <a:lnTo>
                        <a:pt x="1534" y="272"/>
                      </a:lnTo>
                      <a:lnTo>
                        <a:pt x="1520" y="236"/>
                      </a:lnTo>
                      <a:lnTo>
                        <a:pt x="1504" y="202"/>
                      </a:lnTo>
                      <a:lnTo>
                        <a:pt x="1486" y="170"/>
                      </a:lnTo>
                      <a:lnTo>
                        <a:pt x="1462" y="140"/>
                      </a:lnTo>
                      <a:lnTo>
                        <a:pt x="1438" y="112"/>
                      </a:lnTo>
                      <a:lnTo>
                        <a:pt x="1410" y="88"/>
                      </a:lnTo>
                      <a:lnTo>
                        <a:pt x="1380" y="66"/>
                      </a:lnTo>
                      <a:lnTo>
                        <a:pt x="1348" y="46"/>
                      </a:lnTo>
                      <a:lnTo>
                        <a:pt x="1314" y="30"/>
                      </a:lnTo>
                      <a:lnTo>
                        <a:pt x="1278" y="16"/>
                      </a:lnTo>
                      <a:lnTo>
                        <a:pt x="1242" y="8"/>
                      </a:lnTo>
                      <a:lnTo>
                        <a:pt x="1204" y="2"/>
                      </a:lnTo>
                      <a:lnTo>
                        <a:pt x="1164" y="0"/>
                      </a:lnTo>
                      <a:lnTo>
                        <a:pt x="1164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70000"/>
                      </a:srgbClr>
                    </a:gs>
                    <a:gs pos="42000">
                      <a:srgbClr val="FFFFFF">
                        <a:gamma/>
                        <a:tint val="0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89" name="대각선 방향의 모서리가 둥근 사각형 88"/>
                <p:cNvSpPr/>
                <p:nvPr/>
              </p:nvSpPr>
              <p:spPr>
                <a:xfrm rot="5400000">
                  <a:off x="5145228" y="3074753"/>
                  <a:ext cx="1550269" cy="1047691"/>
                </a:xfrm>
                <a:prstGeom prst="round2DiagRect">
                  <a:avLst>
                    <a:gd name="adj1" fmla="val 34743"/>
                    <a:gd name="adj2" fmla="val 33127"/>
                  </a:avLst>
                </a:prstGeom>
                <a:gradFill flip="none" rotWithShape="1">
                  <a:gsLst>
                    <a:gs pos="0">
                      <a:sysClr val="window" lastClr="FFFFFF">
                        <a:alpha val="49000"/>
                      </a:sysClr>
                    </a:gs>
                    <a:gs pos="71000">
                      <a:sysClr val="window" lastClr="FFFFFF">
                        <a:alpha val="0"/>
                      </a:sysClr>
                    </a:gs>
                  </a:gsLst>
                  <a:lin ang="5400000" scaled="1"/>
                  <a:tileRect/>
                </a:gradFill>
                <a:ln w="19050" cap="flat" cmpd="sng" algn="ctr">
                  <a:noFill/>
                  <a:prstDash val="solid"/>
                </a:ln>
                <a:effectLst/>
                <a:scene3d>
                  <a:camera prst="perspectiveAbove" fov="0">
                    <a:rot lat="0" lon="0" rev="0"/>
                  </a:camera>
                  <a:lightRig rig="flat" dir="t">
                    <a:rot lat="0" lon="0" rev="7920000"/>
                  </a:lightRig>
                </a:scene3d>
                <a:sp3d prstMaterial="clear">
                  <a:bevelT w="190500" h="190500"/>
                </a:sp3d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dirty="0">
                    <a:solidFill>
                      <a:prstClr val="white"/>
                    </a:solidFill>
                    <a:latin typeface="맑은 고딕"/>
                    <a:ea typeface="맑은 고딕"/>
                  </a:endParaRPr>
                </a:p>
              </p:txBody>
            </p:sp>
            <p:sp>
              <p:nvSpPr>
                <p:cNvPr id="107" name="직사각형 106"/>
                <p:cNvSpPr/>
                <p:nvPr/>
              </p:nvSpPr>
              <p:spPr>
                <a:xfrm>
                  <a:off x="5107060" y="3841998"/>
                  <a:ext cx="1027014" cy="41425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altLang="ko-KR" b="1" dirty="0" smtClean="0">
                      <a:solidFill>
                        <a:schemeClr val="bg1"/>
                      </a:solidFill>
                      <a:latin typeface="Arial" pitchFamily="34" charset="0"/>
                      <a:ea typeface="HY견고딕" pitchFamily="18" charset="-127"/>
                      <a:cs typeface="Arial" pitchFamily="34" charset="0"/>
                    </a:rPr>
                    <a:t>3STEP</a:t>
                  </a:r>
                  <a:endParaRPr lang="en-US" altLang="ko-KR" dirty="0" smtClean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endParaRPr>
                </a:p>
              </p:txBody>
            </p:sp>
          </p:grpSp>
          <p:pic>
            <p:nvPicPr>
              <p:cNvPr id="40" name="그림 39" descr="비지니스아이콘3.png"/>
              <p:cNvPicPr>
                <a:picLocks noChangeAspect="1"/>
              </p:cNvPicPr>
              <p:nvPr/>
            </p:nvPicPr>
            <p:blipFill>
              <a:blip r:embed="rId6" cstate="print">
                <a:lum bright="30000"/>
              </a:blip>
              <a:stretch>
                <a:fillRect/>
              </a:stretch>
            </p:blipFill>
            <p:spPr>
              <a:xfrm>
                <a:off x="5072066" y="2562221"/>
                <a:ext cx="857256" cy="734206"/>
              </a:xfrm>
              <a:prstGeom prst="rect">
                <a:avLst/>
              </a:prstGeom>
            </p:spPr>
          </p:pic>
        </p:grpSp>
        <p:sp>
          <p:nvSpPr>
            <p:cNvPr id="51" name="TextBox 50"/>
            <p:cNvSpPr txBox="1"/>
            <p:nvPr/>
          </p:nvSpPr>
          <p:spPr>
            <a:xfrm>
              <a:off x="5937260" y="839770"/>
              <a:ext cx="1656184" cy="1966766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endParaRPr kumimoji="0" lang="en-US" altLang="ko-KR" sz="1400" b="1" dirty="0" smtClean="0">
                <a:solidFill>
                  <a:srgbClr val="6D6D6D"/>
                </a:solidFill>
                <a:latin typeface="+mj-lt"/>
                <a:ea typeface="HY견고딕" pitchFamily="18" charset="-127"/>
                <a:cs typeface="Arial" charset="0"/>
              </a:endParaRPr>
            </a:p>
            <a:p>
              <a:r>
                <a:rPr lang="ko-KR" altLang="en-US" sz="2000" b="1" dirty="0" smtClean="0">
                  <a:solidFill>
                    <a:srgbClr val="A2BC32"/>
                  </a:solidFill>
                  <a:latin typeface="+mj-lt"/>
                  <a:ea typeface="HY견고딕" pitchFamily="18" charset="-127"/>
                  <a:cs typeface="Arial" charset="0"/>
                </a:rPr>
                <a:t>협력 및 지원 </a:t>
              </a:r>
              <a:endParaRPr lang="en-US" altLang="ko-KR" sz="2000" b="1" dirty="0">
                <a:solidFill>
                  <a:srgbClr val="A2BC32"/>
                </a:solidFill>
                <a:latin typeface="+mj-lt"/>
                <a:ea typeface="HY견고딕" pitchFamily="18" charset="-127"/>
                <a:cs typeface="Arial" charset="0"/>
              </a:endParaRPr>
            </a:p>
          </p:txBody>
        </p:sp>
      </p:grpSp>
      <p:sp>
        <p:nvSpPr>
          <p:cNvPr id="53" name="AutoShape 14"/>
          <p:cNvSpPr>
            <a:spLocks noChangeArrowheads="1"/>
          </p:cNvSpPr>
          <p:nvPr/>
        </p:nvSpPr>
        <p:spPr bwMode="auto">
          <a:xfrm>
            <a:off x="1064041" y="3643314"/>
            <a:ext cx="7018742" cy="642942"/>
          </a:xfrm>
          <a:prstGeom prst="downArrow">
            <a:avLst>
              <a:gd name="adj1" fmla="val 49648"/>
              <a:gd name="adj2" fmla="val 86023"/>
            </a:avLst>
          </a:prstGeom>
          <a:gradFill rotWithShape="0">
            <a:gsLst>
              <a:gs pos="0">
                <a:schemeClr val="bg2"/>
              </a:gs>
              <a:gs pos="100000">
                <a:srgbClr val="CCCCFF"/>
              </a:gs>
            </a:gsLst>
            <a:lin ang="5400000" scaled="1"/>
          </a:gradFill>
          <a:ln w="6350">
            <a:noFill/>
            <a:miter lim="800000"/>
            <a:headEnd/>
            <a:tailEnd/>
          </a:ln>
          <a:effectLst/>
        </p:spPr>
        <p:txBody>
          <a:bodyPr wrap="none" rIns="198000" anchor="ctr"/>
          <a:lstStyle/>
          <a:p>
            <a:pPr algn="ctr">
              <a:spcBef>
                <a:spcPct val="10000"/>
              </a:spcBef>
            </a:pPr>
            <a:endParaRPr lang="ko-KR" altLang="ko-KR" sz="1200" b="1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251520" y="84733"/>
            <a:ext cx="889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아동학대 신고하기 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942832" y="1142984"/>
            <a:ext cx="7428699" cy="4857784"/>
            <a:chOff x="841232" y="1772816"/>
            <a:chExt cx="7428699" cy="4392488"/>
          </a:xfrm>
        </p:grpSpPr>
        <p:sp>
          <p:nvSpPr>
            <p:cNvPr id="4" name="모서리가 둥근 직사각형 3"/>
            <p:cNvSpPr/>
            <p:nvPr/>
          </p:nvSpPr>
          <p:spPr>
            <a:xfrm>
              <a:off x="852349" y="1772816"/>
              <a:ext cx="7417582" cy="1368152"/>
            </a:xfrm>
            <a:prstGeom prst="roundRect">
              <a:avLst>
                <a:gd name="adj" fmla="val 11955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prstMaterial="softEdge">
              <a:bevelT w="254000" h="298450"/>
              <a:bevelB w="184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5" name="모서리가 둥근 직사각형 4"/>
            <p:cNvSpPr/>
            <p:nvPr/>
          </p:nvSpPr>
          <p:spPr>
            <a:xfrm>
              <a:off x="936990" y="1851017"/>
              <a:ext cx="1944000" cy="1188000"/>
            </a:xfrm>
            <a:prstGeom prst="roundRect">
              <a:avLst>
                <a:gd name="adj" fmla="val 11955"/>
              </a:avLst>
            </a:prstGeom>
            <a:solidFill>
              <a:srgbClr val="558ED5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prstMaterial="softEdge">
              <a:bevelT w="254000" h="298450"/>
              <a:bevelB w="184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6" name="모서리가 둥근 직사각형 5"/>
            <p:cNvSpPr/>
            <p:nvPr/>
          </p:nvSpPr>
          <p:spPr>
            <a:xfrm>
              <a:off x="852349" y="3284984"/>
              <a:ext cx="7417582" cy="1368152"/>
            </a:xfrm>
            <a:prstGeom prst="roundRect">
              <a:avLst>
                <a:gd name="adj" fmla="val 11955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prstMaterial="softEdge">
              <a:bevelT w="254000" h="298450"/>
              <a:bevelB w="184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936990" y="3363185"/>
              <a:ext cx="1944000" cy="1188000"/>
            </a:xfrm>
            <a:prstGeom prst="roundRect">
              <a:avLst>
                <a:gd name="adj" fmla="val 11955"/>
              </a:avLst>
            </a:prstGeom>
            <a:solidFill>
              <a:srgbClr val="A2BC32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prstMaterial="softEdge">
              <a:bevelT w="254000" h="298450"/>
              <a:bevelB w="184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852349" y="4797152"/>
              <a:ext cx="7417582" cy="1368152"/>
            </a:xfrm>
            <a:prstGeom prst="roundRect">
              <a:avLst>
                <a:gd name="adj" fmla="val 11955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prstMaterial="softEdge">
              <a:bevelT w="254000" h="298450"/>
              <a:bevelB w="184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936990" y="4875353"/>
              <a:ext cx="1944000" cy="1188000"/>
            </a:xfrm>
            <a:prstGeom prst="roundRect">
              <a:avLst>
                <a:gd name="adj" fmla="val 11955"/>
              </a:avLst>
            </a:prstGeom>
            <a:solidFill>
              <a:srgbClr val="F79906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prstMaterial="softEdge">
              <a:bevelT w="254000" h="298450"/>
              <a:bevelB w="184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3071802" y="2169843"/>
              <a:ext cx="5040560" cy="8380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ko-KR" altLang="en-US" sz="2800" b="1" dirty="0" smtClean="0">
                  <a:solidFill>
                    <a:srgbClr val="558ED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아동보호전문기관 </a:t>
              </a:r>
              <a:r>
                <a:rPr lang="en-US" altLang="ko-KR" sz="2800" b="1" dirty="0" smtClean="0">
                  <a:solidFill>
                    <a:srgbClr val="558ED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1577-1391</a:t>
              </a:r>
            </a:p>
            <a:p>
              <a:endParaRPr lang="en-US" altLang="ko-K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itchFamily="34" charset="0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3073480" y="3632863"/>
              <a:ext cx="5040560" cy="12539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ko-KR" altLang="en-US" sz="2800" b="1" dirty="0" smtClean="0">
                  <a:solidFill>
                    <a:srgbClr val="A2BC3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지역아동전문기관 홈페이지 </a:t>
              </a:r>
              <a:endParaRPr lang="en-US" altLang="ko-KR" sz="2800" b="1" dirty="0" smtClean="0">
                <a:solidFill>
                  <a:srgbClr val="A2BC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itchFamily="34" charset="0"/>
              </a:endParaRPr>
            </a:p>
            <a:p>
              <a:endParaRPr lang="en-US" altLang="ko-K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itchFamily="34" charset="0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3073480" y="5220138"/>
              <a:ext cx="5040560" cy="687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ko-KR" altLang="en-US" sz="2800" b="1" dirty="0" err="1" smtClean="0">
                  <a:solidFill>
                    <a:srgbClr val="F799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보건복지콜센터</a:t>
              </a:r>
              <a:r>
                <a:rPr lang="ko-KR" altLang="en-US" sz="2800" b="1" dirty="0" smtClean="0">
                  <a:solidFill>
                    <a:srgbClr val="F799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 </a:t>
              </a:r>
              <a:r>
                <a:rPr lang="en-US" altLang="ko-KR" sz="2800" b="1" dirty="0" smtClean="0">
                  <a:solidFill>
                    <a:srgbClr val="F799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129 </a:t>
              </a:r>
            </a:p>
          </p:txBody>
        </p:sp>
        <p:pic>
          <p:nvPicPr>
            <p:cNvPr id="13" name="그림 12" descr="Untitled-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1232" y="1916832"/>
              <a:ext cx="1160128" cy="216893"/>
            </a:xfrm>
            <a:prstGeom prst="rect">
              <a:avLst/>
            </a:prstGeom>
          </p:spPr>
        </p:pic>
        <p:sp>
          <p:nvSpPr>
            <p:cNvPr id="14" name="모서리가 둥근 직사각형 13"/>
            <p:cNvSpPr/>
            <p:nvPr/>
          </p:nvSpPr>
          <p:spPr>
            <a:xfrm>
              <a:off x="969346" y="1884579"/>
              <a:ext cx="1872000" cy="1116000"/>
            </a:xfrm>
            <a:prstGeom prst="roundRect">
              <a:avLst>
                <a:gd name="adj" fmla="val 13757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shade val="100000"/>
                    <a:satMod val="115000"/>
                    <a:alpha val="51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h="6985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pic>
          <p:nvPicPr>
            <p:cNvPr id="15" name="그림 14" descr="Untitled-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1232" y="3421049"/>
              <a:ext cx="1160128" cy="216893"/>
            </a:xfrm>
            <a:prstGeom prst="rect">
              <a:avLst/>
            </a:prstGeom>
          </p:spPr>
        </p:pic>
        <p:sp>
          <p:nvSpPr>
            <p:cNvPr id="16" name="모서리가 둥근 직사각형 15"/>
            <p:cNvSpPr/>
            <p:nvPr/>
          </p:nvSpPr>
          <p:spPr>
            <a:xfrm>
              <a:off x="969346" y="3388796"/>
              <a:ext cx="1872000" cy="1116000"/>
            </a:xfrm>
            <a:prstGeom prst="roundRect">
              <a:avLst>
                <a:gd name="adj" fmla="val 13757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shade val="100000"/>
                    <a:satMod val="115000"/>
                    <a:alpha val="51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h="6985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pic>
          <p:nvPicPr>
            <p:cNvPr id="17" name="그림 16" descr="Untitled-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1232" y="4933666"/>
              <a:ext cx="1160128" cy="216893"/>
            </a:xfrm>
            <a:prstGeom prst="rect">
              <a:avLst/>
            </a:prstGeom>
          </p:spPr>
        </p:pic>
        <p:sp>
          <p:nvSpPr>
            <p:cNvPr id="18" name="모서리가 둥근 직사각형 17"/>
            <p:cNvSpPr/>
            <p:nvPr/>
          </p:nvSpPr>
          <p:spPr>
            <a:xfrm>
              <a:off x="969346" y="4901413"/>
              <a:ext cx="1872000" cy="1116000"/>
            </a:xfrm>
            <a:prstGeom prst="roundRect">
              <a:avLst>
                <a:gd name="adj" fmla="val 13757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shade val="100000"/>
                    <a:satMod val="115000"/>
                    <a:alpha val="51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h="6985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pic>
          <p:nvPicPr>
            <p:cNvPr id="19" name="Picture 2" descr="C:\Documents and Settings\서태원\바탕 화면\홈페이지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71538" y="3500438"/>
              <a:ext cx="1643074" cy="928694"/>
            </a:xfrm>
            <a:prstGeom prst="rect">
              <a:avLst/>
            </a:prstGeom>
            <a:noFill/>
          </p:spPr>
        </p:pic>
        <p:pic>
          <p:nvPicPr>
            <p:cNvPr id="20" name="Picture 3" descr="C:\Documents and Settings\서태원\바탕 화면\전문기관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71538" y="1966602"/>
              <a:ext cx="1643074" cy="900421"/>
            </a:xfrm>
            <a:prstGeom prst="rect">
              <a:avLst/>
            </a:prstGeom>
            <a:noFill/>
          </p:spPr>
        </p:pic>
        <p:pic>
          <p:nvPicPr>
            <p:cNvPr id="21" name="_x30620624" descr="EMB000001903a5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71538" y="5000636"/>
              <a:ext cx="1660710" cy="946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그룹 30"/>
          <p:cNvGrpSpPr/>
          <p:nvPr/>
        </p:nvGrpSpPr>
        <p:grpSpPr>
          <a:xfrm>
            <a:off x="5500694" y="3571876"/>
            <a:ext cx="2967546" cy="2413992"/>
            <a:chOff x="5500694" y="3571876"/>
            <a:chExt cx="2967546" cy="2413992"/>
          </a:xfrm>
        </p:grpSpPr>
        <p:pic>
          <p:nvPicPr>
            <p:cNvPr id="35" name="Picture 3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00760" y="3571876"/>
              <a:ext cx="1700224" cy="14367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TextBox 21"/>
            <p:cNvSpPr txBox="1"/>
            <p:nvPr/>
          </p:nvSpPr>
          <p:spPr>
            <a:xfrm>
              <a:off x="5500694" y="4508540"/>
              <a:ext cx="296754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2400" dirty="0" smtClean="0">
                  <a:solidFill>
                    <a:srgbClr val="558ED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신고자</a:t>
              </a:r>
              <a:r>
                <a:rPr lang="ko-KR" altLang="en-US" sz="2400" dirty="0" smtClean="0">
                  <a:solidFill>
                    <a:srgbClr val="558ED5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endParaRPr lang="en-US" altLang="ko-KR" sz="2400" dirty="0" smtClean="0">
                <a:solidFill>
                  <a:srgbClr val="558ED5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r"/>
              <a:r>
                <a:rPr lang="ko-KR" altLang="en-US" sz="1600" b="1" dirty="0" smtClean="0">
                  <a:latin typeface="+mn-ea"/>
                  <a:cs typeface="Arial" charset="0"/>
                </a:rPr>
                <a:t>이름 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전화번호 </a:t>
              </a:r>
              <a:endParaRPr lang="en-US" altLang="ko-KR" sz="1600" b="1" dirty="0" smtClean="0">
                <a:latin typeface="+mn-ea"/>
                <a:cs typeface="Arial" charset="0"/>
              </a:endParaRPr>
            </a:p>
            <a:p>
              <a:pPr algn="r"/>
              <a:r>
                <a:rPr lang="ko-KR" altLang="en-US" sz="1600" b="1" dirty="0" smtClean="0">
                  <a:latin typeface="+mn-ea"/>
                  <a:cs typeface="Arial" charset="0"/>
                </a:rPr>
                <a:t>피해아동과의 관계 </a:t>
              </a:r>
              <a:endParaRPr lang="en-US" altLang="ko-KR" sz="1600" b="1" dirty="0" smtClean="0">
                <a:latin typeface="+mn-ea"/>
                <a:cs typeface="Arial" charset="0"/>
              </a:endParaRPr>
            </a:p>
            <a:p>
              <a:pPr algn="r"/>
              <a:r>
                <a:rPr lang="ko-KR" altLang="en-US" sz="1600" b="1" dirty="0" smtClean="0">
                  <a:latin typeface="+mn-ea"/>
                  <a:cs typeface="Arial" charset="0"/>
                </a:rPr>
                <a:t>학대사실을 알게 된 경위 등 </a:t>
              </a:r>
              <a:endParaRPr lang="en-US" altLang="ko-KR" b="1" dirty="0" smtClean="0"/>
            </a:p>
            <a:p>
              <a:pPr algn="r"/>
              <a:endParaRPr lang="ko-KR" altLang="en-US" dirty="0">
                <a:solidFill>
                  <a:srgbClr val="315788"/>
                </a:solidFill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285720" y="3643314"/>
            <a:ext cx="3092924" cy="2683020"/>
            <a:chOff x="285720" y="3643314"/>
            <a:chExt cx="3092924" cy="2683020"/>
          </a:xfrm>
        </p:grpSpPr>
        <p:pic>
          <p:nvPicPr>
            <p:cNvPr id="34" name="Picture 3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5720" y="3643314"/>
              <a:ext cx="1500198" cy="948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Box 22"/>
            <p:cNvSpPr txBox="1"/>
            <p:nvPr/>
          </p:nvSpPr>
          <p:spPr>
            <a:xfrm>
              <a:off x="714348" y="4572008"/>
              <a:ext cx="266429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 smtClean="0">
                  <a:solidFill>
                    <a:srgbClr val="A2BC3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학대행위자 정보</a:t>
              </a:r>
              <a:r>
                <a:rPr lang="ko-KR" altLang="en-US" sz="2400" dirty="0" smtClean="0">
                  <a:solidFill>
                    <a:srgbClr val="A2BC32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endParaRPr lang="en-US" altLang="ko-KR" sz="2400" dirty="0" smtClean="0">
                <a:solidFill>
                  <a:srgbClr val="A2BC32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r>
                <a:rPr lang="ko-KR" altLang="en-US" sz="1600" b="1" dirty="0" smtClean="0">
                  <a:latin typeface="+mn-ea"/>
                  <a:cs typeface="Arial" charset="0"/>
                </a:rPr>
                <a:t>이름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성별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연령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주소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 </a:t>
              </a:r>
            </a:p>
            <a:p>
              <a:r>
                <a:rPr lang="ko-KR" altLang="en-US" sz="1600" b="1" dirty="0" smtClean="0">
                  <a:latin typeface="+mn-ea"/>
                  <a:cs typeface="Arial" charset="0"/>
                </a:rPr>
                <a:t>전화번호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직업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 특징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 </a:t>
              </a:r>
              <a:endParaRPr lang="en-US" altLang="ko-KR" sz="1600" b="1" dirty="0" smtClean="0">
                <a:latin typeface="+mn-ea"/>
                <a:cs typeface="Arial" charset="0"/>
              </a:endParaRPr>
            </a:p>
            <a:p>
              <a:r>
                <a:rPr lang="ko-KR" altLang="en-US" sz="1600" b="1" dirty="0" smtClean="0">
                  <a:latin typeface="+mn-ea"/>
                  <a:cs typeface="Arial" charset="0"/>
                </a:rPr>
                <a:t>피해아동과의 관계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 </a:t>
              </a:r>
              <a:endParaRPr lang="en-US" altLang="ko-KR" sz="1600" b="1" dirty="0" smtClean="0">
                <a:latin typeface="+mn-ea"/>
                <a:cs typeface="Arial" charset="0"/>
              </a:endParaRPr>
            </a:p>
            <a:p>
              <a:r>
                <a:rPr lang="ko-KR" altLang="en-US" sz="1600" b="1" dirty="0" smtClean="0">
                  <a:latin typeface="+mn-ea"/>
                  <a:cs typeface="Arial" charset="0"/>
                </a:rPr>
                <a:t>피해아동과의 동거여부 등 </a:t>
              </a:r>
              <a:r>
                <a:rPr lang="ko-KR" altLang="en-US" b="1" dirty="0" smtClean="0">
                  <a:latin typeface="+mn-ea"/>
                  <a:cs typeface="Arial" charset="0"/>
                </a:rPr>
                <a:t> </a:t>
              </a:r>
              <a:endParaRPr lang="en-US" altLang="ko-KR" b="1" dirty="0" smtClean="0">
                <a:latin typeface="+mn-ea"/>
              </a:endParaRPr>
            </a:p>
            <a:p>
              <a:endParaRPr lang="ko-KR" altLang="en-US" dirty="0">
                <a:solidFill>
                  <a:srgbClr val="315788"/>
                </a:solidFill>
              </a:endParaRPr>
            </a:p>
          </p:txBody>
        </p:sp>
      </p:grpSp>
      <p:sp>
        <p:nvSpPr>
          <p:cNvPr id="9" name="직각 삼각형 8"/>
          <p:cNvSpPr/>
          <p:nvPr/>
        </p:nvSpPr>
        <p:spPr>
          <a:xfrm flipH="1">
            <a:off x="3504500" y="2132856"/>
            <a:ext cx="1008000" cy="1836000"/>
          </a:xfrm>
          <a:prstGeom prst="rtTriangle">
            <a:avLst/>
          </a:prstGeom>
          <a:solidFill>
            <a:srgbClr val="F7990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5DA2"/>
              </a:solidFill>
            </a:endParaRPr>
          </a:p>
        </p:txBody>
      </p:sp>
      <p:sp>
        <p:nvSpPr>
          <p:cNvPr id="17" name="직각 삼각형 16"/>
          <p:cNvSpPr/>
          <p:nvPr/>
        </p:nvSpPr>
        <p:spPr>
          <a:xfrm rot="5400000" flipH="1">
            <a:off x="5000808" y="2544859"/>
            <a:ext cx="1008000" cy="1836000"/>
          </a:xfrm>
          <a:prstGeom prst="rtTriangle">
            <a:avLst/>
          </a:prstGeom>
          <a:solidFill>
            <a:srgbClr val="A2BC3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각 삼각형 17"/>
          <p:cNvSpPr/>
          <p:nvPr/>
        </p:nvSpPr>
        <p:spPr>
          <a:xfrm rot="10800000" flipH="1">
            <a:off x="4595204" y="4027347"/>
            <a:ext cx="1008000" cy="1836000"/>
          </a:xfrm>
          <a:prstGeom prst="rtTriangle">
            <a:avLst/>
          </a:prstGeom>
          <a:solidFill>
            <a:srgbClr val="558ED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각 삼각형 18"/>
          <p:cNvSpPr/>
          <p:nvPr/>
        </p:nvSpPr>
        <p:spPr>
          <a:xfrm rot="16200000" flipH="1">
            <a:off x="3104117" y="3615455"/>
            <a:ext cx="1008000" cy="1836000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각 삼각형 24"/>
          <p:cNvSpPr/>
          <p:nvPr/>
        </p:nvSpPr>
        <p:spPr>
          <a:xfrm flipH="1">
            <a:off x="3526881" y="2166763"/>
            <a:ext cx="941336" cy="1756767"/>
          </a:xfrm>
          <a:prstGeom prst="rtTriangle">
            <a:avLst/>
          </a:prstGeom>
          <a:gradFill flip="none" rotWithShape="1">
            <a:gsLst>
              <a:gs pos="100000">
                <a:schemeClr val="bg1"/>
              </a:gs>
              <a:gs pos="61000">
                <a:schemeClr val="bg1">
                  <a:alpha val="0"/>
                </a:schemeClr>
              </a:gs>
              <a:gs pos="98000">
                <a:schemeClr val="bg1">
                  <a:shade val="100000"/>
                  <a:satMod val="115000"/>
                  <a:alpha val="66000"/>
                </a:schemeClr>
              </a:gs>
            </a:gsLst>
            <a:lin ang="81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각 삼각형 26"/>
          <p:cNvSpPr/>
          <p:nvPr/>
        </p:nvSpPr>
        <p:spPr>
          <a:xfrm rot="5400000" flipH="1">
            <a:off x="5056055" y="2574478"/>
            <a:ext cx="941336" cy="1756767"/>
          </a:xfrm>
          <a:prstGeom prst="rtTriangle">
            <a:avLst/>
          </a:prstGeom>
          <a:gradFill flip="none" rotWithShape="1">
            <a:gsLst>
              <a:gs pos="100000">
                <a:schemeClr val="bg1"/>
              </a:gs>
              <a:gs pos="61000">
                <a:schemeClr val="bg1">
                  <a:alpha val="0"/>
                </a:schemeClr>
              </a:gs>
              <a:gs pos="98000">
                <a:schemeClr val="bg1">
                  <a:shade val="100000"/>
                  <a:satMod val="115000"/>
                  <a:alpha val="66000"/>
                </a:schemeClr>
              </a:gs>
            </a:gsLst>
            <a:lin ang="81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각 삼각형 27"/>
          <p:cNvSpPr/>
          <p:nvPr/>
        </p:nvSpPr>
        <p:spPr>
          <a:xfrm rot="10800000" flipH="1">
            <a:off x="4655665" y="4082405"/>
            <a:ext cx="941336" cy="1756767"/>
          </a:xfrm>
          <a:prstGeom prst="rtTriangle">
            <a:avLst/>
          </a:prstGeom>
          <a:gradFill flip="none" rotWithShape="1">
            <a:gsLst>
              <a:gs pos="100000">
                <a:schemeClr val="bg1"/>
              </a:gs>
              <a:gs pos="61000">
                <a:schemeClr val="bg1">
                  <a:alpha val="0"/>
                </a:schemeClr>
              </a:gs>
              <a:gs pos="98000">
                <a:schemeClr val="bg1">
                  <a:shade val="100000"/>
                  <a:satMod val="115000"/>
                  <a:alpha val="66000"/>
                </a:schemeClr>
              </a:gs>
            </a:gsLst>
            <a:lin ang="81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각 삼각형 28"/>
          <p:cNvSpPr/>
          <p:nvPr/>
        </p:nvSpPr>
        <p:spPr>
          <a:xfrm rot="16200000" flipH="1">
            <a:off x="3138215" y="3674690"/>
            <a:ext cx="941336" cy="1756767"/>
          </a:xfrm>
          <a:prstGeom prst="rtTriangle">
            <a:avLst/>
          </a:prstGeom>
          <a:gradFill flip="none" rotWithShape="1">
            <a:gsLst>
              <a:gs pos="100000">
                <a:schemeClr val="bg1"/>
              </a:gs>
              <a:gs pos="61000">
                <a:schemeClr val="bg1">
                  <a:alpha val="0"/>
                </a:schemeClr>
              </a:gs>
              <a:gs pos="98000">
                <a:schemeClr val="bg1">
                  <a:shade val="100000"/>
                  <a:satMod val="115000"/>
                  <a:alpha val="66000"/>
                </a:schemeClr>
              </a:gs>
            </a:gsLst>
            <a:lin ang="81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4" name="그룹 23"/>
          <p:cNvGrpSpPr/>
          <p:nvPr/>
        </p:nvGrpSpPr>
        <p:grpSpPr>
          <a:xfrm>
            <a:off x="5429256" y="1785926"/>
            <a:ext cx="3143271" cy="2835433"/>
            <a:chOff x="5429256" y="1785926"/>
            <a:chExt cx="3143271" cy="2835433"/>
          </a:xfrm>
        </p:grpSpPr>
        <p:pic>
          <p:nvPicPr>
            <p:cNvPr id="30" name="Picture 1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429256" y="1785926"/>
              <a:ext cx="1071570" cy="1080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TextBox 20"/>
            <p:cNvSpPr txBox="1"/>
            <p:nvPr/>
          </p:nvSpPr>
          <p:spPr>
            <a:xfrm>
              <a:off x="6143636" y="2097591"/>
              <a:ext cx="2428891" cy="25237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   피해아동 정보</a:t>
              </a:r>
              <a:r>
                <a:rPr lang="ko-KR" altLang="en-US" dirty="0" smtClean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 </a:t>
              </a:r>
              <a:endParaRPr lang="en-US" altLang="ko-KR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  <a:p>
              <a:pPr algn="r"/>
              <a:r>
                <a:rPr lang="ko-KR" altLang="en-US" sz="1600" b="1" dirty="0" smtClean="0">
                  <a:latin typeface="+mn-ea"/>
                  <a:cs typeface="Arial" charset="0"/>
                </a:rPr>
                <a:t>이름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성별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 연령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주소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</a:t>
              </a:r>
            </a:p>
            <a:p>
              <a:pPr algn="r"/>
              <a:r>
                <a:rPr lang="ko-KR" altLang="en-US" sz="1600" b="1" dirty="0" smtClean="0">
                  <a:latin typeface="+mn-ea"/>
                  <a:cs typeface="Arial" charset="0"/>
                </a:rPr>
                <a:t>전화번호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학교 </a:t>
              </a:r>
              <a:endParaRPr lang="en-US" altLang="ko-KR" sz="1600" b="1" dirty="0" smtClean="0">
                <a:latin typeface="+mn-ea"/>
                <a:cs typeface="Arial" charset="0"/>
              </a:endParaRPr>
            </a:p>
            <a:p>
              <a:pPr algn="r"/>
              <a:r>
                <a:rPr lang="ko-KR" altLang="en-US" sz="1600" b="1" dirty="0" smtClean="0">
                  <a:latin typeface="+mn-ea"/>
                  <a:cs typeface="Arial" charset="0"/>
                </a:rPr>
                <a:t>및 </a:t>
              </a:r>
              <a:r>
                <a:rPr lang="ko-KR" altLang="en-US" sz="1600" b="1" dirty="0" err="1" smtClean="0">
                  <a:latin typeface="+mn-ea"/>
                  <a:cs typeface="Arial" charset="0"/>
                </a:rPr>
                <a:t>기관명</a:t>
              </a:r>
              <a:r>
                <a:rPr lang="en-US" altLang="ko-KR" sz="1600" b="1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b="1" dirty="0" smtClean="0">
                  <a:latin typeface="+mn-ea"/>
                  <a:cs typeface="Arial" charset="0"/>
                </a:rPr>
                <a:t>특징</a:t>
              </a:r>
              <a:endParaRPr lang="en-US" altLang="ko-KR" sz="1600" b="1" dirty="0" smtClean="0">
                <a:latin typeface="+mn-ea"/>
                <a:cs typeface="Arial" charset="0"/>
              </a:endParaRPr>
            </a:p>
            <a:p>
              <a:pPr algn="r"/>
              <a:r>
                <a:rPr lang="ko-KR" altLang="en-US" sz="1600" b="1" dirty="0" smtClean="0">
                  <a:latin typeface="+mn-ea"/>
                  <a:cs typeface="Arial" charset="0"/>
                </a:rPr>
                <a:t>피해아동의 현재상태 등</a:t>
              </a:r>
              <a:endParaRPr lang="en-US" altLang="ko-KR" sz="1600" b="1" dirty="0" smtClean="0">
                <a:latin typeface="+mn-ea"/>
                <a:cs typeface="Arial" charset="0"/>
              </a:endParaRPr>
            </a:p>
            <a:p>
              <a:pPr algn="r"/>
              <a:r>
                <a:rPr lang="ko-KR" altLang="en-US" sz="1600" b="1" dirty="0" smtClean="0">
                  <a:latin typeface="+mn-ea"/>
                  <a:cs typeface="Arial" charset="0"/>
                </a:rPr>
                <a:t>  </a:t>
              </a:r>
              <a:endParaRPr lang="en-US" altLang="ko-KR" sz="1600" b="1" dirty="0" smtClean="0">
                <a:latin typeface="+mn-ea"/>
                <a:cs typeface="Arial" charset="0"/>
              </a:endParaRPr>
            </a:p>
            <a:p>
              <a:r>
                <a:rPr lang="en-US" altLang="ko-KR" dirty="0" smtClean="0">
                  <a:solidFill>
                    <a:schemeClr val="bg1">
                      <a:lumMod val="50000"/>
                    </a:schemeClr>
                  </a:solidFill>
                  <a:latin typeface="Arial" charset="0"/>
                  <a:ea typeface="HY견고딕" pitchFamily="18" charset="-127"/>
                  <a:cs typeface="Arial" charset="0"/>
                </a:rPr>
                <a:t> </a:t>
              </a:r>
            </a:p>
            <a:p>
              <a:endParaRPr lang="en-US" altLang="ko-KR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HY견고딕" pitchFamily="18" charset="-127"/>
                <a:cs typeface="Arial" charset="0"/>
              </a:endParaRPr>
            </a:p>
            <a:p>
              <a:endParaRPr lang="ko-KR" altLang="en-US" dirty="0">
                <a:solidFill>
                  <a:srgbClr val="715190"/>
                </a:solidFill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738606" y="2188956"/>
            <a:ext cx="36905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rgbClr val="F799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학대의심 내용 </a:t>
            </a:r>
            <a:r>
              <a:rPr lang="ko-KR" altLang="en-US" dirty="0" smtClean="0">
                <a:solidFill>
                  <a:srgbClr val="F799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dirty="0" smtClean="0">
              <a:solidFill>
                <a:srgbClr val="F7990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600" b="1" dirty="0" smtClean="0">
                <a:latin typeface="+mn-ea"/>
                <a:cs typeface="Arial" charset="0"/>
              </a:rPr>
              <a:t>학대 의심 증거</a:t>
            </a:r>
            <a:r>
              <a:rPr lang="en-US" altLang="ko-KR" sz="1600" b="1" dirty="0" smtClean="0">
                <a:latin typeface="+mn-ea"/>
                <a:cs typeface="Arial" charset="0"/>
              </a:rPr>
              <a:t>,</a:t>
            </a:r>
            <a:r>
              <a:rPr lang="ko-KR" altLang="en-US" sz="1600" b="1" dirty="0" smtClean="0">
                <a:latin typeface="+mn-ea"/>
                <a:cs typeface="Arial" charset="0"/>
              </a:rPr>
              <a:t> </a:t>
            </a:r>
            <a:endParaRPr lang="en-US" altLang="ko-KR" sz="1600" b="1" dirty="0" smtClean="0">
              <a:latin typeface="+mn-ea"/>
              <a:cs typeface="Arial" charset="0"/>
            </a:endParaRPr>
          </a:p>
          <a:p>
            <a:r>
              <a:rPr lang="ko-KR" altLang="en-US" sz="1600" b="1" dirty="0" smtClean="0">
                <a:latin typeface="+mn-ea"/>
                <a:cs typeface="Arial" charset="0"/>
              </a:rPr>
              <a:t>학대 발견 시 정황</a:t>
            </a:r>
            <a:r>
              <a:rPr lang="en-US" altLang="ko-KR" sz="1600" b="1" dirty="0" smtClean="0">
                <a:latin typeface="+mn-ea"/>
                <a:cs typeface="Arial" charset="0"/>
              </a:rPr>
              <a:t>,</a:t>
            </a:r>
          </a:p>
          <a:p>
            <a:r>
              <a:rPr lang="ko-KR" altLang="en-US" sz="1600" b="1" dirty="0" smtClean="0">
                <a:latin typeface="+mn-ea"/>
                <a:cs typeface="Arial" charset="0"/>
              </a:rPr>
              <a:t>학대 상처</a:t>
            </a:r>
            <a:r>
              <a:rPr lang="en-US" altLang="ko-KR" sz="1600" b="1" dirty="0" smtClean="0">
                <a:latin typeface="+mn-ea"/>
                <a:cs typeface="Arial" charset="0"/>
              </a:rPr>
              <a:t>,</a:t>
            </a:r>
            <a:r>
              <a:rPr lang="ko-KR" altLang="en-US" sz="1600" b="1" dirty="0" smtClean="0">
                <a:latin typeface="+mn-ea"/>
                <a:cs typeface="Arial" charset="0"/>
              </a:rPr>
              <a:t>  </a:t>
            </a:r>
            <a:endParaRPr lang="en-US" altLang="ko-KR" sz="1600" b="1" dirty="0" smtClean="0">
              <a:latin typeface="+mn-ea"/>
              <a:cs typeface="Arial" charset="0"/>
            </a:endParaRPr>
          </a:p>
          <a:p>
            <a:r>
              <a:rPr lang="ko-KR" altLang="en-US" sz="1600" b="1" dirty="0" smtClean="0">
                <a:latin typeface="+mn-ea"/>
                <a:cs typeface="Arial" charset="0"/>
              </a:rPr>
              <a:t>학대의 지속성 등  </a:t>
            </a:r>
            <a:endParaRPr lang="en-US" altLang="ko-KR" sz="1600" b="1" dirty="0" smtClean="0">
              <a:latin typeface="+mn-ea"/>
              <a:cs typeface="Arial" charset="0"/>
            </a:endParaRPr>
          </a:p>
          <a:p>
            <a:endParaRPr lang="en-US" altLang="ko-KR" sz="1600" dirty="0" smtClean="0">
              <a:latin typeface="+mn-ea"/>
              <a:cs typeface="Arial" charset="0"/>
            </a:endParaRPr>
          </a:p>
          <a:p>
            <a:endParaRPr lang="en-US" altLang="ko-KR" dirty="0" smtClean="0">
              <a:solidFill>
                <a:srgbClr val="70952C"/>
              </a:solidFill>
            </a:endParaRPr>
          </a:p>
          <a:p>
            <a:endParaRPr lang="ko-KR" altLang="en-US" dirty="0">
              <a:solidFill>
                <a:srgbClr val="70952C"/>
              </a:solidFill>
            </a:endParaRPr>
          </a:p>
        </p:txBody>
      </p:sp>
      <p:sp>
        <p:nvSpPr>
          <p:cNvPr id="32" name="제목 1"/>
          <p:cNvSpPr txBox="1">
            <a:spLocks/>
          </p:cNvSpPr>
          <p:nvPr/>
        </p:nvSpPr>
        <p:spPr>
          <a:xfrm>
            <a:off x="251520" y="84733"/>
            <a:ext cx="889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아동학대 신고하기 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892480" cy="646331"/>
          </a:xfrm>
        </p:spPr>
        <p:txBody>
          <a:bodyPr/>
          <a:lstStyle/>
          <a:p>
            <a:pPr algn="ctr"/>
            <a:r>
              <a:rPr altLang="en-US" b="1" spc="-15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협력 및 지원  </a:t>
            </a:r>
            <a:endParaRPr lang="ko-KR" altLang="en-US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grpSp>
        <p:nvGrpSpPr>
          <p:cNvPr id="3" name="그룹 43"/>
          <p:cNvGrpSpPr/>
          <p:nvPr/>
        </p:nvGrpSpPr>
        <p:grpSpPr>
          <a:xfrm>
            <a:off x="1214414" y="1115994"/>
            <a:ext cx="2068590" cy="2097185"/>
            <a:chOff x="565486" y="3497445"/>
            <a:chExt cx="2068590" cy="2097185"/>
          </a:xfrm>
        </p:grpSpPr>
        <p:sp>
          <p:nvSpPr>
            <p:cNvPr id="92" name="갈매기형 수장 91"/>
            <p:cNvSpPr/>
            <p:nvPr/>
          </p:nvSpPr>
          <p:spPr>
            <a:xfrm>
              <a:off x="2418052" y="4536035"/>
              <a:ext cx="216024" cy="216024"/>
            </a:xfrm>
            <a:prstGeom prst="chevron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4" name="그룹 37"/>
            <p:cNvGrpSpPr/>
            <p:nvPr/>
          </p:nvGrpSpPr>
          <p:grpSpPr>
            <a:xfrm>
              <a:off x="565486" y="3497445"/>
              <a:ext cx="1857388" cy="2097185"/>
              <a:chOff x="565486" y="3497445"/>
              <a:chExt cx="1857388" cy="2097185"/>
            </a:xfrm>
          </p:grpSpPr>
          <p:sp>
            <p:nvSpPr>
              <p:cNvPr id="82" name="TextBox 81"/>
              <p:cNvSpPr txBox="1"/>
              <p:nvPr/>
            </p:nvSpPr>
            <p:spPr>
              <a:xfrm>
                <a:off x="565486" y="3497445"/>
                <a:ext cx="1857388" cy="58596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endParaRPr kumimoji="0" lang="en-US" altLang="ko-KR" sz="1400" b="1" dirty="0" smtClean="0">
                  <a:solidFill>
                    <a:schemeClr val="bg1">
                      <a:lumMod val="50000"/>
                    </a:schemeClr>
                  </a:solidFill>
                  <a:latin typeface="+mj-lt"/>
                  <a:ea typeface="HY견고딕" pitchFamily="18" charset="-127"/>
                  <a:cs typeface="Arial" charset="0"/>
                </a:endParaRPr>
              </a:p>
              <a:p>
                <a:r>
                  <a:rPr lang="ko-KR" altLang="en-US" sz="2000" b="1" dirty="0" smtClean="0">
                    <a:solidFill>
                      <a:schemeClr val="bg1">
                        <a:lumMod val="50000"/>
                      </a:schemeClr>
                    </a:solidFill>
                    <a:latin typeface="+mj-lt"/>
                    <a:ea typeface="HY견고딕" pitchFamily="18" charset="-127"/>
                    <a:cs typeface="Arial" charset="0"/>
                  </a:rPr>
                  <a:t>아동학대 발견</a:t>
                </a:r>
                <a:endParaRPr lang="en-US" altLang="ko-KR" sz="2000" b="1" dirty="0">
                  <a:solidFill>
                    <a:schemeClr val="bg1">
                      <a:lumMod val="50000"/>
                    </a:schemeClr>
                  </a:solidFill>
                  <a:latin typeface="+mj-lt"/>
                  <a:ea typeface="HY견고딕" pitchFamily="18" charset="-127"/>
                  <a:cs typeface="Arial" charset="0"/>
                </a:endParaRPr>
              </a:p>
              <a:p>
                <a:r>
                  <a:rPr kumimoji="0" lang="en-US" altLang="ko-KR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+mj-lt"/>
                    <a:ea typeface="HY견고딕" pitchFamily="18" charset="-127"/>
                    <a:cs typeface="Arial" charset="0"/>
                  </a:rPr>
                  <a:t>. </a:t>
                </a:r>
              </a:p>
              <a:p>
                <a:endParaRPr lang="ko-KR" altLang="en-US" sz="1600" b="1" dirty="0">
                  <a:solidFill>
                    <a:schemeClr val="bg1">
                      <a:lumMod val="50000"/>
                    </a:schemeClr>
                  </a:solidFill>
                  <a:latin typeface="+mj-lt"/>
                </a:endParaRPr>
              </a:p>
            </p:txBody>
          </p:sp>
          <p:grpSp>
            <p:nvGrpSpPr>
              <p:cNvPr id="5" name="그룹 44"/>
              <p:cNvGrpSpPr/>
              <p:nvPr/>
            </p:nvGrpSpPr>
            <p:grpSpPr>
              <a:xfrm>
                <a:off x="748477" y="4121123"/>
                <a:ext cx="1475409" cy="1473507"/>
                <a:chOff x="510977" y="4490070"/>
                <a:chExt cx="1654880" cy="1652747"/>
              </a:xfrm>
            </p:grpSpPr>
            <p:grpSp>
              <p:nvGrpSpPr>
                <p:cNvPr id="6" name="그룹 61"/>
                <p:cNvGrpSpPr/>
                <p:nvPr/>
              </p:nvGrpSpPr>
              <p:grpSpPr>
                <a:xfrm>
                  <a:off x="510977" y="4490070"/>
                  <a:ext cx="1654880" cy="1652747"/>
                  <a:chOff x="402520" y="2645648"/>
                  <a:chExt cx="2002845" cy="2000264"/>
                </a:xfrm>
              </p:grpSpPr>
              <p:sp>
                <p:nvSpPr>
                  <p:cNvPr id="55" name="Freeform 9"/>
                  <p:cNvSpPr>
                    <a:spLocks/>
                  </p:cNvSpPr>
                  <p:nvPr/>
                </p:nvSpPr>
                <p:spPr bwMode="auto">
                  <a:xfrm>
                    <a:off x="402520" y="2645648"/>
                    <a:ext cx="2002845" cy="2000264"/>
                  </a:xfrm>
                  <a:custGeom>
                    <a:avLst/>
                    <a:gdLst/>
                    <a:ahLst/>
                    <a:cxnLst>
                      <a:cxn ang="0">
                        <a:pos x="1164" y="0"/>
                      </a:cxn>
                      <a:cxn ang="0">
                        <a:pos x="388" y="0"/>
                      </a:cxn>
                      <a:cxn ang="0">
                        <a:pos x="388" y="0"/>
                      </a:cxn>
                      <a:cxn ang="0">
                        <a:pos x="348" y="2"/>
                      </a:cxn>
                      <a:cxn ang="0">
                        <a:pos x="310" y="8"/>
                      </a:cxn>
                      <a:cxn ang="0">
                        <a:pos x="272" y="16"/>
                      </a:cxn>
                      <a:cxn ang="0">
                        <a:pos x="238" y="30"/>
                      </a:cxn>
                      <a:cxn ang="0">
                        <a:pos x="204" y="46"/>
                      </a:cxn>
                      <a:cxn ang="0">
                        <a:pos x="172" y="66"/>
                      </a:cxn>
                      <a:cxn ang="0">
                        <a:pos x="142" y="88"/>
                      </a:cxn>
                      <a:cxn ang="0">
                        <a:pos x="114" y="112"/>
                      </a:cxn>
                      <a:cxn ang="0">
                        <a:pos x="88" y="140"/>
                      </a:cxn>
                      <a:cxn ang="0">
                        <a:pos x="66" y="170"/>
                      </a:cxn>
                      <a:cxn ang="0">
                        <a:pos x="46" y="202"/>
                      </a:cxn>
                      <a:cxn ang="0">
                        <a:pos x="30" y="236"/>
                      </a:cxn>
                      <a:cxn ang="0">
                        <a:pos x="18" y="272"/>
                      </a:cxn>
                      <a:cxn ang="0">
                        <a:pos x="8" y="308"/>
                      </a:cxn>
                      <a:cxn ang="0">
                        <a:pos x="2" y="348"/>
                      </a:cxn>
                      <a:cxn ang="0">
                        <a:pos x="0" y="388"/>
                      </a:cxn>
                      <a:cxn ang="0">
                        <a:pos x="0" y="888"/>
                      </a:cxn>
                      <a:cxn ang="0">
                        <a:pos x="0" y="1162"/>
                      </a:cxn>
                      <a:cxn ang="0">
                        <a:pos x="0" y="1550"/>
                      </a:cxn>
                      <a:cxn ang="0">
                        <a:pos x="388" y="1550"/>
                      </a:cxn>
                      <a:cxn ang="0">
                        <a:pos x="662" y="1550"/>
                      </a:cxn>
                      <a:cxn ang="0">
                        <a:pos x="1164" y="1550"/>
                      </a:cxn>
                      <a:cxn ang="0">
                        <a:pos x="1164" y="1550"/>
                      </a:cxn>
                      <a:cxn ang="0">
                        <a:pos x="1204" y="1548"/>
                      </a:cxn>
                      <a:cxn ang="0">
                        <a:pos x="1242" y="1542"/>
                      </a:cxn>
                      <a:cxn ang="0">
                        <a:pos x="1278" y="1534"/>
                      </a:cxn>
                      <a:cxn ang="0">
                        <a:pos x="1314" y="1520"/>
                      </a:cxn>
                      <a:cxn ang="0">
                        <a:pos x="1348" y="1504"/>
                      </a:cxn>
                      <a:cxn ang="0">
                        <a:pos x="1380" y="1484"/>
                      </a:cxn>
                      <a:cxn ang="0">
                        <a:pos x="1410" y="1462"/>
                      </a:cxn>
                      <a:cxn ang="0">
                        <a:pos x="1438" y="1436"/>
                      </a:cxn>
                      <a:cxn ang="0">
                        <a:pos x="1462" y="1410"/>
                      </a:cxn>
                      <a:cxn ang="0">
                        <a:pos x="1486" y="1380"/>
                      </a:cxn>
                      <a:cxn ang="0">
                        <a:pos x="1504" y="1348"/>
                      </a:cxn>
                      <a:cxn ang="0">
                        <a:pos x="1520" y="1314"/>
                      </a:cxn>
                      <a:cxn ang="0">
                        <a:pos x="1534" y="1278"/>
                      </a:cxn>
                      <a:cxn ang="0">
                        <a:pos x="1544" y="1240"/>
                      </a:cxn>
                      <a:cxn ang="0">
                        <a:pos x="1550" y="1202"/>
                      </a:cxn>
                      <a:cxn ang="0">
                        <a:pos x="1552" y="1162"/>
                      </a:cxn>
                      <a:cxn ang="0">
                        <a:pos x="1552" y="388"/>
                      </a:cxn>
                      <a:cxn ang="0">
                        <a:pos x="1552" y="388"/>
                      </a:cxn>
                      <a:cxn ang="0">
                        <a:pos x="1550" y="348"/>
                      </a:cxn>
                      <a:cxn ang="0">
                        <a:pos x="1544" y="308"/>
                      </a:cxn>
                      <a:cxn ang="0">
                        <a:pos x="1534" y="272"/>
                      </a:cxn>
                      <a:cxn ang="0">
                        <a:pos x="1520" y="236"/>
                      </a:cxn>
                      <a:cxn ang="0">
                        <a:pos x="1504" y="202"/>
                      </a:cxn>
                      <a:cxn ang="0">
                        <a:pos x="1486" y="170"/>
                      </a:cxn>
                      <a:cxn ang="0">
                        <a:pos x="1462" y="140"/>
                      </a:cxn>
                      <a:cxn ang="0">
                        <a:pos x="1438" y="112"/>
                      </a:cxn>
                      <a:cxn ang="0">
                        <a:pos x="1410" y="88"/>
                      </a:cxn>
                      <a:cxn ang="0">
                        <a:pos x="1380" y="66"/>
                      </a:cxn>
                      <a:cxn ang="0">
                        <a:pos x="1348" y="46"/>
                      </a:cxn>
                      <a:cxn ang="0">
                        <a:pos x="1314" y="30"/>
                      </a:cxn>
                      <a:cxn ang="0">
                        <a:pos x="1278" y="16"/>
                      </a:cxn>
                      <a:cxn ang="0">
                        <a:pos x="1242" y="8"/>
                      </a:cxn>
                      <a:cxn ang="0">
                        <a:pos x="1204" y="2"/>
                      </a:cxn>
                      <a:cxn ang="0">
                        <a:pos x="1164" y="0"/>
                      </a:cxn>
                      <a:cxn ang="0">
                        <a:pos x="1164" y="0"/>
                      </a:cxn>
                    </a:cxnLst>
                    <a:rect l="0" t="0" r="r" b="b"/>
                    <a:pathLst>
                      <a:path w="1552" h="1550">
                        <a:moveTo>
                          <a:pt x="1164" y="0"/>
                        </a:moveTo>
                        <a:lnTo>
                          <a:pt x="388" y="0"/>
                        </a:lnTo>
                        <a:lnTo>
                          <a:pt x="388" y="0"/>
                        </a:lnTo>
                        <a:lnTo>
                          <a:pt x="348" y="2"/>
                        </a:lnTo>
                        <a:lnTo>
                          <a:pt x="310" y="8"/>
                        </a:lnTo>
                        <a:lnTo>
                          <a:pt x="272" y="16"/>
                        </a:lnTo>
                        <a:lnTo>
                          <a:pt x="238" y="30"/>
                        </a:lnTo>
                        <a:lnTo>
                          <a:pt x="204" y="46"/>
                        </a:lnTo>
                        <a:lnTo>
                          <a:pt x="172" y="66"/>
                        </a:lnTo>
                        <a:lnTo>
                          <a:pt x="142" y="88"/>
                        </a:lnTo>
                        <a:lnTo>
                          <a:pt x="114" y="112"/>
                        </a:lnTo>
                        <a:lnTo>
                          <a:pt x="88" y="140"/>
                        </a:lnTo>
                        <a:lnTo>
                          <a:pt x="66" y="170"/>
                        </a:lnTo>
                        <a:lnTo>
                          <a:pt x="46" y="202"/>
                        </a:lnTo>
                        <a:lnTo>
                          <a:pt x="30" y="236"/>
                        </a:lnTo>
                        <a:lnTo>
                          <a:pt x="18" y="272"/>
                        </a:lnTo>
                        <a:lnTo>
                          <a:pt x="8" y="308"/>
                        </a:lnTo>
                        <a:lnTo>
                          <a:pt x="2" y="348"/>
                        </a:lnTo>
                        <a:lnTo>
                          <a:pt x="0" y="388"/>
                        </a:lnTo>
                        <a:lnTo>
                          <a:pt x="0" y="888"/>
                        </a:lnTo>
                        <a:lnTo>
                          <a:pt x="0" y="1162"/>
                        </a:lnTo>
                        <a:lnTo>
                          <a:pt x="0" y="1550"/>
                        </a:lnTo>
                        <a:lnTo>
                          <a:pt x="388" y="1550"/>
                        </a:lnTo>
                        <a:lnTo>
                          <a:pt x="662" y="1550"/>
                        </a:lnTo>
                        <a:lnTo>
                          <a:pt x="1164" y="1550"/>
                        </a:lnTo>
                        <a:lnTo>
                          <a:pt x="1164" y="1550"/>
                        </a:lnTo>
                        <a:lnTo>
                          <a:pt x="1204" y="1548"/>
                        </a:lnTo>
                        <a:lnTo>
                          <a:pt x="1242" y="1542"/>
                        </a:lnTo>
                        <a:lnTo>
                          <a:pt x="1278" y="1534"/>
                        </a:lnTo>
                        <a:lnTo>
                          <a:pt x="1314" y="1520"/>
                        </a:lnTo>
                        <a:lnTo>
                          <a:pt x="1348" y="1504"/>
                        </a:lnTo>
                        <a:lnTo>
                          <a:pt x="1380" y="1484"/>
                        </a:lnTo>
                        <a:lnTo>
                          <a:pt x="1410" y="1462"/>
                        </a:lnTo>
                        <a:lnTo>
                          <a:pt x="1438" y="1436"/>
                        </a:lnTo>
                        <a:lnTo>
                          <a:pt x="1462" y="1410"/>
                        </a:lnTo>
                        <a:lnTo>
                          <a:pt x="1486" y="1380"/>
                        </a:lnTo>
                        <a:lnTo>
                          <a:pt x="1504" y="1348"/>
                        </a:lnTo>
                        <a:lnTo>
                          <a:pt x="1520" y="1314"/>
                        </a:lnTo>
                        <a:lnTo>
                          <a:pt x="1534" y="1278"/>
                        </a:lnTo>
                        <a:lnTo>
                          <a:pt x="1544" y="1240"/>
                        </a:lnTo>
                        <a:lnTo>
                          <a:pt x="1550" y="1202"/>
                        </a:lnTo>
                        <a:lnTo>
                          <a:pt x="1552" y="1162"/>
                        </a:lnTo>
                        <a:lnTo>
                          <a:pt x="1552" y="388"/>
                        </a:lnTo>
                        <a:lnTo>
                          <a:pt x="1552" y="388"/>
                        </a:lnTo>
                        <a:lnTo>
                          <a:pt x="1550" y="348"/>
                        </a:lnTo>
                        <a:lnTo>
                          <a:pt x="1544" y="308"/>
                        </a:lnTo>
                        <a:lnTo>
                          <a:pt x="1534" y="272"/>
                        </a:lnTo>
                        <a:lnTo>
                          <a:pt x="1520" y="236"/>
                        </a:lnTo>
                        <a:lnTo>
                          <a:pt x="1504" y="202"/>
                        </a:lnTo>
                        <a:lnTo>
                          <a:pt x="1486" y="170"/>
                        </a:lnTo>
                        <a:lnTo>
                          <a:pt x="1462" y="140"/>
                        </a:lnTo>
                        <a:lnTo>
                          <a:pt x="1438" y="112"/>
                        </a:lnTo>
                        <a:lnTo>
                          <a:pt x="1410" y="88"/>
                        </a:lnTo>
                        <a:lnTo>
                          <a:pt x="1380" y="66"/>
                        </a:lnTo>
                        <a:lnTo>
                          <a:pt x="1348" y="46"/>
                        </a:lnTo>
                        <a:lnTo>
                          <a:pt x="1314" y="30"/>
                        </a:lnTo>
                        <a:lnTo>
                          <a:pt x="1278" y="16"/>
                        </a:lnTo>
                        <a:lnTo>
                          <a:pt x="1242" y="8"/>
                        </a:lnTo>
                        <a:lnTo>
                          <a:pt x="1204" y="2"/>
                        </a:lnTo>
                        <a:lnTo>
                          <a:pt x="1164" y="0"/>
                        </a:lnTo>
                        <a:lnTo>
                          <a:pt x="1164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2000" endA="300" endPos="35000" dir="5400000" sy="-100000" algn="bl" rotWithShape="0"/>
                  </a:effec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ko-KR" altLang="en-US"/>
                  </a:p>
                </p:txBody>
              </p:sp>
              <p:sp>
                <p:nvSpPr>
                  <p:cNvPr id="56" name="Freeform 9"/>
                  <p:cNvSpPr>
                    <a:spLocks/>
                  </p:cNvSpPr>
                  <p:nvPr/>
                </p:nvSpPr>
                <p:spPr bwMode="auto">
                  <a:xfrm>
                    <a:off x="462238" y="2708918"/>
                    <a:ext cx="1883409" cy="1880983"/>
                  </a:xfrm>
                  <a:custGeom>
                    <a:avLst/>
                    <a:gdLst/>
                    <a:ahLst/>
                    <a:cxnLst>
                      <a:cxn ang="0">
                        <a:pos x="1164" y="0"/>
                      </a:cxn>
                      <a:cxn ang="0">
                        <a:pos x="388" y="0"/>
                      </a:cxn>
                      <a:cxn ang="0">
                        <a:pos x="388" y="0"/>
                      </a:cxn>
                      <a:cxn ang="0">
                        <a:pos x="348" y="2"/>
                      </a:cxn>
                      <a:cxn ang="0">
                        <a:pos x="310" y="8"/>
                      </a:cxn>
                      <a:cxn ang="0">
                        <a:pos x="272" y="16"/>
                      </a:cxn>
                      <a:cxn ang="0">
                        <a:pos x="238" y="30"/>
                      </a:cxn>
                      <a:cxn ang="0">
                        <a:pos x="204" y="46"/>
                      </a:cxn>
                      <a:cxn ang="0">
                        <a:pos x="172" y="66"/>
                      </a:cxn>
                      <a:cxn ang="0">
                        <a:pos x="142" y="88"/>
                      </a:cxn>
                      <a:cxn ang="0">
                        <a:pos x="114" y="112"/>
                      </a:cxn>
                      <a:cxn ang="0">
                        <a:pos x="88" y="140"/>
                      </a:cxn>
                      <a:cxn ang="0">
                        <a:pos x="66" y="170"/>
                      </a:cxn>
                      <a:cxn ang="0">
                        <a:pos x="46" y="202"/>
                      </a:cxn>
                      <a:cxn ang="0">
                        <a:pos x="30" y="236"/>
                      </a:cxn>
                      <a:cxn ang="0">
                        <a:pos x="18" y="272"/>
                      </a:cxn>
                      <a:cxn ang="0">
                        <a:pos x="8" y="308"/>
                      </a:cxn>
                      <a:cxn ang="0">
                        <a:pos x="2" y="348"/>
                      </a:cxn>
                      <a:cxn ang="0">
                        <a:pos x="0" y="388"/>
                      </a:cxn>
                      <a:cxn ang="0">
                        <a:pos x="0" y="888"/>
                      </a:cxn>
                      <a:cxn ang="0">
                        <a:pos x="0" y="1162"/>
                      </a:cxn>
                      <a:cxn ang="0">
                        <a:pos x="0" y="1550"/>
                      </a:cxn>
                      <a:cxn ang="0">
                        <a:pos x="388" y="1550"/>
                      </a:cxn>
                      <a:cxn ang="0">
                        <a:pos x="662" y="1550"/>
                      </a:cxn>
                      <a:cxn ang="0">
                        <a:pos x="1164" y="1550"/>
                      </a:cxn>
                      <a:cxn ang="0">
                        <a:pos x="1164" y="1550"/>
                      </a:cxn>
                      <a:cxn ang="0">
                        <a:pos x="1204" y="1548"/>
                      </a:cxn>
                      <a:cxn ang="0">
                        <a:pos x="1242" y="1542"/>
                      </a:cxn>
                      <a:cxn ang="0">
                        <a:pos x="1278" y="1534"/>
                      </a:cxn>
                      <a:cxn ang="0">
                        <a:pos x="1314" y="1520"/>
                      </a:cxn>
                      <a:cxn ang="0">
                        <a:pos x="1348" y="1504"/>
                      </a:cxn>
                      <a:cxn ang="0">
                        <a:pos x="1380" y="1484"/>
                      </a:cxn>
                      <a:cxn ang="0">
                        <a:pos x="1410" y="1462"/>
                      </a:cxn>
                      <a:cxn ang="0">
                        <a:pos x="1438" y="1436"/>
                      </a:cxn>
                      <a:cxn ang="0">
                        <a:pos x="1462" y="1410"/>
                      </a:cxn>
                      <a:cxn ang="0">
                        <a:pos x="1486" y="1380"/>
                      </a:cxn>
                      <a:cxn ang="0">
                        <a:pos x="1504" y="1348"/>
                      </a:cxn>
                      <a:cxn ang="0">
                        <a:pos x="1520" y="1314"/>
                      </a:cxn>
                      <a:cxn ang="0">
                        <a:pos x="1534" y="1278"/>
                      </a:cxn>
                      <a:cxn ang="0">
                        <a:pos x="1544" y="1240"/>
                      </a:cxn>
                      <a:cxn ang="0">
                        <a:pos x="1550" y="1202"/>
                      </a:cxn>
                      <a:cxn ang="0">
                        <a:pos x="1552" y="1162"/>
                      </a:cxn>
                      <a:cxn ang="0">
                        <a:pos x="1552" y="388"/>
                      </a:cxn>
                      <a:cxn ang="0">
                        <a:pos x="1552" y="388"/>
                      </a:cxn>
                      <a:cxn ang="0">
                        <a:pos x="1550" y="348"/>
                      </a:cxn>
                      <a:cxn ang="0">
                        <a:pos x="1544" y="308"/>
                      </a:cxn>
                      <a:cxn ang="0">
                        <a:pos x="1534" y="272"/>
                      </a:cxn>
                      <a:cxn ang="0">
                        <a:pos x="1520" y="236"/>
                      </a:cxn>
                      <a:cxn ang="0">
                        <a:pos x="1504" y="202"/>
                      </a:cxn>
                      <a:cxn ang="0">
                        <a:pos x="1486" y="170"/>
                      </a:cxn>
                      <a:cxn ang="0">
                        <a:pos x="1462" y="140"/>
                      </a:cxn>
                      <a:cxn ang="0">
                        <a:pos x="1438" y="112"/>
                      </a:cxn>
                      <a:cxn ang="0">
                        <a:pos x="1410" y="88"/>
                      </a:cxn>
                      <a:cxn ang="0">
                        <a:pos x="1380" y="66"/>
                      </a:cxn>
                      <a:cxn ang="0">
                        <a:pos x="1348" y="46"/>
                      </a:cxn>
                      <a:cxn ang="0">
                        <a:pos x="1314" y="30"/>
                      </a:cxn>
                      <a:cxn ang="0">
                        <a:pos x="1278" y="16"/>
                      </a:cxn>
                      <a:cxn ang="0">
                        <a:pos x="1242" y="8"/>
                      </a:cxn>
                      <a:cxn ang="0">
                        <a:pos x="1204" y="2"/>
                      </a:cxn>
                      <a:cxn ang="0">
                        <a:pos x="1164" y="0"/>
                      </a:cxn>
                      <a:cxn ang="0">
                        <a:pos x="1164" y="0"/>
                      </a:cxn>
                    </a:cxnLst>
                    <a:rect l="0" t="0" r="r" b="b"/>
                    <a:pathLst>
                      <a:path w="1552" h="1550">
                        <a:moveTo>
                          <a:pt x="1164" y="0"/>
                        </a:moveTo>
                        <a:lnTo>
                          <a:pt x="388" y="0"/>
                        </a:lnTo>
                        <a:lnTo>
                          <a:pt x="388" y="0"/>
                        </a:lnTo>
                        <a:lnTo>
                          <a:pt x="348" y="2"/>
                        </a:lnTo>
                        <a:lnTo>
                          <a:pt x="310" y="8"/>
                        </a:lnTo>
                        <a:lnTo>
                          <a:pt x="272" y="16"/>
                        </a:lnTo>
                        <a:lnTo>
                          <a:pt x="238" y="30"/>
                        </a:lnTo>
                        <a:lnTo>
                          <a:pt x="204" y="46"/>
                        </a:lnTo>
                        <a:lnTo>
                          <a:pt x="172" y="66"/>
                        </a:lnTo>
                        <a:lnTo>
                          <a:pt x="142" y="88"/>
                        </a:lnTo>
                        <a:lnTo>
                          <a:pt x="114" y="112"/>
                        </a:lnTo>
                        <a:lnTo>
                          <a:pt x="88" y="140"/>
                        </a:lnTo>
                        <a:lnTo>
                          <a:pt x="66" y="170"/>
                        </a:lnTo>
                        <a:lnTo>
                          <a:pt x="46" y="202"/>
                        </a:lnTo>
                        <a:lnTo>
                          <a:pt x="30" y="236"/>
                        </a:lnTo>
                        <a:lnTo>
                          <a:pt x="18" y="272"/>
                        </a:lnTo>
                        <a:lnTo>
                          <a:pt x="8" y="308"/>
                        </a:lnTo>
                        <a:lnTo>
                          <a:pt x="2" y="348"/>
                        </a:lnTo>
                        <a:lnTo>
                          <a:pt x="0" y="388"/>
                        </a:lnTo>
                        <a:lnTo>
                          <a:pt x="0" y="888"/>
                        </a:lnTo>
                        <a:lnTo>
                          <a:pt x="0" y="1162"/>
                        </a:lnTo>
                        <a:lnTo>
                          <a:pt x="0" y="1550"/>
                        </a:lnTo>
                        <a:lnTo>
                          <a:pt x="388" y="1550"/>
                        </a:lnTo>
                        <a:lnTo>
                          <a:pt x="662" y="1550"/>
                        </a:lnTo>
                        <a:lnTo>
                          <a:pt x="1164" y="1550"/>
                        </a:lnTo>
                        <a:lnTo>
                          <a:pt x="1164" y="1550"/>
                        </a:lnTo>
                        <a:lnTo>
                          <a:pt x="1204" y="1548"/>
                        </a:lnTo>
                        <a:lnTo>
                          <a:pt x="1242" y="1542"/>
                        </a:lnTo>
                        <a:lnTo>
                          <a:pt x="1278" y="1534"/>
                        </a:lnTo>
                        <a:lnTo>
                          <a:pt x="1314" y="1520"/>
                        </a:lnTo>
                        <a:lnTo>
                          <a:pt x="1348" y="1504"/>
                        </a:lnTo>
                        <a:lnTo>
                          <a:pt x="1380" y="1484"/>
                        </a:lnTo>
                        <a:lnTo>
                          <a:pt x="1410" y="1462"/>
                        </a:lnTo>
                        <a:lnTo>
                          <a:pt x="1438" y="1436"/>
                        </a:lnTo>
                        <a:lnTo>
                          <a:pt x="1462" y="1410"/>
                        </a:lnTo>
                        <a:lnTo>
                          <a:pt x="1486" y="1380"/>
                        </a:lnTo>
                        <a:lnTo>
                          <a:pt x="1504" y="1348"/>
                        </a:lnTo>
                        <a:lnTo>
                          <a:pt x="1520" y="1314"/>
                        </a:lnTo>
                        <a:lnTo>
                          <a:pt x="1534" y="1278"/>
                        </a:lnTo>
                        <a:lnTo>
                          <a:pt x="1544" y="1240"/>
                        </a:lnTo>
                        <a:lnTo>
                          <a:pt x="1550" y="1202"/>
                        </a:lnTo>
                        <a:lnTo>
                          <a:pt x="1552" y="1162"/>
                        </a:lnTo>
                        <a:lnTo>
                          <a:pt x="1552" y="388"/>
                        </a:lnTo>
                        <a:lnTo>
                          <a:pt x="1552" y="388"/>
                        </a:lnTo>
                        <a:lnTo>
                          <a:pt x="1550" y="348"/>
                        </a:lnTo>
                        <a:lnTo>
                          <a:pt x="1544" y="308"/>
                        </a:lnTo>
                        <a:lnTo>
                          <a:pt x="1534" y="272"/>
                        </a:lnTo>
                        <a:lnTo>
                          <a:pt x="1520" y="236"/>
                        </a:lnTo>
                        <a:lnTo>
                          <a:pt x="1504" y="202"/>
                        </a:lnTo>
                        <a:lnTo>
                          <a:pt x="1486" y="170"/>
                        </a:lnTo>
                        <a:lnTo>
                          <a:pt x="1462" y="140"/>
                        </a:lnTo>
                        <a:lnTo>
                          <a:pt x="1438" y="112"/>
                        </a:lnTo>
                        <a:lnTo>
                          <a:pt x="1410" y="88"/>
                        </a:lnTo>
                        <a:lnTo>
                          <a:pt x="1380" y="66"/>
                        </a:lnTo>
                        <a:lnTo>
                          <a:pt x="1348" y="46"/>
                        </a:lnTo>
                        <a:lnTo>
                          <a:pt x="1314" y="30"/>
                        </a:lnTo>
                        <a:lnTo>
                          <a:pt x="1278" y="16"/>
                        </a:lnTo>
                        <a:lnTo>
                          <a:pt x="1242" y="8"/>
                        </a:lnTo>
                        <a:lnTo>
                          <a:pt x="1204" y="2"/>
                        </a:lnTo>
                        <a:lnTo>
                          <a:pt x="1164" y="0"/>
                        </a:lnTo>
                        <a:lnTo>
                          <a:pt x="1164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>
                          <a:alpha val="70000"/>
                        </a:srgbClr>
                      </a:gs>
                      <a:gs pos="42000">
                        <a:srgbClr val="FFFFFF">
                          <a:gamma/>
                          <a:tint val="0"/>
                          <a:invGamma/>
                          <a:alpha val="0"/>
                        </a:srgb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/>
                  </a:p>
                </p:txBody>
              </p:sp>
            </p:grpSp>
            <p:sp>
              <p:nvSpPr>
                <p:cNvPr id="87" name="대각선 방향의 모서리가 둥근 사각형 86"/>
                <p:cNvSpPr/>
                <p:nvPr/>
              </p:nvSpPr>
              <p:spPr>
                <a:xfrm rot="5400000">
                  <a:off x="815199" y="4800358"/>
                  <a:ext cx="1548000" cy="1047691"/>
                </a:xfrm>
                <a:prstGeom prst="round2DiagRect">
                  <a:avLst>
                    <a:gd name="adj1" fmla="val 34743"/>
                    <a:gd name="adj2" fmla="val 33127"/>
                  </a:avLst>
                </a:prstGeom>
                <a:gradFill flip="none" rotWithShape="1">
                  <a:gsLst>
                    <a:gs pos="0">
                      <a:sysClr val="window" lastClr="FFFFFF">
                        <a:alpha val="49000"/>
                      </a:sysClr>
                    </a:gs>
                    <a:gs pos="71000">
                      <a:sysClr val="window" lastClr="FFFFFF">
                        <a:alpha val="0"/>
                      </a:sysClr>
                    </a:gs>
                  </a:gsLst>
                  <a:lin ang="5400000" scaled="1"/>
                  <a:tileRect/>
                </a:gradFill>
                <a:ln w="19050" cap="flat" cmpd="sng" algn="ctr">
                  <a:noFill/>
                  <a:prstDash val="solid"/>
                </a:ln>
                <a:effectLst/>
                <a:scene3d>
                  <a:camera prst="perspectiveAbove" fov="0">
                    <a:rot lat="0" lon="0" rev="0"/>
                  </a:camera>
                  <a:lightRig rig="flat" dir="t">
                    <a:rot lat="0" lon="0" rev="7920000"/>
                  </a:lightRig>
                </a:scene3d>
                <a:sp3d prstMaterial="clear">
                  <a:bevelT w="190500" h="190500"/>
                </a:sp3d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dirty="0"/>
                </a:p>
              </p:txBody>
            </p:sp>
            <p:grpSp>
              <p:nvGrpSpPr>
                <p:cNvPr id="7" name="그룹 41"/>
                <p:cNvGrpSpPr/>
                <p:nvPr/>
              </p:nvGrpSpPr>
              <p:grpSpPr>
                <a:xfrm>
                  <a:off x="793148" y="4860121"/>
                  <a:ext cx="1027015" cy="1120135"/>
                  <a:chOff x="783623" y="4860121"/>
                  <a:chExt cx="1027015" cy="1120135"/>
                </a:xfrm>
              </p:grpSpPr>
              <p:pic>
                <p:nvPicPr>
                  <p:cNvPr id="104" name="Picture 5" descr="C:\Users\c247\Desktop\bg icon\mini icon\금융\mn40.png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lum bright="70000" contrast="40000"/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6362" y="4860121"/>
                    <a:ext cx="735972" cy="640412"/>
                  </a:xfrm>
                  <a:prstGeom prst="rect">
                    <a:avLst/>
                  </a:prstGeom>
                  <a:noFill/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</p:pic>
              <p:sp>
                <p:nvSpPr>
                  <p:cNvPr id="105" name="직사각형 104"/>
                  <p:cNvSpPr/>
                  <p:nvPr/>
                </p:nvSpPr>
                <p:spPr>
                  <a:xfrm>
                    <a:off x="783623" y="5565998"/>
                    <a:ext cx="1027015" cy="41425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r"/>
                    <a:r>
                      <a:rPr lang="en-US" altLang="ko-KR" b="1" dirty="0" smtClean="0">
                        <a:solidFill>
                          <a:schemeClr val="bg1"/>
                        </a:solidFill>
                        <a:latin typeface="Arial" pitchFamily="34" charset="0"/>
                        <a:ea typeface="HY견고딕" pitchFamily="18" charset="-127"/>
                        <a:cs typeface="Arial" pitchFamily="34" charset="0"/>
                      </a:rPr>
                      <a:t>1STEP</a:t>
                    </a:r>
                    <a:endParaRPr lang="en-US" altLang="ko-KR" dirty="0" smtClean="0">
                      <a:solidFill>
                        <a:schemeClr val="bg1"/>
                      </a:solidFill>
                      <a:latin typeface="HY견고딕" pitchFamily="18" charset="-127"/>
                      <a:ea typeface="HY견고딕" pitchFamily="18" charset="-127"/>
                    </a:endParaRPr>
                  </a:p>
                </p:txBody>
              </p:sp>
            </p:grpSp>
          </p:grpSp>
        </p:grpSp>
      </p:grpSp>
      <p:grpSp>
        <p:nvGrpSpPr>
          <p:cNvPr id="8" name="그룹 46"/>
          <p:cNvGrpSpPr/>
          <p:nvPr/>
        </p:nvGrpSpPr>
        <p:grpSpPr>
          <a:xfrm>
            <a:off x="3500430" y="4527556"/>
            <a:ext cx="1911156" cy="3347194"/>
            <a:chOff x="6697918" y="1506348"/>
            <a:chExt cx="1911156" cy="3347194"/>
          </a:xfrm>
        </p:grpSpPr>
        <p:grpSp>
          <p:nvGrpSpPr>
            <p:cNvPr id="9" name="그룹 47"/>
            <p:cNvGrpSpPr/>
            <p:nvPr/>
          </p:nvGrpSpPr>
          <p:grpSpPr>
            <a:xfrm>
              <a:off x="6872947" y="1506348"/>
              <a:ext cx="1475409" cy="1473507"/>
              <a:chOff x="6991697" y="1753766"/>
              <a:chExt cx="1654880" cy="1652747"/>
            </a:xfrm>
          </p:grpSpPr>
          <p:sp>
            <p:nvSpPr>
              <p:cNvPr id="70" name="Freeform 9"/>
              <p:cNvSpPr>
                <a:spLocks/>
              </p:cNvSpPr>
              <p:nvPr/>
            </p:nvSpPr>
            <p:spPr bwMode="auto">
              <a:xfrm>
                <a:off x="6991697" y="1753766"/>
                <a:ext cx="1654880" cy="1652747"/>
              </a:xfrm>
              <a:custGeom>
                <a:avLst/>
                <a:gdLst/>
                <a:ahLst/>
                <a:cxnLst>
                  <a:cxn ang="0">
                    <a:pos x="1164" y="0"/>
                  </a:cxn>
                  <a:cxn ang="0">
                    <a:pos x="388" y="0"/>
                  </a:cxn>
                  <a:cxn ang="0">
                    <a:pos x="388" y="0"/>
                  </a:cxn>
                  <a:cxn ang="0">
                    <a:pos x="348" y="2"/>
                  </a:cxn>
                  <a:cxn ang="0">
                    <a:pos x="310" y="8"/>
                  </a:cxn>
                  <a:cxn ang="0">
                    <a:pos x="272" y="16"/>
                  </a:cxn>
                  <a:cxn ang="0">
                    <a:pos x="238" y="30"/>
                  </a:cxn>
                  <a:cxn ang="0">
                    <a:pos x="204" y="46"/>
                  </a:cxn>
                  <a:cxn ang="0">
                    <a:pos x="172" y="66"/>
                  </a:cxn>
                  <a:cxn ang="0">
                    <a:pos x="142" y="88"/>
                  </a:cxn>
                  <a:cxn ang="0">
                    <a:pos x="114" y="112"/>
                  </a:cxn>
                  <a:cxn ang="0">
                    <a:pos x="88" y="140"/>
                  </a:cxn>
                  <a:cxn ang="0">
                    <a:pos x="66" y="170"/>
                  </a:cxn>
                  <a:cxn ang="0">
                    <a:pos x="46" y="202"/>
                  </a:cxn>
                  <a:cxn ang="0">
                    <a:pos x="30" y="236"/>
                  </a:cxn>
                  <a:cxn ang="0">
                    <a:pos x="18" y="272"/>
                  </a:cxn>
                  <a:cxn ang="0">
                    <a:pos x="8" y="308"/>
                  </a:cxn>
                  <a:cxn ang="0">
                    <a:pos x="2" y="348"/>
                  </a:cxn>
                  <a:cxn ang="0">
                    <a:pos x="0" y="388"/>
                  </a:cxn>
                  <a:cxn ang="0">
                    <a:pos x="0" y="888"/>
                  </a:cxn>
                  <a:cxn ang="0">
                    <a:pos x="0" y="1162"/>
                  </a:cxn>
                  <a:cxn ang="0">
                    <a:pos x="0" y="1550"/>
                  </a:cxn>
                  <a:cxn ang="0">
                    <a:pos x="388" y="1550"/>
                  </a:cxn>
                  <a:cxn ang="0">
                    <a:pos x="662" y="1550"/>
                  </a:cxn>
                  <a:cxn ang="0">
                    <a:pos x="1164" y="1550"/>
                  </a:cxn>
                  <a:cxn ang="0">
                    <a:pos x="1164" y="1550"/>
                  </a:cxn>
                  <a:cxn ang="0">
                    <a:pos x="1204" y="1548"/>
                  </a:cxn>
                  <a:cxn ang="0">
                    <a:pos x="1242" y="1542"/>
                  </a:cxn>
                  <a:cxn ang="0">
                    <a:pos x="1278" y="1534"/>
                  </a:cxn>
                  <a:cxn ang="0">
                    <a:pos x="1314" y="1520"/>
                  </a:cxn>
                  <a:cxn ang="0">
                    <a:pos x="1348" y="1504"/>
                  </a:cxn>
                  <a:cxn ang="0">
                    <a:pos x="1380" y="1484"/>
                  </a:cxn>
                  <a:cxn ang="0">
                    <a:pos x="1410" y="1462"/>
                  </a:cxn>
                  <a:cxn ang="0">
                    <a:pos x="1438" y="1436"/>
                  </a:cxn>
                  <a:cxn ang="0">
                    <a:pos x="1462" y="1410"/>
                  </a:cxn>
                  <a:cxn ang="0">
                    <a:pos x="1486" y="1380"/>
                  </a:cxn>
                  <a:cxn ang="0">
                    <a:pos x="1504" y="1348"/>
                  </a:cxn>
                  <a:cxn ang="0">
                    <a:pos x="1520" y="1314"/>
                  </a:cxn>
                  <a:cxn ang="0">
                    <a:pos x="1534" y="1278"/>
                  </a:cxn>
                  <a:cxn ang="0">
                    <a:pos x="1544" y="1240"/>
                  </a:cxn>
                  <a:cxn ang="0">
                    <a:pos x="1550" y="1202"/>
                  </a:cxn>
                  <a:cxn ang="0">
                    <a:pos x="1552" y="1162"/>
                  </a:cxn>
                  <a:cxn ang="0">
                    <a:pos x="1552" y="388"/>
                  </a:cxn>
                  <a:cxn ang="0">
                    <a:pos x="1552" y="388"/>
                  </a:cxn>
                  <a:cxn ang="0">
                    <a:pos x="1550" y="348"/>
                  </a:cxn>
                  <a:cxn ang="0">
                    <a:pos x="1544" y="308"/>
                  </a:cxn>
                  <a:cxn ang="0">
                    <a:pos x="1534" y="272"/>
                  </a:cxn>
                  <a:cxn ang="0">
                    <a:pos x="1520" y="236"/>
                  </a:cxn>
                  <a:cxn ang="0">
                    <a:pos x="1504" y="202"/>
                  </a:cxn>
                  <a:cxn ang="0">
                    <a:pos x="1486" y="170"/>
                  </a:cxn>
                  <a:cxn ang="0">
                    <a:pos x="1462" y="140"/>
                  </a:cxn>
                  <a:cxn ang="0">
                    <a:pos x="1438" y="112"/>
                  </a:cxn>
                  <a:cxn ang="0">
                    <a:pos x="1410" y="88"/>
                  </a:cxn>
                  <a:cxn ang="0">
                    <a:pos x="1380" y="66"/>
                  </a:cxn>
                  <a:cxn ang="0">
                    <a:pos x="1348" y="46"/>
                  </a:cxn>
                  <a:cxn ang="0">
                    <a:pos x="1314" y="30"/>
                  </a:cxn>
                  <a:cxn ang="0">
                    <a:pos x="1278" y="16"/>
                  </a:cxn>
                  <a:cxn ang="0">
                    <a:pos x="1242" y="8"/>
                  </a:cxn>
                  <a:cxn ang="0">
                    <a:pos x="1204" y="2"/>
                  </a:cxn>
                  <a:cxn ang="0">
                    <a:pos x="1164" y="0"/>
                  </a:cxn>
                  <a:cxn ang="0">
                    <a:pos x="1164" y="0"/>
                  </a:cxn>
                </a:cxnLst>
                <a:rect l="0" t="0" r="r" b="b"/>
                <a:pathLst>
                  <a:path w="1552" h="1550">
                    <a:moveTo>
                      <a:pt x="1164" y="0"/>
                    </a:moveTo>
                    <a:lnTo>
                      <a:pt x="388" y="0"/>
                    </a:lnTo>
                    <a:lnTo>
                      <a:pt x="388" y="0"/>
                    </a:lnTo>
                    <a:lnTo>
                      <a:pt x="348" y="2"/>
                    </a:lnTo>
                    <a:lnTo>
                      <a:pt x="310" y="8"/>
                    </a:lnTo>
                    <a:lnTo>
                      <a:pt x="272" y="16"/>
                    </a:lnTo>
                    <a:lnTo>
                      <a:pt x="238" y="30"/>
                    </a:lnTo>
                    <a:lnTo>
                      <a:pt x="204" y="46"/>
                    </a:lnTo>
                    <a:lnTo>
                      <a:pt x="172" y="66"/>
                    </a:lnTo>
                    <a:lnTo>
                      <a:pt x="142" y="88"/>
                    </a:lnTo>
                    <a:lnTo>
                      <a:pt x="114" y="112"/>
                    </a:lnTo>
                    <a:lnTo>
                      <a:pt x="88" y="140"/>
                    </a:lnTo>
                    <a:lnTo>
                      <a:pt x="66" y="170"/>
                    </a:lnTo>
                    <a:lnTo>
                      <a:pt x="46" y="202"/>
                    </a:lnTo>
                    <a:lnTo>
                      <a:pt x="30" y="236"/>
                    </a:lnTo>
                    <a:lnTo>
                      <a:pt x="18" y="272"/>
                    </a:lnTo>
                    <a:lnTo>
                      <a:pt x="8" y="308"/>
                    </a:lnTo>
                    <a:lnTo>
                      <a:pt x="2" y="348"/>
                    </a:lnTo>
                    <a:lnTo>
                      <a:pt x="0" y="388"/>
                    </a:lnTo>
                    <a:lnTo>
                      <a:pt x="0" y="888"/>
                    </a:lnTo>
                    <a:lnTo>
                      <a:pt x="0" y="1162"/>
                    </a:lnTo>
                    <a:lnTo>
                      <a:pt x="0" y="1550"/>
                    </a:lnTo>
                    <a:lnTo>
                      <a:pt x="388" y="1550"/>
                    </a:lnTo>
                    <a:lnTo>
                      <a:pt x="662" y="1550"/>
                    </a:lnTo>
                    <a:lnTo>
                      <a:pt x="1164" y="1550"/>
                    </a:lnTo>
                    <a:lnTo>
                      <a:pt x="1164" y="1550"/>
                    </a:lnTo>
                    <a:lnTo>
                      <a:pt x="1204" y="1548"/>
                    </a:lnTo>
                    <a:lnTo>
                      <a:pt x="1242" y="1542"/>
                    </a:lnTo>
                    <a:lnTo>
                      <a:pt x="1278" y="1534"/>
                    </a:lnTo>
                    <a:lnTo>
                      <a:pt x="1314" y="1520"/>
                    </a:lnTo>
                    <a:lnTo>
                      <a:pt x="1348" y="1504"/>
                    </a:lnTo>
                    <a:lnTo>
                      <a:pt x="1380" y="1484"/>
                    </a:lnTo>
                    <a:lnTo>
                      <a:pt x="1410" y="1462"/>
                    </a:lnTo>
                    <a:lnTo>
                      <a:pt x="1438" y="1436"/>
                    </a:lnTo>
                    <a:lnTo>
                      <a:pt x="1462" y="1410"/>
                    </a:lnTo>
                    <a:lnTo>
                      <a:pt x="1486" y="1380"/>
                    </a:lnTo>
                    <a:lnTo>
                      <a:pt x="1504" y="1348"/>
                    </a:lnTo>
                    <a:lnTo>
                      <a:pt x="1520" y="1314"/>
                    </a:lnTo>
                    <a:lnTo>
                      <a:pt x="1534" y="1278"/>
                    </a:lnTo>
                    <a:lnTo>
                      <a:pt x="1544" y="1240"/>
                    </a:lnTo>
                    <a:lnTo>
                      <a:pt x="1550" y="1202"/>
                    </a:lnTo>
                    <a:lnTo>
                      <a:pt x="1552" y="1162"/>
                    </a:lnTo>
                    <a:lnTo>
                      <a:pt x="1552" y="388"/>
                    </a:lnTo>
                    <a:lnTo>
                      <a:pt x="1552" y="388"/>
                    </a:lnTo>
                    <a:lnTo>
                      <a:pt x="1550" y="348"/>
                    </a:lnTo>
                    <a:lnTo>
                      <a:pt x="1544" y="308"/>
                    </a:lnTo>
                    <a:lnTo>
                      <a:pt x="1534" y="272"/>
                    </a:lnTo>
                    <a:lnTo>
                      <a:pt x="1520" y="236"/>
                    </a:lnTo>
                    <a:lnTo>
                      <a:pt x="1504" y="202"/>
                    </a:lnTo>
                    <a:lnTo>
                      <a:pt x="1486" y="170"/>
                    </a:lnTo>
                    <a:lnTo>
                      <a:pt x="1462" y="140"/>
                    </a:lnTo>
                    <a:lnTo>
                      <a:pt x="1438" y="112"/>
                    </a:lnTo>
                    <a:lnTo>
                      <a:pt x="1410" y="88"/>
                    </a:lnTo>
                    <a:lnTo>
                      <a:pt x="1380" y="66"/>
                    </a:lnTo>
                    <a:lnTo>
                      <a:pt x="1348" y="46"/>
                    </a:lnTo>
                    <a:lnTo>
                      <a:pt x="1314" y="30"/>
                    </a:lnTo>
                    <a:lnTo>
                      <a:pt x="1278" y="16"/>
                    </a:lnTo>
                    <a:lnTo>
                      <a:pt x="1242" y="8"/>
                    </a:lnTo>
                    <a:lnTo>
                      <a:pt x="1204" y="2"/>
                    </a:lnTo>
                    <a:lnTo>
                      <a:pt x="1164" y="0"/>
                    </a:lnTo>
                    <a:lnTo>
                      <a:pt x="1164" y="0"/>
                    </a:lnTo>
                    <a:close/>
                  </a:path>
                </a:pathLst>
              </a:custGeom>
              <a:solidFill>
                <a:srgbClr val="558ED5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2000" endA="300" endPos="35000" dir="5400000" sy="-100000" algn="bl" rotWithShape="0"/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  <p:sp>
            <p:nvSpPr>
              <p:cNvPr id="71" name="Freeform 9"/>
              <p:cNvSpPr>
                <a:spLocks/>
              </p:cNvSpPr>
              <p:nvPr/>
            </p:nvSpPr>
            <p:spPr bwMode="auto">
              <a:xfrm>
                <a:off x="7041040" y="1803990"/>
                <a:ext cx="1556195" cy="1554189"/>
              </a:xfrm>
              <a:custGeom>
                <a:avLst/>
                <a:gdLst/>
                <a:ahLst/>
                <a:cxnLst>
                  <a:cxn ang="0">
                    <a:pos x="1164" y="0"/>
                  </a:cxn>
                  <a:cxn ang="0">
                    <a:pos x="388" y="0"/>
                  </a:cxn>
                  <a:cxn ang="0">
                    <a:pos x="388" y="0"/>
                  </a:cxn>
                  <a:cxn ang="0">
                    <a:pos x="348" y="2"/>
                  </a:cxn>
                  <a:cxn ang="0">
                    <a:pos x="310" y="8"/>
                  </a:cxn>
                  <a:cxn ang="0">
                    <a:pos x="272" y="16"/>
                  </a:cxn>
                  <a:cxn ang="0">
                    <a:pos x="238" y="30"/>
                  </a:cxn>
                  <a:cxn ang="0">
                    <a:pos x="204" y="46"/>
                  </a:cxn>
                  <a:cxn ang="0">
                    <a:pos x="172" y="66"/>
                  </a:cxn>
                  <a:cxn ang="0">
                    <a:pos x="142" y="88"/>
                  </a:cxn>
                  <a:cxn ang="0">
                    <a:pos x="114" y="112"/>
                  </a:cxn>
                  <a:cxn ang="0">
                    <a:pos x="88" y="140"/>
                  </a:cxn>
                  <a:cxn ang="0">
                    <a:pos x="66" y="170"/>
                  </a:cxn>
                  <a:cxn ang="0">
                    <a:pos x="46" y="202"/>
                  </a:cxn>
                  <a:cxn ang="0">
                    <a:pos x="30" y="236"/>
                  </a:cxn>
                  <a:cxn ang="0">
                    <a:pos x="18" y="272"/>
                  </a:cxn>
                  <a:cxn ang="0">
                    <a:pos x="8" y="308"/>
                  </a:cxn>
                  <a:cxn ang="0">
                    <a:pos x="2" y="348"/>
                  </a:cxn>
                  <a:cxn ang="0">
                    <a:pos x="0" y="388"/>
                  </a:cxn>
                  <a:cxn ang="0">
                    <a:pos x="0" y="888"/>
                  </a:cxn>
                  <a:cxn ang="0">
                    <a:pos x="0" y="1162"/>
                  </a:cxn>
                  <a:cxn ang="0">
                    <a:pos x="0" y="1550"/>
                  </a:cxn>
                  <a:cxn ang="0">
                    <a:pos x="388" y="1550"/>
                  </a:cxn>
                  <a:cxn ang="0">
                    <a:pos x="662" y="1550"/>
                  </a:cxn>
                  <a:cxn ang="0">
                    <a:pos x="1164" y="1550"/>
                  </a:cxn>
                  <a:cxn ang="0">
                    <a:pos x="1164" y="1550"/>
                  </a:cxn>
                  <a:cxn ang="0">
                    <a:pos x="1204" y="1548"/>
                  </a:cxn>
                  <a:cxn ang="0">
                    <a:pos x="1242" y="1542"/>
                  </a:cxn>
                  <a:cxn ang="0">
                    <a:pos x="1278" y="1534"/>
                  </a:cxn>
                  <a:cxn ang="0">
                    <a:pos x="1314" y="1520"/>
                  </a:cxn>
                  <a:cxn ang="0">
                    <a:pos x="1348" y="1504"/>
                  </a:cxn>
                  <a:cxn ang="0">
                    <a:pos x="1380" y="1484"/>
                  </a:cxn>
                  <a:cxn ang="0">
                    <a:pos x="1410" y="1462"/>
                  </a:cxn>
                  <a:cxn ang="0">
                    <a:pos x="1438" y="1436"/>
                  </a:cxn>
                  <a:cxn ang="0">
                    <a:pos x="1462" y="1410"/>
                  </a:cxn>
                  <a:cxn ang="0">
                    <a:pos x="1486" y="1380"/>
                  </a:cxn>
                  <a:cxn ang="0">
                    <a:pos x="1504" y="1348"/>
                  </a:cxn>
                  <a:cxn ang="0">
                    <a:pos x="1520" y="1314"/>
                  </a:cxn>
                  <a:cxn ang="0">
                    <a:pos x="1534" y="1278"/>
                  </a:cxn>
                  <a:cxn ang="0">
                    <a:pos x="1544" y="1240"/>
                  </a:cxn>
                  <a:cxn ang="0">
                    <a:pos x="1550" y="1202"/>
                  </a:cxn>
                  <a:cxn ang="0">
                    <a:pos x="1552" y="1162"/>
                  </a:cxn>
                  <a:cxn ang="0">
                    <a:pos x="1552" y="388"/>
                  </a:cxn>
                  <a:cxn ang="0">
                    <a:pos x="1552" y="388"/>
                  </a:cxn>
                  <a:cxn ang="0">
                    <a:pos x="1550" y="348"/>
                  </a:cxn>
                  <a:cxn ang="0">
                    <a:pos x="1544" y="308"/>
                  </a:cxn>
                  <a:cxn ang="0">
                    <a:pos x="1534" y="272"/>
                  </a:cxn>
                  <a:cxn ang="0">
                    <a:pos x="1520" y="236"/>
                  </a:cxn>
                  <a:cxn ang="0">
                    <a:pos x="1504" y="202"/>
                  </a:cxn>
                  <a:cxn ang="0">
                    <a:pos x="1486" y="170"/>
                  </a:cxn>
                  <a:cxn ang="0">
                    <a:pos x="1462" y="140"/>
                  </a:cxn>
                  <a:cxn ang="0">
                    <a:pos x="1438" y="112"/>
                  </a:cxn>
                  <a:cxn ang="0">
                    <a:pos x="1410" y="88"/>
                  </a:cxn>
                  <a:cxn ang="0">
                    <a:pos x="1380" y="66"/>
                  </a:cxn>
                  <a:cxn ang="0">
                    <a:pos x="1348" y="46"/>
                  </a:cxn>
                  <a:cxn ang="0">
                    <a:pos x="1314" y="30"/>
                  </a:cxn>
                  <a:cxn ang="0">
                    <a:pos x="1278" y="16"/>
                  </a:cxn>
                  <a:cxn ang="0">
                    <a:pos x="1242" y="8"/>
                  </a:cxn>
                  <a:cxn ang="0">
                    <a:pos x="1204" y="2"/>
                  </a:cxn>
                  <a:cxn ang="0">
                    <a:pos x="1164" y="0"/>
                  </a:cxn>
                  <a:cxn ang="0">
                    <a:pos x="1164" y="0"/>
                  </a:cxn>
                </a:cxnLst>
                <a:rect l="0" t="0" r="r" b="b"/>
                <a:pathLst>
                  <a:path w="1552" h="1550">
                    <a:moveTo>
                      <a:pt x="1164" y="0"/>
                    </a:moveTo>
                    <a:lnTo>
                      <a:pt x="388" y="0"/>
                    </a:lnTo>
                    <a:lnTo>
                      <a:pt x="388" y="0"/>
                    </a:lnTo>
                    <a:lnTo>
                      <a:pt x="348" y="2"/>
                    </a:lnTo>
                    <a:lnTo>
                      <a:pt x="310" y="8"/>
                    </a:lnTo>
                    <a:lnTo>
                      <a:pt x="272" y="16"/>
                    </a:lnTo>
                    <a:lnTo>
                      <a:pt x="238" y="30"/>
                    </a:lnTo>
                    <a:lnTo>
                      <a:pt x="204" y="46"/>
                    </a:lnTo>
                    <a:lnTo>
                      <a:pt x="172" y="66"/>
                    </a:lnTo>
                    <a:lnTo>
                      <a:pt x="142" y="88"/>
                    </a:lnTo>
                    <a:lnTo>
                      <a:pt x="114" y="112"/>
                    </a:lnTo>
                    <a:lnTo>
                      <a:pt x="88" y="140"/>
                    </a:lnTo>
                    <a:lnTo>
                      <a:pt x="66" y="170"/>
                    </a:lnTo>
                    <a:lnTo>
                      <a:pt x="46" y="202"/>
                    </a:lnTo>
                    <a:lnTo>
                      <a:pt x="30" y="236"/>
                    </a:lnTo>
                    <a:lnTo>
                      <a:pt x="18" y="272"/>
                    </a:lnTo>
                    <a:lnTo>
                      <a:pt x="8" y="308"/>
                    </a:lnTo>
                    <a:lnTo>
                      <a:pt x="2" y="348"/>
                    </a:lnTo>
                    <a:lnTo>
                      <a:pt x="0" y="388"/>
                    </a:lnTo>
                    <a:lnTo>
                      <a:pt x="0" y="888"/>
                    </a:lnTo>
                    <a:lnTo>
                      <a:pt x="0" y="1162"/>
                    </a:lnTo>
                    <a:lnTo>
                      <a:pt x="0" y="1550"/>
                    </a:lnTo>
                    <a:lnTo>
                      <a:pt x="388" y="1550"/>
                    </a:lnTo>
                    <a:lnTo>
                      <a:pt x="662" y="1550"/>
                    </a:lnTo>
                    <a:lnTo>
                      <a:pt x="1164" y="1550"/>
                    </a:lnTo>
                    <a:lnTo>
                      <a:pt x="1164" y="1550"/>
                    </a:lnTo>
                    <a:lnTo>
                      <a:pt x="1204" y="1548"/>
                    </a:lnTo>
                    <a:lnTo>
                      <a:pt x="1242" y="1542"/>
                    </a:lnTo>
                    <a:lnTo>
                      <a:pt x="1278" y="1534"/>
                    </a:lnTo>
                    <a:lnTo>
                      <a:pt x="1314" y="1520"/>
                    </a:lnTo>
                    <a:lnTo>
                      <a:pt x="1348" y="1504"/>
                    </a:lnTo>
                    <a:lnTo>
                      <a:pt x="1380" y="1484"/>
                    </a:lnTo>
                    <a:lnTo>
                      <a:pt x="1410" y="1462"/>
                    </a:lnTo>
                    <a:lnTo>
                      <a:pt x="1438" y="1436"/>
                    </a:lnTo>
                    <a:lnTo>
                      <a:pt x="1462" y="1410"/>
                    </a:lnTo>
                    <a:lnTo>
                      <a:pt x="1486" y="1380"/>
                    </a:lnTo>
                    <a:lnTo>
                      <a:pt x="1504" y="1348"/>
                    </a:lnTo>
                    <a:lnTo>
                      <a:pt x="1520" y="1314"/>
                    </a:lnTo>
                    <a:lnTo>
                      <a:pt x="1534" y="1278"/>
                    </a:lnTo>
                    <a:lnTo>
                      <a:pt x="1544" y="1240"/>
                    </a:lnTo>
                    <a:lnTo>
                      <a:pt x="1550" y="1202"/>
                    </a:lnTo>
                    <a:lnTo>
                      <a:pt x="1552" y="1162"/>
                    </a:lnTo>
                    <a:lnTo>
                      <a:pt x="1552" y="388"/>
                    </a:lnTo>
                    <a:lnTo>
                      <a:pt x="1552" y="388"/>
                    </a:lnTo>
                    <a:lnTo>
                      <a:pt x="1550" y="348"/>
                    </a:lnTo>
                    <a:lnTo>
                      <a:pt x="1544" y="308"/>
                    </a:lnTo>
                    <a:lnTo>
                      <a:pt x="1534" y="272"/>
                    </a:lnTo>
                    <a:lnTo>
                      <a:pt x="1520" y="236"/>
                    </a:lnTo>
                    <a:lnTo>
                      <a:pt x="1504" y="202"/>
                    </a:lnTo>
                    <a:lnTo>
                      <a:pt x="1486" y="170"/>
                    </a:lnTo>
                    <a:lnTo>
                      <a:pt x="1462" y="140"/>
                    </a:lnTo>
                    <a:lnTo>
                      <a:pt x="1438" y="112"/>
                    </a:lnTo>
                    <a:lnTo>
                      <a:pt x="1410" y="88"/>
                    </a:lnTo>
                    <a:lnTo>
                      <a:pt x="1380" y="66"/>
                    </a:lnTo>
                    <a:lnTo>
                      <a:pt x="1348" y="46"/>
                    </a:lnTo>
                    <a:lnTo>
                      <a:pt x="1314" y="30"/>
                    </a:lnTo>
                    <a:lnTo>
                      <a:pt x="1278" y="16"/>
                    </a:lnTo>
                    <a:lnTo>
                      <a:pt x="1242" y="8"/>
                    </a:lnTo>
                    <a:lnTo>
                      <a:pt x="1204" y="2"/>
                    </a:lnTo>
                    <a:lnTo>
                      <a:pt x="1164" y="0"/>
                    </a:lnTo>
                    <a:lnTo>
                      <a:pt x="116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0000"/>
                    </a:srgbClr>
                  </a:gs>
                  <a:gs pos="42000">
                    <a:srgbClr val="FFFFFF">
                      <a:gamma/>
                      <a:tint val="0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  <p:sp>
            <p:nvSpPr>
              <p:cNvPr id="90" name="대각선 방향의 모서리가 둥근 사각형 89"/>
              <p:cNvSpPr/>
              <p:nvPr/>
            </p:nvSpPr>
            <p:spPr>
              <a:xfrm rot="5400000">
                <a:off x="7295919" y="2066828"/>
                <a:ext cx="1548000" cy="1047691"/>
              </a:xfrm>
              <a:prstGeom prst="round2DiagRect">
                <a:avLst>
                  <a:gd name="adj1" fmla="val 34743"/>
                  <a:gd name="adj2" fmla="val 33127"/>
                </a:avLst>
              </a:prstGeom>
              <a:gradFill flip="none" rotWithShape="1">
                <a:gsLst>
                  <a:gs pos="0">
                    <a:sysClr val="window" lastClr="FFFFFF">
                      <a:alpha val="49000"/>
                    </a:sysClr>
                  </a:gs>
                  <a:gs pos="71000">
                    <a:sysClr val="window" lastClr="FFFFFF">
                      <a:alpha val="0"/>
                    </a:sysClr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  <a:scene3d>
                <a:camera prst="perspectiveAbove" fov="0">
                  <a:rot lat="0" lon="0" rev="0"/>
                </a:camera>
                <a:lightRig rig="flat" dir="t">
                  <a:rot lat="0" lon="0" rev="7920000"/>
                </a:lightRig>
              </a:scene3d>
              <a:sp3d prstMaterial="clear">
                <a:bevelT w="190500" h="190500"/>
              </a:sp3d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pic>
            <p:nvPicPr>
              <p:cNvPr id="102" name="Picture 3" descr="C:\Users\c247\Desktop\bg icon\mini icon\금융\mn35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70000" contrast="40000"/>
              </a:blip>
              <a:srcRect/>
              <a:stretch>
                <a:fillRect/>
              </a:stretch>
            </p:blipFill>
            <p:spPr bwMode="auto">
              <a:xfrm>
                <a:off x="7458850" y="1923801"/>
                <a:ext cx="712230" cy="887927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43" name="TextBox 42"/>
            <p:cNvSpPr txBox="1"/>
            <p:nvPr/>
          </p:nvSpPr>
          <p:spPr>
            <a:xfrm>
              <a:off x="6697918" y="2886776"/>
              <a:ext cx="1911156" cy="1966766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endParaRPr kumimoji="0" lang="en-US" altLang="ko-KR" sz="1400" dirty="0" smtClean="0">
                <a:solidFill>
                  <a:srgbClr val="005DA2"/>
                </a:solidFill>
                <a:latin typeface="Arial" charset="0"/>
                <a:ea typeface="HY견고딕" pitchFamily="18" charset="-127"/>
                <a:cs typeface="Arial" charset="0"/>
              </a:endParaRPr>
            </a:p>
            <a:p>
              <a:r>
                <a:rPr lang="ko-KR" altLang="en-US" sz="2000" b="1" dirty="0" smtClean="0">
                  <a:solidFill>
                    <a:srgbClr val="558ED5"/>
                  </a:solidFill>
                  <a:latin typeface="Arial" charset="0"/>
                  <a:ea typeface="HY견고딕" pitchFamily="18" charset="-127"/>
                  <a:cs typeface="Arial" charset="0"/>
                </a:rPr>
                <a:t>아동학대 예방</a:t>
              </a:r>
              <a:endParaRPr lang="en-US" altLang="ko-KR" sz="2000" b="1" dirty="0">
                <a:solidFill>
                  <a:srgbClr val="558ED5"/>
                </a:solidFill>
                <a:latin typeface="Arial" charset="0"/>
                <a:ea typeface="HY견고딕" pitchFamily="18" charset="-127"/>
                <a:cs typeface="Arial" charset="0"/>
              </a:endParaRPr>
            </a:p>
            <a:p>
              <a:r>
                <a:rPr kumimoji="0" lang="en-US" altLang="ko-KR" sz="1400" dirty="0" smtClean="0">
                  <a:solidFill>
                    <a:schemeClr val="bg1">
                      <a:lumMod val="50000"/>
                    </a:schemeClr>
                  </a:solidFill>
                  <a:latin typeface="Arial" charset="0"/>
                  <a:ea typeface="HY견고딕" pitchFamily="18" charset="-127"/>
                  <a:cs typeface="Arial" charset="0"/>
                </a:rPr>
                <a:t>. </a:t>
              </a:r>
            </a:p>
            <a:p>
              <a:endParaRPr lang="ko-KR" altLang="en-US" sz="1400" dirty="0">
                <a:solidFill>
                  <a:srgbClr val="ED7FA1"/>
                </a:solidFill>
              </a:endParaRPr>
            </a:p>
          </p:txBody>
        </p:sp>
      </p:grpSp>
      <p:grpSp>
        <p:nvGrpSpPr>
          <p:cNvPr id="10" name="그룹 44"/>
          <p:cNvGrpSpPr/>
          <p:nvPr/>
        </p:nvGrpSpPr>
        <p:grpSpPr>
          <a:xfrm>
            <a:off x="3643306" y="1182670"/>
            <a:ext cx="2018167" cy="2045011"/>
            <a:chOff x="2643174" y="2643182"/>
            <a:chExt cx="2018167" cy="2045011"/>
          </a:xfrm>
        </p:grpSpPr>
        <p:sp>
          <p:nvSpPr>
            <p:cNvPr id="83" name="TextBox 82"/>
            <p:cNvSpPr txBox="1"/>
            <p:nvPr/>
          </p:nvSpPr>
          <p:spPr>
            <a:xfrm>
              <a:off x="2643174" y="2643182"/>
              <a:ext cx="1857388" cy="72863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endParaRPr kumimoji="0" lang="en-US" altLang="ko-KR" sz="1400" b="1" dirty="0" smtClean="0">
                <a:solidFill>
                  <a:srgbClr val="F79906"/>
                </a:solidFill>
                <a:latin typeface="+mj-lt"/>
                <a:ea typeface="HY견고딕" pitchFamily="18" charset="-127"/>
                <a:cs typeface="Arial" charset="0"/>
              </a:endParaRPr>
            </a:p>
            <a:p>
              <a:r>
                <a:rPr lang="ko-KR" altLang="en-US" sz="2000" b="1" dirty="0" smtClean="0">
                  <a:solidFill>
                    <a:srgbClr val="F79906"/>
                  </a:solidFill>
                  <a:latin typeface="+mj-lt"/>
                  <a:ea typeface="HY견고딕" pitchFamily="18" charset="-127"/>
                  <a:cs typeface="Arial" charset="0"/>
                </a:rPr>
                <a:t>아동학대 신고</a:t>
              </a:r>
              <a:endParaRPr lang="en-US" altLang="ko-KR" sz="2000" b="1" dirty="0">
                <a:solidFill>
                  <a:srgbClr val="F79906"/>
                </a:solidFill>
                <a:latin typeface="+mj-lt"/>
                <a:ea typeface="HY견고딕" pitchFamily="18" charset="-127"/>
                <a:cs typeface="Arial" charset="0"/>
              </a:endParaRPr>
            </a:p>
            <a:p>
              <a:endParaRPr lang="ko-KR" altLang="en-US" sz="1400" b="1" dirty="0">
                <a:solidFill>
                  <a:srgbClr val="F79906"/>
                </a:solidFill>
                <a:latin typeface="+mj-lt"/>
              </a:endParaRPr>
            </a:p>
          </p:txBody>
        </p:sp>
        <p:sp>
          <p:nvSpPr>
            <p:cNvPr id="99" name="갈매기형 수장 98"/>
            <p:cNvSpPr/>
            <p:nvPr/>
          </p:nvSpPr>
          <p:spPr>
            <a:xfrm>
              <a:off x="4445317" y="3598948"/>
              <a:ext cx="216024" cy="216024"/>
            </a:xfrm>
            <a:prstGeom prst="chevron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그룹 45"/>
            <p:cNvGrpSpPr/>
            <p:nvPr/>
          </p:nvGrpSpPr>
          <p:grpSpPr>
            <a:xfrm>
              <a:off x="2786050" y="3214686"/>
              <a:ext cx="1475409" cy="1473507"/>
              <a:chOff x="2671217" y="3553966"/>
              <a:chExt cx="1654880" cy="1652747"/>
            </a:xfrm>
          </p:grpSpPr>
          <p:sp>
            <p:nvSpPr>
              <p:cNvPr id="64" name="Freeform 9"/>
              <p:cNvSpPr>
                <a:spLocks/>
              </p:cNvSpPr>
              <p:nvPr/>
            </p:nvSpPr>
            <p:spPr bwMode="auto">
              <a:xfrm>
                <a:off x="2671217" y="3553966"/>
                <a:ext cx="1654880" cy="1652747"/>
              </a:xfrm>
              <a:custGeom>
                <a:avLst/>
                <a:gdLst/>
                <a:ahLst/>
                <a:cxnLst>
                  <a:cxn ang="0">
                    <a:pos x="1164" y="0"/>
                  </a:cxn>
                  <a:cxn ang="0">
                    <a:pos x="388" y="0"/>
                  </a:cxn>
                  <a:cxn ang="0">
                    <a:pos x="388" y="0"/>
                  </a:cxn>
                  <a:cxn ang="0">
                    <a:pos x="348" y="2"/>
                  </a:cxn>
                  <a:cxn ang="0">
                    <a:pos x="310" y="8"/>
                  </a:cxn>
                  <a:cxn ang="0">
                    <a:pos x="272" y="16"/>
                  </a:cxn>
                  <a:cxn ang="0">
                    <a:pos x="238" y="30"/>
                  </a:cxn>
                  <a:cxn ang="0">
                    <a:pos x="204" y="46"/>
                  </a:cxn>
                  <a:cxn ang="0">
                    <a:pos x="172" y="66"/>
                  </a:cxn>
                  <a:cxn ang="0">
                    <a:pos x="142" y="88"/>
                  </a:cxn>
                  <a:cxn ang="0">
                    <a:pos x="114" y="112"/>
                  </a:cxn>
                  <a:cxn ang="0">
                    <a:pos x="88" y="140"/>
                  </a:cxn>
                  <a:cxn ang="0">
                    <a:pos x="66" y="170"/>
                  </a:cxn>
                  <a:cxn ang="0">
                    <a:pos x="46" y="202"/>
                  </a:cxn>
                  <a:cxn ang="0">
                    <a:pos x="30" y="236"/>
                  </a:cxn>
                  <a:cxn ang="0">
                    <a:pos x="18" y="272"/>
                  </a:cxn>
                  <a:cxn ang="0">
                    <a:pos x="8" y="308"/>
                  </a:cxn>
                  <a:cxn ang="0">
                    <a:pos x="2" y="348"/>
                  </a:cxn>
                  <a:cxn ang="0">
                    <a:pos x="0" y="388"/>
                  </a:cxn>
                  <a:cxn ang="0">
                    <a:pos x="0" y="888"/>
                  </a:cxn>
                  <a:cxn ang="0">
                    <a:pos x="0" y="1162"/>
                  </a:cxn>
                  <a:cxn ang="0">
                    <a:pos x="0" y="1550"/>
                  </a:cxn>
                  <a:cxn ang="0">
                    <a:pos x="388" y="1550"/>
                  </a:cxn>
                  <a:cxn ang="0">
                    <a:pos x="662" y="1550"/>
                  </a:cxn>
                  <a:cxn ang="0">
                    <a:pos x="1164" y="1550"/>
                  </a:cxn>
                  <a:cxn ang="0">
                    <a:pos x="1164" y="1550"/>
                  </a:cxn>
                  <a:cxn ang="0">
                    <a:pos x="1204" y="1548"/>
                  </a:cxn>
                  <a:cxn ang="0">
                    <a:pos x="1242" y="1542"/>
                  </a:cxn>
                  <a:cxn ang="0">
                    <a:pos x="1278" y="1534"/>
                  </a:cxn>
                  <a:cxn ang="0">
                    <a:pos x="1314" y="1520"/>
                  </a:cxn>
                  <a:cxn ang="0">
                    <a:pos x="1348" y="1504"/>
                  </a:cxn>
                  <a:cxn ang="0">
                    <a:pos x="1380" y="1484"/>
                  </a:cxn>
                  <a:cxn ang="0">
                    <a:pos x="1410" y="1462"/>
                  </a:cxn>
                  <a:cxn ang="0">
                    <a:pos x="1438" y="1436"/>
                  </a:cxn>
                  <a:cxn ang="0">
                    <a:pos x="1462" y="1410"/>
                  </a:cxn>
                  <a:cxn ang="0">
                    <a:pos x="1486" y="1380"/>
                  </a:cxn>
                  <a:cxn ang="0">
                    <a:pos x="1504" y="1348"/>
                  </a:cxn>
                  <a:cxn ang="0">
                    <a:pos x="1520" y="1314"/>
                  </a:cxn>
                  <a:cxn ang="0">
                    <a:pos x="1534" y="1278"/>
                  </a:cxn>
                  <a:cxn ang="0">
                    <a:pos x="1544" y="1240"/>
                  </a:cxn>
                  <a:cxn ang="0">
                    <a:pos x="1550" y="1202"/>
                  </a:cxn>
                  <a:cxn ang="0">
                    <a:pos x="1552" y="1162"/>
                  </a:cxn>
                  <a:cxn ang="0">
                    <a:pos x="1552" y="388"/>
                  </a:cxn>
                  <a:cxn ang="0">
                    <a:pos x="1552" y="388"/>
                  </a:cxn>
                  <a:cxn ang="0">
                    <a:pos x="1550" y="348"/>
                  </a:cxn>
                  <a:cxn ang="0">
                    <a:pos x="1544" y="308"/>
                  </a:cxn>
                  <a:cxn ang="0">
                    <a:pos x="1534" y="272"/>
                  </a:cxn>
                  <a:cxn ang="0">
                    <a:pos x="1520" y="236"/>
                  </a:cxn>
                  <a:cxn ang="0">
                    <a:pos x="1504" y="202"/>
                  </a:cxn>
                  <a:cxn ang="0">
                    <a:pos x="1486" y="170"/>
                  </a:cxn>
                  <a:cxn ang="0">
                    <a:pos x="1462" y="140"/>
                  </a:cxn>
                  <a:cxn ang="0">
                    <a:pos x="1438" y="112"/>
                  </a:cxn>
                  <a:cxn ang="0">
                    <a:pos x="1410" y="88"/>
                  </a:cxn>
                  <a:cxn ang="0">
                    <a:pos x="1380" y="66"/>
                  </a:cxn>
                  <a:cxn ang="0">
                    <a:pos x="1348" y="46"/>
                  </a:cxn>
                  <a:cxn ang="0">
                    <a:pos x="1314" y="30"/>
                  </a:cxn>
                  <a:cxn ang="0">
                    <a:pos x="1278" y="16"/>
                  </a:cxn>
                  <a:cxn ang="0">
                    <a:pos x="1242" y="8"/>
                  </a:cxn>
                  <a:cxn ang="0">
                    <a:pos x="1204" y="2"/>
                  </a:cxn>
                  <a:cxn ang="0">
                    <a:pos x="1164" y="0"/>
                  </a:cxn>
                  <a:cxn ang="0">
                    <a:pos x="1164" y="0"/>
                  </a:cxn>
                </a:cxnLst>
                <a:rect l="0" t="0" r="r" b="b"/>
                <a:pathLst>
                  <a:path w="1552" h="1550">
                    <a:moveTo>
                      <a:pt x="1164" y="0"/>
                    </a:moveTo>
                    <a:lnTo>
                      <a:pt x="388" y="0"/>
                    </a:lnTo>
                    <a:lnTo>
                      <a:pt x="388" y="0"/>
                    </a:lnTo>
                    <a:lnTo>
                      <a:pt x="348" y="2"/>
                    </a:lnTo>
                    <a:lnTo>
                      <a:pt x="310" y="8"/>
                    </a:lnTo>
                    <a:lnTo>
                      <a:pt x="272" y="16"/>
                    </a:lnTo>
                    <a:lnTo>
                      <a:pt x="238" y="30"/>
                    </a:lnTo>
                    <a:lnTo>
                      <a:pt x="204" y="46"/>
                    </a:lnTo>
                    <a:lnTo>
                      <a:pt x="172" y="66"/>
                    </a:lnTo>
                    <a:lnTo>
                      <a:pt x="142" y="88"/>
                    </a:lnTo>
                    <a:lnTo>
                      <a:pt x="114" y="112"/>
                    </a:lnTo>
                    <a:lnTo>
                      <a:pt x="88" y="140"/>
                    </a:lnTo>
                    <a:lnTo>
                      <a:pt x="66" y="170"/>
                    </a:lnTo>
                    <a:lnTo>
                      <a:pt x="46" y="202"/>
                    </a:lnTo>
                    <a:lnTo>
                      <a:pt x="30" y="236"/>
                    </a:lnTo>
                    <a:lnTo>
                      <a:pt x="18" y="272"/>
                    </a:lnTo>
                    <a:lnTo>
                      <a:pt x="8" y="308"/>
                    </a:lnTo>
                    <a:lnTo>
                      <a:pt x="2" y="348"/>
                    </a:lnTo>
                    <a:lnTo>
                      <a:pt x="0" y="388"/>
                    </a:lnTo>
                    <a:lnTo>
                      <a:pt x="0" y="888"/>
                    </a:lnTo>
                    <a:lnTo>
                      <a:pt x="0" y="1162"/>
                    </a:lnTo>
                    <a:lnTo>
                      <a:pt x="0" y="1550"/>
                    </a:lnTo>
                    <a:lnTo>
                      <a:pt x="388" y="1550"/>
                    </a:lnTo>
                    <a:lnTo>
                      <a:pt x="662" y="1550"/>
                    </a:lnTo>
                    <a:lnTo>
                      <a:pt x="1164" y="1550"/>
                    </a:lnTo>
                    <a:lnTo>
                      <a:pt x="1164" y="1550"/>
                    </a:lnTo>
                    <a:lnTo>
                      <a:pt x="1204" y="1548"/>
                    </a:lnTo>
                    <a:lnTo>
                      <a:pt x="1242" y="1542"/>
                    </a:lnTo>
                    <a:lnTo>
                      <a:pt x="1278" y="1534"/>
                    </a:lnTo>
                    <a:lnTo>
                      <a:pt x="1314" y="1520"/>
                    </a:lnTo>
                    <a:lnTo>
                      <a:pt x="1348" y="1504"/>
                    </a:lnTo>
                    <a:lnTo>
                      <a:pt x="1380" y="1484"/>
                    </a:lnTo>
                    <a:lnTo>
                      <a:pt x="1410" y="1462"/>
                    </a:lnTo>
                    <a:lnTo>
                      <a:pt x="1438" y="1436"/>
                    </a:lnTo>
                    <a:lnTo>
                      <a:pt x="1462" y="1410"/>
                    </a:lnTo>
                    <a:lnTo>
                      <a:pt x="1486" y="1380"/>
                    </a:lnTo>
                    <a:lnTo>
                      <a:pt x="1504" y="1348"/>
                    </a:lnTo>
                    <a:lnTo>
                      <a:pt x="1520" y="1314"/>
                    </a:lnTo>
                    <a:lnTo>
                      <a:pt x="1534" y="1278"/>
                    </a:lnTo>
                    <a:lnTo>
                      <a:pt x="1544" y="1240"/>
                    </a:lnTo>
                    <a:lnTo>
                      <a:pt x="1550" y="1202"/>
                    </a:lnTo>
                    <a:lnTo>
                      <a:pt x="1552" y="1162"/>
                    </a:lnTo>
                    <a:lnTo>
                      <a:pt x="1552" y="388"/>
                    </a:lnTo>
                    <a:lnTo>
                      <a:pt x="1552" y="388"/>
                    </a:lnTo>
                    <a:lnTo>
                      <a:pt x="1550" y="348"/>
                    </a:lnTo>
                    <a:lnTo>
                      <a:pt x="1544" y="308"/>
                    </a:lnTo>
                    <a:lnTo>
                      <a:pt x="1534" y="272"/>
                    </a:lnTo>
                    <a:lnTo>
                      <a:pt x="1520" y="236"/>
                    </a:lnTo>
                    <a:lnTo>
                      <a:pt x="1504" y="202"/>
                    </a:lnTo>
                    <a:lnTo>
                      <a:pt x="1486" y="170"/>
                    </a:lnTo>
                    <a:lnTo>
                      <a:pt x="1462" y="140"/>
                    </a:lnTo>
                    <a:lnTo>
                      <a:pt x="1438" y="112"/>
                    </a:lnTo>
                    <a:lnTo>
                      <a:pt x="1410" y="88"/>
                    </a:lnTo>
                    <a:lnTo>
                      <a:pt x="1380" y="66"/>
                    </a:lnTo>
                    <a:lnTo>
                      <a:pt x="1348" y="46"/>
                    </a:lnTo>
                    <a:lnTo>
                      <a:pt x="1314" y="30"/>
                    </a:lnTo>
                    <a:lnTo>
                      <a:pt x="1278" y="16"/>
                    </a:lnTo>
                    <a:lnTo>
                      <a:pt x="1242" y="8"/>
                    </a:lnTo>
                    <a:lnTo>
                      <a:pt x="1204" y="2"/>
                    </a:lnTo>
                    <a:lnTo>
                      <a:pt x="1164" y="0"/>
                    </a:lnTo>
                    <a:lnTo>
                      <a:pt x="1164" y="0"/>
                    </a:lnTo>
                    <a:close/>
                  </a:path>
                </a:pathLst>
              </a:custGeom>
              <a:solidFill>
                <a:srgbClr val="F79906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2000" endA="300" endPos="35000" dir="5400000" sy="-100000" algn="bl" rotWithShape="0"/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  <p:sp>
            <p:nvSpPr>
              <p:cNvPr id="65" name="Freeform 9"/>
              <p:cNvSpPr>
                <a:spLocks/>
              </p:cNvSpPr>
              <p:nvPr/>
            </p:nvSpPr>
            <p:spPr bwMode="auto">
              <a:xfrm>
                <a:off x="2720560" y="3603154"/>
                <a:ext cx="1556195" cy="1554189"/>
              </a:xfrm>
              <a:custGeom>
                <a:avLst/>
                <a:gdLst/>
                <a:ahLst/>
                <a:cxnLst>
                  <a:cxn ang="0">
                    <a:pos x="1164" y="0"/>
                  </a:cxn>
                  <a:cxn ang="0">
                    <a:pos x="388" y="0"/>
                  </a:cxn>
                  <a:cxn ang="0">
                    <a:pos x="388" y="0"/>
                  </a:cxn>
                  <a:cxn ang="0">
                    <a:pos x="348" y="2"/>
                  </a:cxn>
                  <a:cxn ang="0">
                    <a:pos x="310" y="8"/>
                  </a:cxn>
                  <a:cxn ang="0">
                    <a:pos x="272" y="16"/>
                  </a:cxn>
                  <a:cxn ang="0">
                    <a:pos x="238" y="30"/>
                  </a:cxn>
                  <a:cxn ang="0">
                    <a:pos x="204" y="46"/>
                  </a:cxn>
                  <a:cxn ang="0">
                    <a:pos x="172" y="66"/>
                  </a:cxn>
                  <a:cxn ang="0">
                    <a:pos x="142" y="88"/>
                  </a:cxn>
                  <a:cxn ang="0">
                    <a:pos x="114" y="112"/>
                  </a:cxn>
                  <a:cxn ang="0">
                    <a:pos x="88" y="140"/>
                  </a:cxn>
                  <a:cxn ang="0">
                    <a:pos x="66" y="170"/>
                  </a:cxn>
                  <a:cxn ang="0">
                    <a:pos x="46" y="202"/>
                  </a:cxn>
                  <a:cxn ang="0">
                    <a:pos x="30" y="236"/>
                  </a:cxn>
                  <a:cxn ang="0">
                    <a:pos x="18" y="272"/>
                  </a:cxn>
                  <a:cxn ang="0">
                    <a:pos x="8" y="308"/>
                  </a:cxn>
                  <a:cxn ang="0">
                    <a:pos x="2" y="348"/>
                  </a:cxn>
                  <a:cxn ang="0">
                    <a:pos x="0" y="388"/>
                  </a:cxn>
                  <a:cxn ang="0">
                    <a:pos x="0" y="888"/>
                  </a:cxn>
                  <a:cxn ang="0">
                    <a:pos x="0" y="1162"/>
                  </a:cxn>
                  <a:cxn ang="0">
                    <a:pos x="0" y="1550"/>
                  </a:cxn>
                  <a:cxn ang="0">
                    <a:pos x="388" y="1550"/>
                  </a:cxn>
                  <a:cxn ang="0">
                    <a:pos x="662" y="1550"/>
                  </a:cxn>
                  <a:cxn ang="0">
                    <a:pos x="1164" y="1550"/>
                  </a:cxn>
                  <a:cxn ang="0">
                    <a:pos x="1164" y="1550"/>
                  </a:cxn>
                  <a:cxn ang="0">
                    <a:pos x="1204" y="1548"/>
                  </a:cxn>
                  <a:cxn ang="0">
                    <a:pos x="1242" y="1542"/>
                  </a:cxn>
                  <a:cxn ang="0">
                    <a:pos x="1278" y="1534"/>
                  </a:cxn>
                  <a:cxn ang="0">
                    <a:pos x="1314" y="1520"/>
                  </a:cxn>
                  <a:cxn ang="0">
                    <a:pos x="1348" y="1504"/>
                  </a:cxn>
                  <a:cxn ang="0">
                    <a:pos x="1380" y="1484"/>
                  </a:cxn>
                  <a:cxn ang="0">
                    <a:pos x="1410" y="1462"/>
                  </a:cxn>
                  <a:cxn ang="0">
                    <a:pos x="1438" y="1436"/>
                  </a:cxn>
                  <a:cxn ang="0">
                    <a:pos x="1462" y="1410"/>
                  </a:cxn>
                  <a:cxn ang="0">
                    <a:pos x="1486" y="1380"/>
                  </a:cxn>
                  <a:cxn ang="0">
                    <a:pos x="1504" y="1348"/>
                  </a:cxn>
                  <a:cxn ang="0">
                    <a:pos x="1520" y="1314"/>
                  </a:cxn>
                  <a:cxn ang="0">
                    <a:pos x="1534" y="1278"/>
                  </a:cxn>
                  <a:cxn ang="0">
                    <a:pos x="1544" y="1240"/>
                  </a:cxn>
                  <a:cxn ang="0">
                    <a:pos x="1550" y="1202"/>
                  </a:cxn>
                  <a:cxn ang="0">
                    <a:pos x="1552" y="1162"/>
                  </a:cxn>
                  <a:cxn ang="0">
                    <a:pos x="1552" y="388"/>
                  </a:cxn>
                  <a:cxn ang="0">
                    <a:pos x="1552" y="388"/>
                  </a:cxn>
                  <a:cxn ang="0">
                    <a:pos x="1550" y="348"/>
                  </a:cxn>
                  <a:cxn ang="0">
                    <a:pos x="1544" y="308"/>
                  </a:cxn>
                  <a:cxn ang="0">
                    <a:pos x="1534" y="272"/>
                  </a:cxn>
                  <a:cxn ang="0">
                    <a:pos x="1520" y="236"/>
                  </a:cxn>
                  <a:cxn ang="0">
                    <a:pos x="1504" y="202"/>
                  </a:cxn>
                  <a:cxn ang="0">
                    <a:pos x="1486" y="170"/>
                  </a:cxn>
                  <a:cxn ang="0">
                    <a:pos x="1462" y="140"/>
                  </a:cxn>
                  <a:cxn ang="0">
                    <a:pos x="1438" y="112"/>
                  </a:cxn>
                  <a:cxn ang="0">
                    <a:pos x="1410" y="88"/>
                  </a:cxn>
                  <a:cxn ang="0">
                    <a:pos x="1380" y="66"/>
                  </a:cxn>
                  <a:cxn ang="0">
                    <a:pos x="1348" y="46"/>
                  </a:cxn>
                  <a:cxn ang="0">
                    <a:pos x="1314" y="30"/>
                  </a:cxn>
                  <a:cxn ang="0">
                    <a:pos x="1278" y="16"/>
                  </a:cxn>
                  <a:cxn ang="0">
                    <a:pos x="1242" y="8"/>
                  </a:cxn>
                  <a:cxn ang="0">
                    <a:pos x="1204" y="2"/>
                  </a:cxn>
                  <a:cxn ang="0">
                    <a:pos x="1164" y="0"/>
                  </a:cxn>
                  <a:cxn ang="0">
                    <a:pos x="1164" y="0"/>
                  </a:cxn>
                </a:cxnLst>
                <a:rect l="0" t="0" r="r" b="b"/>
                <a:pathLst>
                  <a:path w="1552" h="1550">
                    <a:moveTo>
                      <a:pt x="1164" y="0"/>
                    </a:moveTo>
                    <a:lnTo>
                      <a:pt x="388" y="0"/>
                    </a:lnTo>
                    <a:lnTo>
                      <a:pt x="388" y="0"/>
                    </a:lnTo>
                    <a:lnTo>
                      <a:pt x="348" y="2"/>
                    </a:lnTo>
                    <a:lnTo>
                      <a:pt x="310" y="8"/>
                    </a:lnTo>
                    <a:lnTo>
                      <a:pt x="272" y="16"/>
                    </a:lnTo>
                    <a:lnTo>
                      <a:pt x="238" y="30"/>
                    </a:lnTo>
                    <a:lnTo>
                      <a:pt x="204" y="46"/>
                    </a:lnTo>
                    <a:lnTo>
                      <a:pt x="172" y="66"/>
                    </a:lnTo>
                    <a:lnTo>
                      <a:pt x="142" y="88"/>
                    </a:lnTo>
                    <a:lnTo>
                      <a:pt x="114" y="112"/>
                    </a:lnTo>
                    <a:lnTo>
                      <a:pt x="88" y="140"/>
                    </a:lnTo>
                    <a:lnTo>
                      <a:pt x="66" y="170"/>
                    </a:lnTo>
                    <a:lnTo>
                      <a:pt x="46" y="202"/>
                    </a:lnTo>
                    <a:lnTo>
                      <a:pt x="30" y="236"/>
                    </a:lnTo>
                    <a:lnTo>
                      <a:pt x="18" y="272"/>
                    </a:lnTo>
                    <a:lnTo>
                      <a:pt x="8" y="308"/>
                    </a:lnTo>
                    <a:lnTo>
                      <a:pt x="2" y="348"/>
                    </a:lnTo>
                    <a:lnTo>
                      <a:pt x="0" y="388"/>
                    </a:lnTo>
                    <a:lnTo>
                      <a:pt x="0" y="888"/>
                    </a:lnTo>
                    <a:lnTo>
                      <a:pt x="0" y="1162"/>
                    </a:lnTo>
                    <a:lnTo>
                      <a:pt x="0" y="1550"/>
                    </a:lnTo>
                    <a:lnTo>
                      <a:pt x="388" y="1550"/>
                    </a:lnTo>
                    <a:lnTo>
                      <a:pt x="662" y="1550"/>
                    </a:lnTo>
                    <a:lnTo>
                      <a:pt x="1164" y="1550"/>
                    </a:lnTo>
                    <a:lnTo>
                      <a:pt x="1164" y="1550"/>
                    </a:lnTo>
                    <a:lnTo>
                      <a:pt x="1204" y="1548"/>
                    </a:lnTo>
                    <a:lnTo>
                      <a:pt x="1242" y="1542"/>
                    </a:lnTo>
                    <a:lnTo>
                      <a:pt x="1278" y="1534"/>
                    </a:lnTo>
                    <a:lnTo>
                      <a:pt x="1314" y="1520"/>
                    </a:lnTo>
                    <a:lnTo>
                      <a:pt x="1348" y="1504"/>
                    </a:lnTo>
                    <a:lnTo>
                      <a:pt x="1380" y="1484"/>
                    </a:lnTo>
                    <a:lnTo>
                      <a:pt x="1410" y="1462"/>
                    </a:lnTo>
                    <a:lnTo>
                      <a:pt x="1438" y="1436"/>
                    </a:lnTo>
                    <a:lnTo>
                      <a:pt x="1462" y="1410"/>
                    </a:lnTo>
                    <a:lnTo>
                      <a:pt x="1486" y="1380"/>
                    </a:lnTo>
                    <a:lnTo>
                      <a:pt x="1504" y="1348"/>
                    </a:lnTo>
                    <a:lnTo>
                      <a:pt x="1520" y="1314"/>
                    </a:lnTo>
                    <a:lnTo>
                      <a:pt x="1534" y="1278"/>
                    </a:lnTo>
                    <a:lnTo>
                      <a:pt x="1544" y="1240"/>
                    </a:lnTo>
                    <a:lnTo>
                      <a:pt x="1550" y="1202"/>
                    </a:lnTo>
                    <a:lnTo>
                      <a:pt x="1552" y="1162"/>
                    </a:lnTo>
                    <a:lnTo>
                      <a:pt x="1552" y="388"/>
                    </a:lnTo>
                    <a:lnTo>
                      <a:pt x="1552" y="388"/>
                    </a:lnTo>
                    <a:lnTo>
                      <a:pt x="1550" y="348"/>
                    </a:lnTo>
                    <a:lnTo>
                      <a:pt x="1544" y="308"/>
                    </a:lnTo>
                    <a:lnTo>
                      <a:pt x="1534" y="272"/>
                    </a:lnTo>
                    <a:lnTo>
                      <a:pt x="1520" y="236"/>
                    </a:lnTo>
                    <a:lnTo>
                      <a:pt x="1504" y="202"/>
                    </a:lnTo>
                    <a:lnTo>
                      <a:pt x="1486" y="170"/>
                    </a:lnTo>
                    <a:lnTo>
                      <a:pt x="1462" y="140"/>
                    </a:lnTo>
                    <a:lnTo>
                      <a:pt x="1438" y="112"/>
                    </a:lnTo>
                    <a:lnTo>
                      <a:pt x="1410" y="88"/>
                    </a:lnTo>
                    <a:lnTo>
                      <a:pt x="1380" y="66"/>
                    </a:lnTo>
                    <a:lnTo>
                      <a:pt x="1348" y="46"/>
                    </a:lnTo>
                    <a:lnTo>
                      <a:pt x="1314" y="30"/>
                    </a:lnTo>
                    <a:lnTo>
                      <a:pt x="1278" y="16"/>
                    </a:lnTo>
                    <a:lnTo>
                      <a:pt x="1242" y="8"/>
                    </a:lnTo>
                    <a:lnTo>
                      <a:pt x="1204" y="2"/>
                    </a:lnTo>
                    <a:lnTo>
                      <a:pt x="1164" y="0"/>
                    </a:lnTo>
                    <a:lnTo>
                      <a:pt x="116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0000"/>
                    </a:srgbClr>
                  </a:gs>
                  <a:gs pos="42000">
                    <a:srgbClr val="FFFFFF">
                      <a:gamma/>
                      <a:tint val="0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  <p:sp>
            <p:nvSpPr>
              <p:cNvPr id="88" name="대각선 방향의 모서리가 둥근 사각형 87"/>
              <p:cNvSpPr/>
              <p:nvPr/>
            </p:nvSpPr>
            <p:spPr>
              <a:xfrm rot="5400000">
                <a:off x="2982423" y="3869026"/>
                <a:ext cx="1531219" cy="1047691"/>
              </a:xfrm>
              <a:prstGeom prst="round2DiagRect">
                <a:avLst>
                  <a:gd name="adj1" fmla="val 34743"/>
                  <a:gd name="adj2" fmla="val 33127"/>
                </a:avLst>
              </a:prstGeom>
              <a:gradFill flip="none" rotWithShape="1">
                <a:gsLst>
                  <a:gs pos="0">
                    <a:sysClr val="window" lastClr="FFFFFF">
                      <a:alpha val="49000"/>
                    </a:sysClr>
                  </a:gs>
                  <a:gs pos="71000">
                    <a:sysClr val="window" lastClr="FFFFFF">
                      <a:alpha val="0"/>
                    </a:sysClr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  <a:scene3d>
                <a:camera prst="perspectiveAbove" fov="0">
                  <a:rot lat="0" lon="0" rev="0"/>
                </a:camera>
                <a:lightRig rig="flat" dir="t">
                  <a:rot lat="0" lon="0" rev="7920000"/>
                </a:lightRig>
              </a:scene3d>
              <a:sp3d prstMaterial="clear">
                <a:bevelT w="190500" h="190500"/>
              </a:sp3d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06" name="직사각형 105"/>
              <p:cNvSpPr/>
              <p:nvPr/>
            </p:nvSpPr>
            <p:spPr>
              <a:xfrm>
                <a:off x="2945171" y="4648544"/>
                <a:ext cx="1027014" cy="4142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ko-KR" b="1" dirty="0" smtClean="0">
                    <a:solidFill>
                      <a:schemeClr val="bg1"/>
                    </a:solidFill>
                    <a:latin typeface="Arial" pitchFamily="34" charset="0"/>
                    <a:ea typeface="HY견고딕" pitchFamily="18" charset="-127"/>
                    <a:cs typeface="Arial" pitchFamily="34" charset="0"/>
                  </a:rPr>
                  <a:t>2STEP</a:t>
                </a:r>
                <a:endParaRPr lang="en-US" altLang="ko-KR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pic>
          <p:nvPicPr>
            <p:cNvPr id="42" name="Picture 5" descr="C:\Users\c247\Desktop\bg icon\mini icon\전자\mn2.png"/>
            <p:cNvPicPr>
              <a:picLocks noChangeAspect="1" noChangeArrowheads="1"/>
            </p:cNvPicPr>
            <p:nvPr/>
          </p:nvPicPr>
          <p:blipFill>
            <a:blip r:embed="rId5" cstate="print">
              <a:lum bright="70000" contrast="40000"/>
            </a:blip>
            <a:srcRect/>
            <a:stretch>
              <a:fillRect/>
            </a:stretch>
          </p:blipFill>
          <p:spPr bwMode="auto">
            <a:xfrm>
              <a:off x="3209916" y="3390902"/>
              <a:ext cx="571504" cy="714380"/>
            </a:xfrm>
            <a:prstGeom prst="rect">
              <a:avLst/>
            </a:prstGeom>
            <a:noFill/>
            <a:effectLst/>
          </p:spPr>
        </p:pic>
      </p:grpSp>
      <p:grpSp>
        <p:nvGrpSpPr>
          <p:cNvPr id="12" name="그룹 51"/>
          <p:cNvGrpSpPr/>
          <p:nvPr/>
        </p:nvGrpSpPr>
        <p:grpSpPr>
          <a:xfrm>
            <a:off x="5937260" y="1119170"/>
            <a:ext cx="1656184" cy="2062473"/>
            <a:chOff x="5937260" y="839770"/>
            <a:chExt cx="1656184" cy="2062473"/>
          </a:xfrm>
        </p:grpSpPr>
        <p:grpSp>
          <p:nvGrpSpPr>
            <p:cNvPr id="13" name="그룹 45"/>
            <p:cNvGrpSpPr/>
            <p:nvPr/>
          </p:nvGrpSpPr>
          <p:grpSpPr>
            <a:xfrm>
              <a:off x="6015287" y="1428736"/>
              <a:ext cx="1475409" cy="1473507"/>
              <a:chOff x="4831457" y="2377940"/>
              <a:chExt cx="1475409" cy="1473507"/>
            </a:xfrm>
          </p:grpSpPr>
          <p:grpSp>
            <p:nvGrpSpPr>
              <p:cNvPr id="14" name="그룹 46"/>
              <p:cNvGrpSpPr/>
              <p:nvPr/>
            </p:nvGrpSpPr>
            <p:grpSpPr>
              <a:xfrm>
                <a:off x="4831457" y="2377940"/>
                <a:ext cx="1475409" cy="1473507"/>
                <a:chOff x="4831457" y="2761878"/>
                <a:chExt cx="1654880" cy="1652747"/>
              </a:xfrm>
            </p:grpSpPr>
            <p:sp>
              <p:nvSpPr>
                <p:cNvPr id="67" name="Freeform 9"/>
                <p:cNvSpPr>
                  <a:spLocks/>
                </p:cNvSpPr>
                <p:nvPr/>
              </p:nvSpPr>
              <p:spPr bwMode="auto">
                <a:xfrm>
                  <a:off x="4831457" y="2761878"/>
                  <a:ext cx="1654880" cy="1652747"/>
                </a:xfrm>
                <a:custGeom>
                  <a:avLst/>
                  <a:gdLst/>
                  <a:ahLst/>
                  <a:cxnLst>
                    <a:cxn ang="0">
                      <a:pos x="1164" y="0"/>
                    </a:cxn>
                    <a:cxn ang="0">
                      <a:pos x="388" y="0"/>
                    </a:cxn>
                    <a:cxn ang="0">
                      <a:pos x="388" y="0"/>
                    </a:cxn>
                    <a:cxn ang="0">
                      <a:pos x="348" y="2"/>
                    </a:cxn>
                    <a:cxn ang="0">
                      <a:pos x="310" y="8"/>
                    </a:cxn>
                    <a:cxn ang="0">
                      <a:pos x="272" y="16"/>
                    </a:cxn>
                    <a:cxn ang="0">
                      <a:pos x="238" y="30"/>
                    </a:cxn>
                    <a:cxn ang="0">
                      <a:pos x="204" y="46"/>
                    </a:cxn>
                    <a:cxn ang="0">
                      <a:pos x="172" y="66"/>
                    </a:cxn>
                    <a:cxn ang="0">
                      <a:pos x="142" y="88"/>
                    </a:cxn>
                    <a:cxn ang="0">
                      <a:pos x="114" y="112"/>
                    </a:cxn>
                    <a:cxn ang="0">
                      <a:pos x="88" y="140"/>
                    </a:cxn>
                    <a:cxn ang="0">
                      <a:pos x="66" y="170"/>
                    </a:cxn>
                    <a:cxn ang="0">
                      <a:pos x="46" y="202"/>
                    </a:cxn>
                    <a:cxn ang="0">
                      <a:pos x="30" y="236"/>
                    </a:cxn>
                    <a:cxn ang="0">
                      <a:pos x="18" y="272"/>
                    </a:cxn>
                    <a:cxn ang="0">
                      <a:pos x="8" y="308"/>
                    </a:cxn>
                    <a:cxn ang="0">
                      <a:pos x="2" y="348"/>
                    </a:cxn>
                    <a:cxn ang="0">
                      <a:pos x="0" y="388"/>
                    </a:cxn>
                    <a:cxn ang="0">
                      <a:pos x="0" y="888"/>
                    </a:cxn>
                    <a:cxn ang="0">
                      <a:pos x="0" y="1162"/>
                    </a:cxn>
                    <a:cxn ang="0">
                      <a:pos x="0" y="1550"/>
                    </a:cxn>
                    <a:cxn ang="0">
                      <a:pos x="388" y="1550"/>
                    </a:cxn>
                    <a:cxn ang="0">
                      <a:pos x="662" y="1550"/>
                    </a:cxn>
                    <a:cxn ang="0">
                      <a:pos x="1164" y="1550"/>
                    </a:cxn>
                    <a:cxn ang="0">
                      <a:pos x="1164" y="1550"/>
                    </a:cxn>
                    <a:cxn ang="0">
                      <a:pos x="1204" y="1548"/>
                    </a:cxn>
                    <a:cxn ang="0">
                      <a:pos x="1242" y="1542"/>
                    </a:cxn>
                    <a:cxn ang="0">
                      <a:pos x="1278" y="1534"/>
                    </a:cxn>
                    <a:cxn ang="0">
                      <a:pos x="1314" y="1520"/>
                    </a:cxn>
                    <a:cxn ang="0">
                      <a:pos x="1348" y="1504"/>
                    </a:cxn>
                    <a:cxn ang="0">
                      <a:pos x="1380" y="1484"/>
                    </a:cxn>
                    <a:cxn ang="0">
                      <a:pos x="1410" y="1462"/>
                    </a:cxn>
                    <a:cxn ang="0">
                      <a:pos x="1438" y="1436"/>
                    </a:cxn>
                    <a:cxn ang="0">
                      <a:pos x="1462" y="1410"/>
                    </a:cxn>
                    <a:cxn ang="0">
                      <a:pos x="1486" y="1380"/>
                    </a:cxn>
                    <a:cxn ang="0">
                      <a:pos x="1504" y="1348"/>
                    </a:cxn>
                    <a:cxn ang="0">
                      <a:pos x="1520" y="1314"/>
                    </a:cxn>
                    <a:cxn ang="0">
                      <a:pos x="1534" y="1278"/>
                    </a:cxn>
                    <a:cxn ang="0">
                      <a:pos x="1544" y="1240"/>
                    </a:cxn>
                    <a:cxn ang="0">
                      <a:pos x="1550" y="1202"/>
                    </a:cxn>
                    <a:cxn ang="0">
                      <a:pos x="1552" y="1162"/>
                    </a:cxn>
                    <a:cxn ang="0">
                      <a:pos x="1552" y="388"/>
                    </a:cxn>
                    <a:cxn ang="0">
                      <a:pos x="1552" y="388"/>
                    </a:cxn>
                    <a:cxn ang="0">
                      <a:pos x="1550" y="348"/>
                    </a:cxn>
                    <a:cxn ang="0">
                      <a:pos x="1544" y="308"/>
                    </a:cxn>
                    <a:cxn ang="0">
                      <a:pos x="1534" y="272"/>
                    </a:cxn>
                    <a:cxn ang="0">
                      <a:pos x="1520" y="236"/>
                    </a:cxn>
                    <a:cxn ang="0">
                      <a:pos x="1504" y="202"/>
                    </a:cxn>
                    <a:cxn ang="0">
                      <a:pos x="1486" y="170"/>
                    </a:cxn>
                    <a:cxn ang="0">
                      <a:pos x="1462" y="140"/>
                    </a:cxn>
                    <a:cxn ang="0">
                      <a:pos x="1438" y="112"/>
                    </a:cxn>
                    <a:cxn ang="0">
                      <a:pos x="1410" y="88"/>
                    </a:cxn>
                    <a:cxn ang="0">
                      <a:pos x="1380" y="66"/>
                    </a:cxn>
                    <a:cxn ang="0">
                      <a:pos x="1348" y="46"/>
                    </a:cxn>
                    <a:cxn ang="0">
                      <a:pos x="1314" y="30"/>
                    </a:cxn>
                    <a:cxn ang="0">
                      <a:pos x="1278" y="16"/>
                    </a:cxn>
                    <a:cxn ang="0">
                      <a:pos x="1242" y="8"/>
                    </a:cxn>
                    <a:cxn ang="0">
                      <a:pos x="1204" y="2"/>
                    </a:cxn>
                    <a:cxn ang="0">
                      <a:pos x="1164" y="0"/>
                    </a:cxn>
                    <a:cxn ang="0">
                      <a:pos x="1164" y="0"/>
                    </a:cxn>
                  </a:cxnLst>
                  <a:rect l="0" t="0" r="r" b="b"/>
                  <a:pathLst>
                    <a:path w="1552" h="1550">
                      <a:moveTo>
                        <a:pt x="1164" y="0"/>
                      </a:moveTo>
                      <a:lnTo>
                        <a:pt x="388" y="0"/>
                      </a:lnTo>
                      <a:lnTo>
                        <a:pt x="388" y="0"/>
                      </a:lnTo>
                      <a:lnTo>
                        <a:pt x="348" y="2"/>
                      </a:lnTo>
                      <a:lnTo>
                        <a:pt x="310" y="8"/>
                      </a:lnTo>
                      <a:lnTo>
                        <a:pt x="272" y="16"/>
                      </a:lnTo>
                      <a:lnTo>
                        <a:pt x="238" y="30"/>
                      </a:lnTo>
                      <a:lnTo>
                        <a:pt x="204" y="46"/>
                      </a:lnTo>
                      <a:lnTo>
                        <a:pt x="172" y="66"/>
                      </a:lnTo>
                      <a:lnTo>
                        <a:pt x="142" y="88"/>
                      </a:lnTo>
                      <a:lnTo>
                        <a:pt x="114" y="112"/>
                      </a:lnTo>
                      <a:lnTo>
                        <a:pt x="88" y="140"/>
                      </a:lnTo>
                      <a:lnTo>
                        <a:pt x="66" y="170"/>
                      </a:lnTo>
                      <a:lnTo>
                        <a:pt x="46" y="202"/>
                      </a:lnTo>
                      <a:lnTo>
                        <a:pt x="30" y="236"/>
                      </a:lnTo>
                      <a:lnTo>
                        <a:pt x="18" y="272"/>
                      </a:lnTo>
                      <a:lnTo>
                        <a:pt x="8" y="308"/>
                      </a:lnTo>
                      <a:lnTo>
                        <a:pt x="2" y="348"/>
                      </a:lnTo>
                      <a:lnTo>
                        <a:pt x="0" y="388"/>
                      </a:lnTo>
                      <a:lnTo>
                        <a:pt x="0" y="888"/>
                      </a:lnTo>
                      <a:lnTo>
                        <a:pt x="0" y="1162"/>
                      </a:lnTo>
                      <a:lnTo>
                        <a:pt x="0" y="1550"/>
                      </a:lnTo>
                      <a:lnTo>
                        <a:pt x="388" y="1550"/>
                      </a:lnTo>
                      <a:lnTo>
                        <a:pt x="662" y="1550"/>
                      </a:lnTo>
                      <a:lnTo>
                        <a:pt x="1164" y="1550"/>
                      </a:lnTo>
                      <a:lnTo>
                        <a:pt x="1164" y="1550"/>
                      </a:lnTo>
                      <a:lnTo>
                        <a:pt x="1204" y="1548"/>
                      </a:lnTo>
                      <a:lnTo>
                        <a:pt x="1242" y="1542"/>
                      </a:lnTo>
                      <a:lnTo>
                        <a:pt x="1278" y="1534"/>
                      </a:lnTo>
                      <a:lnTo>
                        <a:pt x="1314" y="1520"/>
                      </a:lnTo>
                      <a:lnTo>
                        <a:pt x="1348" y="1504"/>
                      </a:lnTo>
                      <a:lnTo>
                        <a:pt x="1380" y="1484"/>
                      </a:lnTo>
                      <a:lnTo>
                        <a:pt x="1410" y="1462"/>
                      </a:lnTo>
                      <a:lnTo>
                        <a:pt x="1438" y="1436"/>
                      </a:lnTo>
                      <a:lnTo>
                        <a:pt x="1462" y="1410"/>
                      </a:lnTo>
                      <a:lnTo>
                        <a:pt x="1486" y="1380"/>
                      </a:lnTo>
                      <a:lnTo>
                        <a:pt x="1504" y="1348"/>
                      </a:lnTo>
                      <a:lnTo>
                        <a:pt x="1520" y="1314"/>
                      </a:lnTo>
                      <a:lnTo>
                        <a:pt x="1534" y="1278"/>
                      </a:lnTo>
                      <a:lnTo>
                        <a:pt x="1544" y="1240"/>
                      </a:lnTo>
                      <a:lnTo>
                        <a:pt x="1550" y="1202"/>
                      </a:lnTo>
                      <a:lnTo>
                        <a:pt x="1552" y="1162"/>
                      </a:lnTo>
                      <a:lnTo>
                        <a:pt x="1552" y="388"/>
                      </a:lnTo>
                      <a:lnTo>
                        <a:pt x="1552" y="388"/>
                      </a:lnTo>
                      <a:lnTo>
                        <a:pt x="1550" y="348"/>
                      </a:lnTo>
                      <a:lnTo>
                        <a:pt x="1544" y="308"/>
                      </a:lnTo>
                      <a:lnTo>
                        <a:pt x="1534" y="272"/>
                      </a:lnTo>
                      <a:lnTo>
                        <a:pt x="1520" y="236"/>
                      </a:lnTo>
                      <a:lnTo>
                        <a:pt x="1504" y="202"/>
                      </a:lnTo>
                      <a:lnTo>
                        <a:pt x="1486" y="170"/>
                      </a:lnTo>
                      <a:lnTo>
                        <a:pt x="1462" y="140"/>
                      </a:lnTo>
                      <a:lnTo>
                        <a:pt x="1438" y="112"/>
                      </a:lnTo>
                      <a:lnTo>
                        <a:pt x="1410" y="88"/>
                      </a:lnTo>
                      <a:lnTo>
                        <a:pt x="1380" y="66"/>
                      </a:lnTo>
                      <a:lnTo>
                        <a:pt x="1348" y="46"/>
                      </a:lnTo>
                      <a:lnTo>
                        <a:pt x="1314" y="30"/>
                      </a:lnTo>
                      <a:lnTo>
                        <a:pt x="1278" y="16"/>
                      </a:lnTo>
                      <a:lnTo>
                        <a:pt x="1242" y="8"/>
                      </a:lnTo>
                      <a:lnTo>
                        <a:pt x="1204" y="2"/>
                      </a:lnTo>
                      <a:lnTo>
                        <a:pt x="1164" y="0"/>
                      </a:lnTo>
                      <a:lnTo>
                        <a:pt x="1164" y="0"/>
                      </a:lnTo>
                      <a:close/>
                    </a:path>
                  </a:pathLst>
                </a:custGeom>
                <a:solidFill>
                  <a:srgbClr val="A2BC32"/>
                </a:soli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2000" endA="300" endPos="35000" dir="5400000" sy="-100000" algn="bl" rotWithShape="0"/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kumimoji="0" lang="ko-KR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68" name="Freeform 9"/>
                <p:cNvSpPr>
                  <a:spLocks/>
                </p:cNvSpPr>
                <p:nvPr/>
              </p:nvSpPr>
              <p:spPr bwMode="auto">
                <a:xfrm>
                  <a:off x="4885184" y="2812102"/>
                  <a:ext cx="1556195" cy="1554189"/>
                </a:xfrm>
                <a:custGeom>
                  <a:avLst/>
                  <a:gdLst/>
                  <a:ahLst/>
                  <a:cxnLst>
                    <a:cxn ang="0">
                      <a:pos x="1164" y="0"/>
                    </a:cxn>
                    <a:cxn ang="0">
                      <a:pos x="388" y="0"/>
                    </a:cxn>
                    <a:cxn ang="0">
                      <a:pos x="388" y="0"/>
                    </a:cxn>
                    <a:cxn ang="0">
                      <a:pos x="348" y="2"/>
                    </a:cxn>
                    <a:cxn ang="0">
                      <a:pos x="310" y="8"/>
                    </a:cxn>
                    <a:cxn ang="0">
                      <a:pos x="272" y="16"/>
                    </a:cxn>
                    <a:cxn ang="0">
                      <a:pos x="238" y="30"/>
                    </a:cxn>
                    <a:cxn ang="0">
                      <a:pos x="204" y="46"/>
                    </a:cxn>
                    <a:cxn ang="0">
                      <a:pos x="172" y="66"/>
                    </a:cxn>
                    <a:cxn ang="0">
                      <a:pos x="142" y="88"/>
                    </a:cxn>
                    <a:cxn ang="0">
                      <a:pos x="114" y="112"/>
                    </a:cxn>
                    <a:cxn ang="0">
                      <a:pos x="88" y="140"/>
                    </a:cxn>
                    <a:cxn ang="0">
                      <a:pos x="66" y="170"/>
                    </a:cxn>
                    <a:cxn ang="0">
                      <a:pos x="46" y="202"/>
                    </a:cxn>
                    <a:cxn ang="0">
                      <a:pos x="30" y="236"/>
                    </a:cxn>
                    <a:cxn ang="0">
                      <a:pos x="18" y="272"/>
                    </a:cxn>
                    <a:cxn ang="0">
                      <a:pos x="8" y="308"/>
                    </a:cxn>
                    <a:cxn ang="0">
                      <a:pos x="2" y="348"/>
                    </a:cxn>
                    <a:cxn ang="0">
                      <a:pos x="0" y="388"/>
                    </a:cxn>
                    <a:cxn ang="0">
                      <a:pos x="0" y="888"/>
                    </a:cxn>
                    <a:cxn ang="0">
                      <a:pos x="0" y="1162"/>
                    </a:cxn>
                    <a:cxn ang="0">
                      <a:pos x="0" y="1550"/>
                    </a:cxn>
                    <a:cxn ang="0">
                      <a:pos x="388" y="1550"/>
                    </a:cxn>
                    <a:cxn ang="0">
                      <a:pos x="662" y="1550"/>
                    </a:cxn>
                    <a:cxn ang="0">
                      <a:pos x="1164" y="1550"/>
                    </a:cxn>
                    <a:cxn ang="0">
                      <a:pos x="1164" y="1550"/>
                    </a:cxn>
                    <a:cxn ang="0">
                      <a:pos x="1204" y="1548"/>
                    </a:cxn>
                    <a:cxn ang="0">
                      <a:pos x="1242" y="1542"/>
                    </a:cxn>
                    <a:cxn ang="0">
                      <a:pos x="1278" y="1534"/>
                    </a:cxn>
                    <a:cxn ang="0">
                      <a:pos x="1314" y="1520"/>
                    </a:cxn>
                    <a:cxn ang="0">
                      <a:pos x="1348" y="1504"/>
                    </a:cxn>
                    <a:cxn ang="0">
                      <a:pos x="1380" y="1484"/>
                    </a:cxn>
                    <a:cxn ang="0">
                      <a:pos x="1410" y="1462"/>
                    </a:cxn>
                    <a:cxn ang="0">
                      <a:pos x="1438" y="1436"/>
                    </a:cxn>
                    <a:cxn ang="0">
                      <a:pos x="1462" y="1410"/>
                    </a:cxn>
                    <a:cxn ang="0">
                      <a:pos x="1486" y="1380"/>
                    </a:cxn>
                    <a:cxn ang="0">
                      <a:pos x="1504" y="1348"/>
                    </a:cxn>
                    <a:cxn ang="0">
                      <a:pos x="1520" y="1314"/>
                    </a:cxn>
                    <a:cxn ang="0">
                      <a:pos x="1534" y="1278"/>
                    </a:cxn>
                    <a:cxn ang="0">
                      <a:pos x="1544" y="1240"/>
                    </a:cxn>
                    <a:cxn ang="0">
                      <a:pos x="1550" y="1202"/>
                    </a:cxn>
                    <a:cxn ang="0">
                      <a:pos x="1552" y="1162"/>
                    </a:cxn>
                    <a:cxn ang="0">
                      <a:pos x="1552" y="388"/>
                    </a:cxn>
                    <a:cxn ang="0">
                      <a:pos x="1552" y="388"/>
                    </a:cxn>
                    <a:cxn ang="0">
                      <a:pos x="1550" y="348"/>
                    </a:cxn>
                    <a:cxn ang="0">
                      <a:pos x="1544" y="308"/>
                    </a:cxn>
                    <a:cxn ang="0">
                      <a:pos x="1534" y="272"/>
                    </a:cxn>
                    <a:cxn ang="0">
                      <a:pos x="1520" y="236"/>
                    </a:cxn>
                    <a:cxn ang="0">
                      <a:pos x="1504" y="202"/>
                    </a:cxn>
                    <a:cxn ang="0">
                      <a:pos x="1486" y="170"/>
                    </a:cxn>
                    <a:cxn ang="0">
                      <a:pos x="1462" y="140"/>
                    </a:cxn>
                    <a:cxn ang="0">
                      <a:pos x="1438" y="112"/>
                    </a:cxn>
                    <a:cxn ang="0">
                      <a:pos x="1410" y="88"/>
                    </a:cxn>
                    <a:cxn ang="0">
                      <a:pos x="1380" y="66"/>
                    </a:cxn>
                    <a:cxn ang="0">
                      <a:pos x="1348" y="46"/>
                    </a:cxn>
                    <a:cxn ang="0">
                      <a:pos x="1314" y="30"/>
                    </a:cxn>
                    <a:cxn ang="0">
                      <a:pos x="1278" y="16"/>
                    </a:cxn>
                    <a:cxn ang="0">
                      <a:pos x="1242" y="8"/>
                    </a:cxn>
                    <a:cxn ang="0">
                      <a:pos x="1204" y="2"/>
                    </a:cxn>
                    <a:cxn ang="0">
                      <a:pos x="1164" y="0"/>
                    </a:cxn>
                    <a:cxn ang="0">
                      <a:pos x="1164" y="0"/>
                    </a:cxn>
                  </a:cxnLst>
                  <a:rect l="0" t="0" r="r" b="b"/>
                  <a:pathLst>
                    <a:path w="1552" h="1550">
                      <a:moveTo>
                        <a:pt x="1164" y="0"/>
                      </a:moveTo>
                      <a:lnTo>
                        <a:pt x="388" y="0"/>
                      </a:lnTo>
                      <a:lnTo>
                        <a:pt x="388" y="0"/>
                      </a:lnTo>
                      <a:lnTo>
                        <a:pt x="348" y="2"/>
                      </a:lnTo>
                      <a:lnTo>
                        <a:pt x="310" y="8"/>
                      </a:lnTo>
                      <a:lnTo>
                        <a:pt x="272" y="16"/>
                      </a:lnTo>
                      <a:lnTo>
                        <a:pt x="238" y="30"/>
                      </a:lnTo>
                      <a:lnTo>
                        <a:pt x="204" y="46"/>
                      </a:lnTo>
                      <a:lnTo>
                        <a:pt x="172" y="66"/>
                      </a:lnTo>
                      <a:lnTo>
                        <a:pt x="142" y="88"/>
                      </a:lnTo>
                      <a:lnTo>
                        <a:pt x="114" y="112"/>
                      </a:lnTo>
                      <a:lnTo>
                        <a:pt x="88" y="140"/>
                      </a:lnTo>
                      <a:lnTo>
                        <a:pt x="66" y="170"/>
                      </a:lnTo>
                      <a:lnTo>
                        <a:pt x="46" y="202"/>
                      </a:lnTo>
                      <a:lnTo>
                        <a:pt x="30" y="236"/>
                      </a:lnTo>
                      <a:lnTo>
                        <a:pt x="18" y="272"/>
                      </a:lnTo>
                      <a:lnTo>
                        <a:pt x="8" y="308"/>
                      </a:lnTo>
                      <a:lnTo>
                        <a:pt x="2" y="348"/>
                      </a:lnTo>
                      <a:lnTo>
                        <a:pt x="0" y="388"/>
                      </a:lnTo>
                      <a:lnTo>
                        <a:pt x="0" y="888"/>
                      </a:lnTo>
                      <a:lnTo>
                        <a:pt x="0" y="1162"/>
                      </a:lnTo>
                      <a:lnTo>
                        <a:pt x="0" y="1550"/>
                      </a:lnTo>
                      <a:lnTo>
                        <a:pt x="388" y="1550"/>
                      </a:lnTo>
                      <a:lnTo>
                        <a:pt x="662" y="1550"/>
                      </a:lnTo>
                      <a:lnTo>
                        <a:pt x="1164" y="1550"/>
                      </a:lnTo>
                      <a:lnTo>
                        <a:pt x="1164" y="1550"/>
                      </a:lnTo>
                      <a:lnTo>
                        <a:pt x="1204" y="1548"/>
                      </a:lnTo>
                      <a:lnTo>
                        <a:pt x="1242" y="1542"/>
                      </a:lnTo>
                      <a:lnTo>
                        <a:pt x="1278" y="1534"/>
                      </a:lnTo>
                      <a:lnTo>
                        <a:pt x="1314" y="1520"/>
                      </a:lnTo>
                      <a:lnTo>
                        <a:pt x="1348" y="1504"/>
                      </a:lnTo>
                      <a:lnTo>
                        <a:pt x="1380" y="1484"/>
                      </a:lnTo>
                      <a:lnTo>
                        <a:pt x="1410" y="1462"/>
                      </a:lnTo>
                      <a:lnTo>
                        <a:pt x="1438" y="1436"/>
                      </a:lnTo>
                      <a:lnTo>
                        <a:pt x="1462" y="1410"/>
                      </a:lnTo>
                      <a:lnTo>
                        <a:pt x="1486" y="1380"/>
                      </a:lnTo>
                      <a:lnTo>
                        <a:pt x="1504" y="1348"/>
                      </a:lnTo>
                      <a:lnTo>
                        <a:pt x="1520" y="1314"/>
                      </a:lnTo>
                      <a:lnTo>
                        <a:pt x="1534" y="1278"/>
                      </a:lnTo>
                      <a:lnTo>
                        <a:pt x="1544" y="1240"/>
                      </a:lnTo>
                      <a:lnTo>
                        <a:pt x="1550" y="1202"/>
                      </a:lnTo>
                      <a:lnTo>
                        <a:pt x="1552" y="1162"/>
                      </a:lnTo>
                      <a:lnTo>
                        <a:pt x="1552" y="388"/>
                      </a:lnTo>
                      <a:lnTo>
                        <a:pt x="1552" y="388"/>
                      </a:lnTo>
                      <a:lnTo>
                        <a:pt x="1550" y="348"/>
                      </a:lnTo>
                      <a:lnTo>
                        <a:pt x="1544" y="308"/>
                      </a:lnTo>
                      <a:lnTo>
                        <a:pt x="1534" y="272"/>
                      </a:lnTo>
                      <a:lnTo>
                        <a:pt x="1520" y="236"/>
                      </a:lnTo>
                      <a:lnTo>
                        <a:pt x="1504" y="202"/>
                      </a:lnTo>
                      <a:lnTo>
                        <a:pt x="1486" y="170"/>
                      </a:lnTo>
                      <a:lnTo>
                        <a:pt x="1462" y="140"/>
                      </a:lnTo>
                      <a:lnTo>
                        <a:pt x="1438" y="112"/>
                      </a:lnTo>
                      <a:lnTo>
                        <a:pt x="1410" y="88"/>
                      </a:lnTo>
                      <a:lnTo>
                        <a:pt x="1380" y="66"/>
                      </a:lnTo>
                      <a:lnTo>
                        <a:pt x="1348" y="46"/>
                      </a:lnTo>
                      <a:lnTo>
                        <a:pt x="1314" y="30"/>
                      </a:lnTo>
                      <a:lnTo>
                        <a:pt x="1278" y="16"/>
                      </a:lnTo>
                      <a:lnTo>
                        <a:pt x="1242" y="8"/>
                      </a:lnTo>
                      <a:lnTo>
                        <a:pt x="1204" y="2"/>
                      </a:lnTo>
                      <a:lnTo>
                        <a:pt x="1164" y="0"/>
                      </a:lnTo>
                      <a:lnTo>
                        <a:pt x="1164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70000"/>
                      </a:srgbClr>
                    </a:gs>
                    <a:gs pos="42000">
                      <a:srgbClr val="FFFFFF">
                        <a:gamma/>
                        <a:tint val="0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89" name="대각선 방향의 모서리가 둥근 사각형 88"/>
                <p:cNvSpPr/>
                <p:nvPr/>
              </p:nvSpPr>
              <p:spPr>
                <a:xfrm rot="5400000">
                  <a:off x="5145228" y="3074753"/>
                  <a:ext cx="1550269" cy="1047691"/>
                </a:xfrm>
                <a:prstGeom prst="round2DiagRect">
                  <a:avLst>
                    <a:gd name="adj1" fmla="val 34743"/>
                    <a:gd name="adj2" fmla="val 33127"/>
                  </a:avLst>
                </a:prstGeom>
                <a:gradFill flip="none" rotWithShape="1">
                  <a:gsLst>
                    <a:gs pos="0">
                      <a:sysClr val="window" lastClr="FFFFFF">
                        <a:alpha val="49000"/>
                      </a:sysClr>
                    </a:gs>
                    <a:gs pos="71000">
                      <a:sysClr val="window" lastClr="FFFFFF">
                        <a:alpha val="0"/>
                      </a:sysClr>
                    </a:gs>
                  </a:gsLst>
                  <a:lin ang="5400000" scaled="1"/>
                  <a:tileRect/>
                </a:gradFill>
                <a:ln w="19050" cap="flat" cmpd="sng" algn="ctr">
                  <a:noFill/>
                  <a:prstDash val="solid"/>
                </a:ln>
                <a:effectLst/>
                <a:scene3d>
                  <a:camera prst="perspectiveAbove" fov="0">
                    <a:rot lat="0" lon="0" rev="0"/>
                  </a:camera>
                  <a:lightRig rig="flat" dir="t">
                    <a:rot lat="0" lon="0" rev="7920000"/>
                  </a:lightRig>
                </a:scene3d>
                <a:sp3d prstMaterial="clear">
                  <a:bevelT w="190500" h="190500"/>
                </a:sp3d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dirty="0">
                    <a:solidFill>
                      <a:prstClr val="white"/>
                    </a:solidFill>
                    <a:latin typeface="맑은 고딕"/>
                    <a:ea typeface="맑은 고딕"/>
                  </a:endParaRPr>
                </a:p>
              </p:txBody>
            </p:sp>
            <p:sp>
              <p:nvSpPr>
                <p:cNvPr id="107" name="직사각형 106"/>
                <p:cNvSpPr/>
                <p:nvPr/>
              </p:nvSpPr>
              <p:spPr>
                <a:xfrm>
                  <a:off x="5107060" y="3841998"/>
                  <a:ext cx="1027014" cy="41425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altLang="ko-KR" b="1" dirty="0" smtClean="0">
                      <a:solidFill>
                        <a:schemeClr val="bg1"/>
                      </a:solidFill>
                      <a:latin typeface="Arial" pitchFamily="34" charset="0"/>
                      <a:ea typeface="HY견고딕" pitchFamily="18" charset="-127"/>
                      <a:cs typeface="Arial" pitchFamily="34" charset="0"/>
                    </a:rPr>
                    <a:t>3STEP</a:t>
                  </a:r>
                  <a:endParaRPr lang="en-US" altLang="ko-KR" dirty="0" smtClean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endParaRPr>
                </a:p>
              </p:txBody>
            </p:sp>
          </p:grpSp>
          <p:pic>
            <p:nvPicPr>
              <p:cNvPr id="40" name="그림 39" descr="비지니스아이콘3.png"/>
              <p:cNvPicPr>
                <a:picLocks noChangeAspect="1"/>
              </p:cNvPicPr>
              <p:nvPr/>
            </p:nvPicPr>
            <p:blipFill>
              <a:blip r:embed="rId6" cstate="print">
                <a:lum bright="30000"/>
              </a:blip>
              <a:stretch>
                <a:fillRect/>
              </a:stretch>
            </p:blipFill>
            <p:spPr>
              <a:xfrm>
                <a:off x="5072066" y="2562221"/>
                <a:ext cx="857256" cy="734206"/>
              </a:xfrm>
              <a:prstGeom prst="rect">
                <a:avLst/>
              </a:prstGeom>
            </p:spPr>
          </p:pic>
        </p:grpSp>
        <p:sp>
          <p:nvSpPr>
            <p:cNvPr id="51" name="TextBox 50"/>
            <p:cNvSpPr txBox="1"/>
            <p:nvPr/>
          </p:nvSpPr>
          <p:spPr>
            <a:xfrm>
              <a:off x="5937260" y="839770"/>
              <a:ext cx="1656184" cy="1966766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endParaRPr kumimoji="0" lang="en-US" altLang="ko-KR" sz="1400" b="1" dirty="0" smtClean="0">
                <a:solidFill>
                  <a:srgbClr val="6D6D6D"/>
                </a:solidFill>
                <a:latin typeface="+mj-lt"/>
                <a:ea typeface="HY견고딕" pitchFamily="18" charset="-127"/>
                <a:cs typeface="Arial" charset="0"/>
              </a:endParaRPr>
            </a:p>
            <a:p>
              <a:r>
                <a:rPr lang="ko-KR" altLang="en-US" sz="2000" b="1" dirty="0" smtClean="0">
                  <a:solidFill>
                    <a:srgbClr val="A2BC32"/>
                  </a:solidFill>
                  <a:latin typeface="+mj-lt"/>
                  <a:ea typeface="HY견고딕" pitchFamily="18" charset="-127"/>
                  <a:cs typeface="Arial" charset="0"/>
                </a:rPr>
                <a:t>협력 및 지원 </a:t>
              </a:r>
              <a:endParaRPr lang="en-US" altLang="ko-KR" sz="2000" b="1" dirty="0">
                <a:solidFill>
                  <a:srgbClr val="A2BC32"/>
                </a:solidFill>
                <a:latin typeface="+mj-lt"/>
                <a:ea typeface="HY견고딕" pitchFamily="18" charset="-127"/>
                <a:cs typeface="Arial" charset="0"/>
              </a:endParaRPr>
            </a:p>
          </p:txBody>
        </p:sp>
      </p:grpSp>
      <p:sp>
        <p:nvSpPr>
          <p:cNvPr id="53" name="AutoShape 14"/>
          <p:cNvSpPr>
            <a:spLocks noChangeArrowheads="1"/>
          </p:cNvSpPr>
          <p:nvPr/>
        </p:nvSpPr>
        <p:spPr bwMode="auto">
          <a:xfrm>
            <a:off x="1064041" y="3643314"/>
            <a:ext cx="7018742" cy="642942"/>
          </a:xfrm>
          <a:prstGeom prst="downArrow">
            <a:avLst>
              <a:gd name="adj1" fmla="val 49648"/>
              <a:gd name="adj2" fmla="val 86023"/>
            </a:avLst>
          </a:prstGeom>
          <a:gradFill rotWithShape="0">
            <a:gsLst>
              <a:gs pos="0">
                <a:schemeClr val="bg2"/>
              </a:gs>
              <a:gs pos="100000">
                <a:srgbClr val="CCCCFF"/>
              </a:gs>
            </a:gsLst>
            <a:lin ang="5400000" scaled="1"/>
          </a:gradFill>
          <a:ln w="6350">
            <a:noFill/>
            <a:miter lim="800000"/>
            <a:headEnd/>
            <a:tailEnd/>
          </a:ln>
          <a:effectLst/>
        </p:spPr>
        <p:txBody>
          <a:bodyPr wrap="none" rIns="198000" anchor="ctr"/>
          <a:lstStyle/>
          <a:p>
            <a:pPr algn="ctr">
              <a:spcBef>
                <a:spcPct val="10000"/>
              </a:spcBef>
            </a:pPr>
            <a:endParaRPr lang="ko-KR" altLang="ko-KR" sz="1200" b="1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r>
              <a:rPr altLang="en-US" b="1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endParaRPr lang="ko-KR" altLang="en-US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428596" y="1816088"/>
            <a:ext cx="8501122" cy="4256118"/>
            <a:chOff x="500034" y="2339320"/>
            <a:chExt cx="8501122" cy="3604260"/>
          </a:xfrm>
        </p:grpSpPr>
        <p:grpSp>
          <p:nvGrpSpPr>
            <p:cNvPr id="3" name="그룹 2"/>
            <p:cNvGrpSpPr/>
            <p:nvPr/>
          </p:nvGrpSpPr>
          <p:grpSpPr>
            <a:xfrm>
              <a:off x="500034" y="2339320"/>
              <a:ext cx="8501122" cy="3039091"/>
              <a:chOff x="804837" y="4031822"/>
              <a:chExt cx="7830517" cy="2040383"/>
            </a:xfrm>
          </p:grpSpPr>
          <p:grpSp>
            <p:nvGrpSpPr>
              <p:cNvPr id="4" name="그룹 101"/>
              <p:cNvGrpSpPr/>
              <p:nvPr/>
            </p:nvGrpSpPr>
            <p:grpSpPr>
              <a:xfrm>
                <a:off x="804837" y="4031822"/>
                <a:ext cx="7691492" cy="2040383"/>
                <a:chOff x="1023913" y="2227709"/>
                <a:chExt cx="2143140" cy="3383999"/>
              </a:xfrm>
            </p:grpSpPr>
            <p:sp>
              <p:nvSpPr>
                <p:cNvPr id="15" name="모서리가 둥근 직사각형 14"/>
                <p:cNvSpPr/>
                <p:nvPr/>
              </p:nvSpPr>
              <p:spPr>
                <a:xfrm>
                  <a:off x="1023913" y="2227709"/>
                  <a:ext cx="2143140" cy="3383999"/>
                </a:xfrm>
                <a:prstGeom prst="roundRect">
                  <a:avLst/>
                </a:prstGeom>
                <a:solidFill>
                  <a:srgbClr val="558ED5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6" name="모서리가 둥근 직사각형 15"/>
                <p:cNvSpPr/>
                <p:nvPr/>
              </p:nvSpPr>
              <p:spPr>
                <a:xfrm>
                  <a:off x="1043818" y="2286783"/>
                  <a:ext cx="2090059" cy="327599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5" name="직사각형 4"/>
              <p:cNvSpPr/>
              <p:nvPr/>
            </p:nvSpPr>
            <p:spPr>
              <a:xfrm>
                <a:off x="963095" y="4219523"/>
                <a:ext cx="7672259" cy="17357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buFont typeface="Wingdings" pitchFamily="2" charset="2"/>
                  <a:buChar char="v"/>
                </a:pPr>
                <a:r>
                  <a:rPr lang="ko-KR" altLang="en-US" spc="-150" dirty="0" smtClean="0">
                    <a:latin typeface="HY강B" pitchFamily="18" charset="-127"/>
                    <a:ea typeface="HY강B" pitchFamily="18" charset="-127"/>
                  </a:rPr>
                  <a:t> </a:t>
                </a:r>
                <a:r>
                  <a:rPr lang="ko-KR" altLang="en-US" b="1" spc="-150" dirty="0" smtClean="0">
                    <a:latin typeface="+mn-ea"/>
                  </a:rPr>
                  <a:t>아동학대 사실 발견 시</a:t>
                </a:r>
                <a:r>
                  <a:rPr lang="en-US" altLang="ko-KR" b="1" spc="-150" dirty="0" smtClean="0">
                    <a:latin typeface="+mn-ea"/>
                  </a:rPr>
                  <a:t>, </a:t>
                </a:r>
                <a:r>
                  <a:rPr lang="ko-KR" altLang="en-US" b="1" spc="-150" dirty="0" smtClean="0">
                    <a:latin typeface="+mn-ea"/>
                  </a:rPr>
                  <a:t>지금 현재 아동의 감정이 어떠한지 살펴보기</a:t>
                </a:r>
                <a:endParaRPr lang="en-US" altLang="ko-KR" b="1" spc="-150" dirty="0" smtClean="0">
                  <a:latin typeface="+mn-ea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v"/>
                </a:pPr>
                <a:r>
                  <a:rPr lang="ko-KR" altLang="en-US" b="1" spc="-150" dirty="0" smtClean="0">
                    <a:latin typeface="+mn-ea"/>
                  </a:rPr>
                  <a:t> 아동이 하는 말을 끝까지 듣고 반응하기 </a:t>
                </a:r>
                <a:r>
                  <a:rPr lang="en-US" altLang="ko-KR" b="1" spc="-150" dirty="0" smtClean="0">
                    <a:latin typeface="+mn-ea"/>
                  </a:rPr>
                  <a:t>(</a:t>
                </a:r>
                <a:r>
                  <a:rPr lang="ko-KR" altLang="en-US" b="1" spc="-150" dirty="0" smtClean="0">
                    <a:latin typeface="+mn-ea"/>
                  </a:rPr>
                  <a:t>고개 끄덕이기</a:t>
                </a:r>
                <a:r>
                  <a:rPr lang="en-US" altLang="ko-KR" b="1" spc="-150" dirty="0" smtClean="0">
                    <a:latin typeface="+mn-ea"/>
                  </a:rPr>
                  <a:t>, </a:t>
                </a:r>
                <a:r>
                  <a:rPr lang="ko-KR" altLang="en-US" b="1" spc="-150" dirty="0" smtClean="0">
                    <a:latin typeface="+mn-ea"/>
                  </a:rPr>
                  <a:t>요약해서 확인하기</a:t>
                </a:r>
                <a:r>
                  <a:rPr lang="en-US" altLang="ko-KR" b="1" spc="-150" dirty="0" smtClean="0">
                    <a:latin typeface="+mn-ea"/>
                  </a:rPr>
                  <a:t>) </a:t>
                </a: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v"/>
                </a:pPr>
                <a:r>
                  <a:rPr lang="en-US" altLang="ko-KR" b="1" spc="-150" dirty="0" smtClean="0">
                    <a:latin typeface="+mn-ea"/>
                  </a:rPr>
                  <a:t> </a:t>
                </a:r>
                <a:r>
                  <a:rPr lang="ko-KR" altLang="en-US" b="1" spc="-150" dirty="0" smtClean="0">
                    <a:latin typeface="+mn-ea"/>
                  </a:rPr>
                  <a:t>아동의 느끼는 모든 감정에</a:t>
                </a:r>
                <a:r>
                  <a:rPr lang="en-US" altLang="ko-KR" b="1" spc="-150" dirty="0" smtClean="0">
                    <a:latin typeface="+mn-ea"/>
                  </a:rPr>
                  <a:t>(</a:t>
                </a:r>
                <a:r>
                  <a:rPr lang="ko-KR" altLang="en-US" b="1" spc="-150" dirty="0" smtClean="0">
                    <a:latin typeface="+mn-ea"/>
                  </a:rPr>
                  <a:t>슬픔</a:t>
                </a:r>
                <a:r>
                  <a:rPr lang="en-US" altLang="ko-KR" b="1" spc="-150" dirty="0" smtClean="0">
                    <a:latin typeface="+mn-ea"/>
                  </a:rPr>
                  <a:t>, </a:t>
                </a:r>
                <a:r>
                  <a:rPr lang="ko-KR" altLang="en-US" b="1" spc="-150" dirty="0" smtClean="0">
                    <a:latin typeface="+mn-ea"/>
                  </a:rPr>
                  <a:t>분도</a:t>
                </a:r>
                <a:r>
                  <a:rPr lang="en-US" altLang="ko-KR" b="1" spc="-150" dirty="0" smtClean="0">
                    <a:latin typeface="+mn-ea"/>
                  </a:rPr>
                  <a:t>, </a:t>
                </a:r>
                <a:r>
                  <a:rPr lang="ko-KR" altLang="en-US" b="1" spc="-150" dirty="0" smtClean="0">
                    <a:latin typeface="+mn-ea"/>
                  </a:rPr>
                  <a:t>두려움 등</a:t>
                </a:r>
                <a:r>
                  <a:rPr lang="en-US" altLang="ko-KR" b="1" spc="-150" dirty="0" smtClean="0">
                    <a:latin typeface="+mn-ea"/>
                  </a:rPr>
                  <a:t>)</a:t>
                </a:r>
                <a:r>
                  <a:rPr lang="ko-KR" altLang="en-US" b="1" spc="-150" dirty="0" smtClean="0">
                    <a:latin typeface="+mn-ea"/>
                  </a:rPr>
                  <a:t> 대하여 진지하게 이야기 하기 </a:t>
                </a:r>
                <a:endParaRPr lang="en-US" altLang="ko-KR" b="1" spc="-150" dirty="0" smtClean="0">
                  <a:latin typeface="+mn-ea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v"/>
                </a:pPr>
                <a:r>
                  <a:rPr lang="en-US" altLang="ko-KR" b="1" spc="-150" dirty="0" smtClean="0">
                    <a:latin typeface="+mn-ea"/>
                  </a:rPr>
                  <a:t> </a:t>
                </a:r>
                <a:r>
                  <a:rPr lang="ko-KR" altLang="en-US" b="1" spc="-150" dirty="0" smtClean="0">
                    <a:latin typeface="+mn-ea"/>
                  </a:rPr>
                  <a:t>편안한 분위기 만들어 주기</a:t>
                </a:r>
                <a:endParaRPr lang="en-US" altLang="ko-KR" b="1" spc="-150" dirty="0" smtClean="0">
                  <a:latin typeface="+mn-ea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v"/>
                </a:pPr>
                <a:r>
                  <a:rPr lang="ko-KR" altLang="en-US" b="1" spc="-150" dirty="0" smtClean="0">
                    <a:latin typeface="+mn-ea"/>
                  </a:rPr>
                  <a:t> 과도한 반응 및 지나친 신체접촉 하지 않기 </a:t>
                </a:r>
                <a:endParaRPr lang="en-US" altLang="ko-KR" b="1" spc="-150" dirty="0" smtClean="0">
                  <a:latin typeface="+mn-ea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v"/>
                </a:pPr>
                <a:r>
                  <a:rPr lang="en-US" altLang="ko-KR" b="1" spc="-150" dirty="0" smtClean="0">
                    <a:latin typeface="+mn-ea"/>
                  </a:rPr>
                  <a:t> </a:t>
                </a:r>
                <a:r>
                  <a:rPr lang="ko-KR" altLang="en-US" b="1" spc="-150" dirty="0" smtClean="0">
                    <a:latin typeface="+mn-ea"/>
                  </a:rPr>
                  <a:t>아동 곁을 떠나지 않고 옆에 있어주기</a:t>
                </a:r>
                <a:endParaRPr lang="en-US" altLang="ko-KR" spc="-150" dirty="0" smtClean="0">
                  <a:latin typeface="HY강B" pitchFamily="18" charset="-127"/>
                  <a:ea typeface="HY강B" pitchFamily="18" charset="-127"/>
                </a:endParaRPr>
              </a:p>
            </p:txBody>
          </p:sp>
        </p:grpSp>
        <p:pic>
          <p:nvPicPr>
            <p:cNvPr id="22" name="Picture 113" descr="무료서비스_클립아트_ (110)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753240" y="4143380"/>
              <a:ext cx="1440160" cy="1800200"/>
            </a:xfrm>
            <a:prstGeom prst="rect">
              <a:avLst/>
            </a:prstGeom>
            <a:noFill/>
          </p:spPr>
        </p:pic>
      </p:grpSp>
      <p:sp>
        <p:nvSpPr>
          <p:cNvPr id="13" name="제목 1"/>
          <p:cNvSpPr txBox="1">
            <a:spLocks/>
          </p:cNvSpPr>
          <p:nvPr/>
        </p:nvSpPr>
        <p:spPr>
          <a:xfrm>
            <a:off x="251520" y="84733"/>
            <a:ext cx="889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협력 및 지원 </a:t>
            </a: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 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2548878" y="677842"/>
            <a:ext cx="4689592" cy="1256963"/>
            <a:chOff x="2548878" y="500042"/>
            <a:chExt cx="4689592" cy="1256963"/>
          </a:xfrm>
        </p:grpSpPr>
        <p:pic>
          <p:nvPicPr>
            <p:cNvPr id="17" name="그림 16" descr="풍선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06464" y="500042"/>
              <a:ext cx="1332006" cy="1256963"/>
            </a:xfrm>
            <a:prstGeom prst="rect">
              <a:avLst/>
            </a:prstGeom>
          </p:spPr>
        </p:pic>
        <p:grpSp>
          <p:nvGrpSpPr>
            <p:cNvPr id="18" name="그룹 21"/>
            <p:cNvGrpSpPr/>
            <p:nvPr/>
          </p:nvGrpSpPr>
          <p:grpSpPr>
            <a:xfrm>
              <a:off x="2548878" y="993515"/>
              <a:ext cx="3571900" cy="707886"/>
              <a:chOff x="5186142" y="1928800"/>
              <a:chExt cx="2836800" cy="546097"/>
            </a:xfrm>
          </p:grpSpPr>
          <p:sp>
            <p:nvSpPr>
              <p:cNvPr id="20" name="모서리가 둥근 직사각형 19"/>
              <p:cNvSpPr/>
              <p:nvPr/>
            </p:nvSpPr>
            <p:spPr>
              <a:xfrm>
                <a:off x="5214942" y="1928802"/>
                <a:ext cx="2808000" cy="360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T w="254000" h="298450"/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5186142" y="1928800"/>
                <a:ext cx="2807997" cy="5460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피해아동 안정시키는 법    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  <a:p>
                <a:pPr algn="r"/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 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pPr algn="ctr"/>
            <a:r>
              <a:rPr altLang="en-US" b="1" spc="-15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협력 및 지원 </a:t>
            </a:r>
            <a:endParaRPr lang="ko-KR" altLang="en-US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grpSp>
        <p:nvGrpSpPr>
          <p:cNvPr id="2" name="그룹 65"/>
          <p:cNvGrpSpPr/>
          <p:nvPr/>
        </p:nvGrpSpPr>
        <p:grpSpPr>
          <a:xfrm>
            <a:off x="4757230" y="4286256"/>
            <a:ext cx="4386769" cy="1816931"/>
            <a:chOff x="5163473" y="3929066"/>
            <a:chExt cx="3786180" cy="1816931"/>
          </a:xfrm>
        </p:grpSpPr>
        <p:sp>
          <p:nvSpPr>
            <p:cNvPr id="25" name="직사각형 14"/>
            <p:cNvSpPr>
              <a:spLocks noChangeArrowheads="1"/>
            </p:cNvSpPr>
            <p:nvPr/>
          </p:nvSpPr>
          <p:spPr bwMode="auto">
            <a:xfrm>
              <a:off x="5163473" y="4361002"/>
              <a:ext cx="3786180" cy="1384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Font typeface="Wingdings" pitchFamily="2" charset="2"/>
                <a:buChar char="v"/>
              </a:pPr>
              <a:r>
                <a:rPr lang="ko-KR" altLang="en-US" sz="1400" b="1" spc="-150" dirty="0" smtClean="0">
                  <a:latin typeface="+mn-ea"/>
                </a:rPr>
                <a:t> 아동의 욕구에 민감하고</a:t>
              </a:r>
              <a:r>
                <a:rPr lang="en-US" altLang="ko-KR" sz="1400" b="1" spc="-150" dirty="0" smtClean="0">
                  <a:latin typeface="+mn-ea"/>
                </a:rPr>
                <a:t>, </a:t>
              </a:r>
              <a:r>
                <a:rPr lang="ko-KR" altLang="en-US" sz="1400" b="1" spc="-150" dirty="0" smtClean="0">
                  <a:latin typeface="+mn-ea"/>
                </a:rPr>
                <a:t>존중과 이해로  대하며  항상 </a:t>
              </a:r>
              <a:endParaRPr lang="en-US" altLang="ko-KR" sz="1400" b="1" spc="-150" dirty="0" smtClean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400" b="1" spc="-150" dirty="0" smtClean="0">
                  <a:solidFill>
                    <a:srgbClr val="FF0000"/>
                  </a:solidFill>
                  <a:latin typeface="+mn-ea"/>
                </a:rPr>
                <a:t>     </a:t>
              </a:r>
              <a:r>
                <a:rPr lang="ko-KR" altLang="en-US" sz="1400" b="1" spc="-150" dirty="0" smtClean="0">
                  <a:solidFill>
                    <a:srgbClr val="FF0000"/>
                  </a:solidFill>
                  <a:latin typeface="+mn-ea"/>
                </a:rPr>
                <a:t>관심</a:t>
              </a:r>
              <a:r>
                <a:rPr lang="ko-KR" altLang="en-US" sz="1400" b="1" spc="-150" dirty="0" smtClean="0">
                  <a:latin typeface="+mn-ea"/>
                </a:rPr>
                <a:t> 가지기</a:t>
              </a:r>
              <a:endParaRPr lang="en-US" altLang="ko-KR" sz="1400" b="1" spc="-150" dirty="0" smtClean="0"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v"/>
              </a:pPr>
              <a:r>
                <a:rPr lang="en-US" altLang="ko-KR" sz="1400" b="1" spc="-150" dirty="0" smtClean="0">
                  <a:latin typeface="+mn-ea"/>
                </a:rPr>
                <a:t> </a:t>
              </a:r>
              <a:r>
                <a:rPr lang="ko-KR" altLang="en-US" sz="1400" b="1" spc="-150" dirty="0" smtClean="0">
                  <a:latin typeface="+mn-ea"/>
                </a:rPr>
                <a:t>학대 발생 후 지속적인 모니터링을 통하여  학대 지속성</a:t>
              </a:r>
              <a:endParaRPr lang="en-US" altLang="ko-KR" sz="1400" b="1" spc="-150" dirty="0" smtClean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400" b="1" spc="-150" dirty="0" smtClean="0">
                  <a:latin typeface="+mn-ea"/>
                </a:rPr>
                <a:t>    </a:t>
              </a:r>
              <a:r>
                <a:rPr lang="ko-KR" altLang="en-US" sz="1400" b="1" spc="-150" dirty="0" smtClean="0">
                  <a:latin typeface="+mn-ea"/>
                </a:rPr>
                <a:t> 관찰하기  </a:t>
              </a:r>
              <a:endParaRPr lang="en-US" altLang="ko-KR" sz="1500" b="1" dirty="0" smtClean="0">
                <a:solidFill>
                  <a:schemeClr val="tx2"/>
                </a:solidFill>
                <a:latin typeface="+mn-ea"/>
              </a:endParaRPr>
            </a:p>
          </p:txBody>
        </p:sp>
        <p:grpSp>
          <p:nvGrpSpPr>
            <p:cNvPr id="4" name="그룹 25"/>
            <p:cNvGrpSpPr/>
            <p:nvPr/>
          </p:nvGrpSpPr>
          <p:grpSpPr>
            <a:xfrm>
              <a:off x="5213816" y="3929066"/>
              <a:ext cx="3686511" cy="440770"/>
              <a:chOff x="3008596" y="1050280"/>
              <a:chExt cx="3686511" cy="440770"/>
            </a:xfrm>
          </p:grpSpPr>
          <p:sp>
            <p:nvSpPr>
              <p:cNvPr id="27" name="직사각형 26"/>
              <p:cNvSpPr/>
              <p:nvPr/>
            </p:nvSpPr>
            <p:spPr bwMode="auto">
              <a:xfrm>
                <a:off x="3599930" y="1050280"/>
                <a:ext cx="2305991" cy="397853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ko-KR" altLang="en-US" sz="2000" b="1" dirty="0" smtClean="0">
                    <a:solidFill>
                      <a:schemeClr val="bg1"/>
                    </a:solidFill>
                    <a:latin typeface="+mn-ea"/>
                  </a:rPr>
                  <a:t>지속적인 관심 가지기  </a:t>
                </a:r>
                <a:r>
                  <a:rPr lang="en-US" altLang="ko-KR" sz="2000" b="1" dirty="0" smtClean="0">
                    <a:solidFill>
                      <a:schemeClr val="bg1"/>
                    </a:solidFill>
                    <a:latin typeface="+mn-ea"/>
                  </a:rPr>
                  <a:t> </a:t>
                </a:r>
                <a:r>
                  <a:rPr lang="ko-KR" altLang="en-US" sz="2000" b="1" dirty="0" smtClean="0">
                    <a:solidFill>
                      <a:schemeClr val="bg1"/>
                    </a:solidFill>
                    <a:latin typeface="+mn-ea"/>
                  </a:rPr>
                  <a:t> </a:t>
                </a:r>
              </a:p>
            </p:txBody>
          </p:sp>
          <p:sp>
            <p:nvSpPr>
              <p:cNvPr id="30" name="TextBox 13"/>
              <p:cNvSpPr txBox="1">
                <a:spLocks noChangeArrowheads="1"/>
              </p:cNvSpPr>
              <p:nvPr/>
            </p:nvSpPr>
            <p:spPr bwMode="auto">
              <a:xfrm>
                <a:off x="3008596" y="1121718"/>
                <a:ext cx="368651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endPara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5" name="그룹 66"/>
          <p:cNvGrpSpPr/>
          <p:nvPr/>
        </p:nvGrpSpPr>
        <p:grpSpPr>
          <a:xfrm>
            <a:off x="4572000" y="2285992"/>
            <a:ext cx="4379669" cy="1765268"/>
            <a:chOff x="5089253" y="1643050"/>
            <a:chExt cx="4087687" cy="1765268"/>
          </a:xfrm>
        </p:grpSpPr>
        <p:sp>
          <p:nvSpPr>
            <p:cNvPr id="31" name="직사각형 14"/>
            <p:cNvSpPr>
              <a:spLocks noChangeArrowheads="1"/>
            </p:cNvSpPr>
            <p:nvPr/>
          </p:nvSpPr>
          <p:spPr bwMode="auto">
            <a:xfrm>
              <a:off x="5089253" y="2000240"/>
              <a:ext cx="4000495" cy="14080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Font typeface="Wingdings" pitchFamily="2" charset="2"/>
                <a:buChar char="v"/>
              </a:pPr>
              <a:r>
                <a:rPr lang="ko-KR" altLang="en-US" sz="1400" b="1" spc="-150" dirty="0" smtClean="0">
                  <a:latin typeface="+mn-ea"/>
                </a:rPr>
                <a:t> 신고 전과 후</a:t>
              </a:r>
              <a:r>
                <a:rPr lang="en-US" altLang="ko-KR" sz="1400" b="1" spc="-150" dirty="0" smtClean="0">
                  <a:latin typeface="+mn-ea"/>
                </a:rPr>
                <a:t>, </a:t>
              </a:r>
              <a:r>
                <a:rPr lang="ko-KR" altLang="en-US" sz="1400" b="1" spc="-150" dirty="0" smtClean="0">
                  <a:latin typeface="+mn-ea"/>
                </a:rPr>
                <a:t>동일한 태도로 아동을 대하며 </a:t>
              </a:r>
              <a:r>
                <a:rPr lang="ko-KR" altLang="en-US" sz="1400" b="1" spc="-150" dirty="0" smtClean="0">
                  <a:solidFill>
                    <a:srgbClr val="FF0000"/>
                  </a:solidFill>
                  <a:latin typeface="+mn-ea"/>
                </a:rPr>
                <a:t>지지</a:t>
              </a:r>
              <a:r>
                <a:rPr lang="ko-KR" altLang="en-US" sz="1400" b="1" spc="-150" dirty="0" smtClean="0">
                  <a:latin typeface="+mn-ea"/>
                </a:rPr>
                <a:t>하기</a:t>
              </a:r>
              <a:endParaRPr lang="en-US" altLang="ko-KR" sz="1400" b="1" spc="-150" dirty="0" smtClean="0"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v"/>
              </a:pPr>
              <a:r>
                <a:rPr lang="en-US" altLang="ko-KR" sz="1400" b="1" spc="-150" dirty="0" smtClean="0">
                  <a:latin typeface="+mn-ea"/>
                </a:rPr>
                <a:t> </a:t>
              </a:r>
              <a:r>
                <a:rPr lang="ko-KR" altLang="en-US" sz="1400" b="1" spc="-150" dirty="0" smtClean="0">
                  <a:latin typeface="+mn-ea"/>
                </a:rPr>
                <a:t>아동의 말을 경청하고</a:t>
              </a:r>
              <a:r>
                <a:rPr lang="en-US" altLang="ko-KR" sz="1400" b="1" spc="-150" dirty="0" smtClean="0">
                  <a:latin typeface="+mn-ea"/>
                </a:rPr>
                <a:t>, </a:t>
              </a:r>
              <a:r>
                <a:rPr lang="ko-KR" altLang="en-US" sz="1400" b="1" spc="-150" dirty="0" smtClean="0">
                  <a:latin typeface="+mn-ea"/>
                </a:rPr>
                <a:t>비언어적인 대화에 반응해 주기</a:t>
              </a:r>
              <a:endParaRPr lang="en-US" altLang="ko-KR" sz="1400" b="1" spc="-150" dirty="0" smtClean="0"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v"/>
              </a:pPr>
              <a:r>
                <a:rPr lang="ko-KR" altLang="en-US" sz="1400" b="1" spc="-150" dirty="0" smtClean="0">
                  <a:latin typeface="+mn-ea"/>
                </a:rPr>
                <a:t> 학대 받은 것이 아동의 잘못이 아님을 확인시켜 주기 </a:t>
              </a:r>
              <a:endParaRPr lang="en-US" altLang="ko-KR" sz="1400" b="1" spc="-150" dirty="0" smtClean="0"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v"/>
              </a:pPr>
              <a:endParaRPr lang="en-US" altLang="ko-KR" sz="1500" b="1" dirty="0">
                <a:solidFill>
                  <a:schemeClr val="accent6">
                    <a:lumMod val="75000"/>
                  </a:schemeClr>
                </a:solidFill>
                <a:latin typeface="+mn-ea"/>
              </a:endParaRPr>
            </a:p>
          </p:txBody>
        </p:sp>
        <p:grpSp>
          <p:nvGrpSpPr>
            <p:cNvPr id="6" name="그룹 31"/>
            <p:cNvGrpSpPr/>
            <p:nvPr/>
          </p:nvGrpSpPr>
          <p:grpSpPr>
            <a:xfrm>
              <a:off x="5555981" y="1643050"/>
              <a:ext cx="3620959" cy="440770"/>
              <a:chOff x="3471609" y="2838099"/>
              <a:chExt cx="3620959" cy="464160"/>
            </a:xfrm>
          </p:grpSpPr>
          <p:sp>
            <p:nvSpPr>
              <p:cNvPr id="33" name="직사각형 32"/>
              <p:cNvSpPr/>
              <p:nvPr/>
            </p:nvSpPr>
            <p:spPr bwMode="auto">
              <a:xfrm>
                <a:off x="3538284" y="2838099"/>
                <a:ext cx="3067068" cy="41097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ko-KR" altLang="en-US" sz="2000" b="1" dirty="0" smtClean="0">
                    <a:solidFill>
                      <a:schemeClr val="bg1"/>
                    </a:solidFill>
                    <a:latin typeface="+mn-ea"/>
                  </a:rPr>
                  <a:t>피해아동 지원 및 지지하기</a:t>
                </a:r>
                <a:endParaRPr lang="ko-KR" altLang="en-US" sz="20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6" name="TextBox 13"/>
              <p:cNvSpPr txBox="1">
                <a:spLocks noChangeArrowheads="1"/>
              </p:cNvSpPr>
              <p:nvPr/>
            </p:nvSpPr>
            <p:spPr bwMode="auto">
              <a:xfrm>
                <a:off x="3471609" y="2913328"/>
                <a:ext cx="3620959" cy="3889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endParaRPr lang="ko-KR" altLang="en-US" b="1" dirty="0">
                  <a:solidFill>
                    <a:schemeClr val="tx2">
                      <a:lumMod val="7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3" name="그룹 68"/>
          <p:cNvGrpSpPr/>
          <p:nvPr/>
        </p:nvGrpSpPr>
        <p:grpSpPr>
          <a:xfrm>
            <a:off x="91753" y="1357298"/>
            <a:ext cx="5123189" cy="1519254"/>
            <a:chOff x="57573" y="1137270"/>
            <a:chExt cx="5123189" cy="1519254"/>
          </a:xfrm>
        </p:grpSpPr>
        <p:grpSp>
          <p:nvGrpSpPr>
            <p:cNvPr id="14" name="그룹 36"/>
            <p:cNvGrpSpPr/>
            <p:nvPr/>
          </p:nvGrpSpPr>
          <p:grpSpPr>
            <a:xfrm>
              <a:off x="57573" y="1137270"/>
              <a:ext cx="4408809" cy="446484"/>
              <a:chOff x="2922701" y="4419913"/>
              <a:chExt cx="4408809" cy="446484"/>
            </a:xfrm>
          </p:grpSpPr>
          <p:sp>
            <p:nvSpPr>
              <p:cNvPr id="38" name="직사각형 37"/>
              <p:cNvSpPr/>
              <p:nvPr/>
            </p:nvSpPr>
            <p:spPr bwMode="auto">
              <a:xfrm>
                <a:off x="3545295" y="4419913"/>
                <a:ext cx="3786215" cy="415203"/>
              </a:xfrm>
              <a:prstGeom prst="rect">
                <a:avLst/>
              </a:prstGeom>
              <a:solidFill>
                <a:srgbClr val="AAC6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ko-KR" altLang="en-US" sz="2000" b="1" dirty="0" smtClean="0">
                    <a:solidFill>
                      <a:schemeClr val="bg1"/>
                    </a:solidFill>
                    <a:latin typeface="+mn-ea"/>
                  </a:rPr>
                  <a:t>아동보호전문기관과 협력하기  </a:t>
                </a:r>
                <a:endParaRPr lang="ko-KR" altLang="en-US" sz="2000" dirty="0">
                  <a:latin typeface="+mn-ea"/>
                </a:endParaRPr>
              </a:p>
            </p:txBody>
          </p:sp>
          <p:sp>
            <p:nvSpPr>
              <p:cNvPr id="41" name="TextBox 18"/>
              <p:cNvSpPr txBox="1">
                <a:spLocks noChangeArrowheads="1"/>
              </p:cNvSpPr>
              <p:nvPr/>
            </p:nvSpPr>
            <p:spPr bwMode="auto">
              <a:xfrm>
                <a:off x="2922701" y="4497065"/>
                <a:ext cx="18473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ko-KR" altLang="en-US" b="1" dirty="0">
                  <a:solidFill>
                    <a:schemeClr val="accent3">
                      <a:lumMod val="50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65" name="직사각형 64"/>
            <p:cNvSpPr/>
            <p:nvPr/>
          </p:nvSpPr>
          <p:spPr bwMode="auto">
            <a:xfrm>
              <a:off x="58988" y="1571612"/>
              <a:ext cx="5121774" cy="1084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Font typeface="Wingdings" pitchFamily="2" charset="2"/>
                <a:buChar char="v"/>
              </a:pPr>
              <a:r>
                <a:rPr lang="ko-KR" altLang="en-US" sz="1400" b="1" spc="-150" dirty="0" smtClean="0">
                  <a:latin typeface="+mn-ea"/>
                </a:rPr>
                <a:t> 아동보호전문기관과 아동을 안전하게  보호할 수 있도록 </a:t>
              </a:r>
              <a:r>
                <a:rPr lang="ko-KR" altLang="en-US" sz="1400" b="1" spc="-150" dirty="0" smtClean="0">
                  <a:solidFill>
                    <a:srgbClr val="FF0000"/>
                  </a:solidFill>
                  <a:latin typeface="+mn-ea"/>
                </a:rPr>
                <a:t>협력</a:t>
              </a:r>
              <a:r>
                <a:rPr lang="ko-KR" altLang="en-US" sz="1400" b="1" spc="-150" dirty="0" smtClean="0">
                  <a:latin typeface="+mn-ea"/>
                </a:rPr>
                <a:t>하기</a:t>
              </a:r>
              <a:endParaRPr lang="en-US" altLang="ko-KR" sz="1400" b="1" spc="-150" dirty="0" smtClean="0"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v"/>
              </a:pPr>
              <a:r>
                <a:rPr lang="en-US" altLang="ko-KR" sz="1400" b="1" spc="-150" dirty="0" smtClean="0">
                  <a:latin typeface="+mn-ea"/>
                </a:rPr>
                <a:t> </a:t>
              </a:r>
              <a:r>
                <a:rPr lang="ko-KR" altLang="en-US" sz="1400" b="1" spc="-150" dirty="0" smtClean="0">
                  <a:latin typeface="+mn-ea"/>
                </a:rPr>
                <a:t>현장조사 시 아동보호전문기관에 적극적으로 협조하기  </a:t>
              </a:r>
              <a:endParaRPr lang="en-US" altLang="ko-KR" sz="1400" b="1" spc="-150" dirty="0" smtClean="0">
                <a:latin typeface="+mn-ea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v"/>
                <a:defRPr/>
              </a:pPr>
              <a:endParaRPr lang="en-US" altLang="ko-KR" sz="1500" b="1" dirty="0" smtClean="0">
                <a:solidFill>
                  <a:schemeClr val="accent2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500034" y="2714620"/>
            <a:ext cx="4238289" cy="2933308"/>
            <a:chOff x="1142976" y="2786058"/>
            <a:chExt cx="4238289" cy="2933308"/>
          </a:xfrm>
        </p:grpSpPr>
        <p:cxnSp>
          <p:nvCxnSpPr>
            <p:cNvPr id="73" name="직선 연결선 72"/>
            <p:cNvCxnSpPr/>
            <p:nvPr/>
          </p:nvCxnSpPr>
          <p:spPr>
            <a:xfrm rot="10800000">
              <a:off x="2357422" y="4429132"/>
              <a:ext cx="1857388" cy="690238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 rot="16200000" flipV="1">
              <a:off x="4303867" y="4150642"/>
              <a:ext cx="859814" cy="326177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연결선 50"/>
            <p:cNvCxnSpPr>
              <a:endCxn id="61" idx="2"/>
            </p:cNvCxnSpPr>
            <p:nvPr/>
          </p:nvCxnSpPr>
          <p:spPr>
            <a:xfrm flipV="1">
              <a:off x="2357422" y="3471196"/>
              <a:ext cx="857256" cy="38643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그룹 44"/>
            <p:cNvGrpSpPr/>
            <p:nvPr/>
          </p:nvGrpSpPr>
          <p:grpSpPr>
            <a:xfrm>
              <a:off x="4000496" y="4381416"/>
              <a:ext cx="1380769" cy="1337950"/>
              <a:chOff x="4450813" y="4381416"/>
              <a:chExt cx="930451" cy="1337950"/>
            </a:xfrm>
          </p:grpSpPr>
          <p:sp>
            <p:nvSpPr>
              <p:cNvPr id="55" name="타원 54"/>
              <p:cNvSpPr/>
              <p:nvPr/>
            </p:nvSpPr>
            <p:spPr>
              <a:xfrm rot="1380000" flipV="1">
                <a:off x="4761893" y="4402176"/>
                <a:ext cx="129791" cy="256018"/>
              </a:xfrm>
              <a:prstGeom prst="ellipse">
                <a:avLst/>
              </a:prstGeom>
              <a:solidFill>
                <a:srgbClr val="F7990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0" name="그룹 61"/>
              <p:cNvGrpSpPr/>
              <p:nvPr/>
            </p:nvGrpSpPr>
            <p:grpSpPr>
              <a:xfrm>
                <a:off x="4450813" y="4381416"/>
                <a:ext cx="930451" cy="1337950"/>
                <a:chOff x="225332" y="4221094"/>
                <a:chExt cx="2222266" cy="1620000"/>
              </a:xfrm>
            </p:grpSpPr>
            <p:sp>
              <p:nvSpPr>
                <p:cNvPr id="59" name="타원 58"/>
                <p:cNvSpPr/>
                <p:nvPr/>
              </p:nvSpPr>
              <p:spPr>
                <a:xfrm>
                  <a:off x="225332" y="4221094"/>
                  <a:ext cx="2222266" cy="1620000"/>
                </a:xfrm>
                <a:prstGeom prst="ellipse">
                  <a:avLst/>
                </a:prstGeom>
                <a:solidFill>
                  <a:srgbClr val="F79906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7800000"/>
                  </a:lightRig>
                </a:scene3d>
                <a:sp3d prstMaterial="softEdge">
                  <a:bevelB w="184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0" name="타원 59"/>
                <p:cNvSpPr/>
                <p:nvPr/>
              </p:nvSpPr>
              <p:spPr>
                <a:xfrm>
                  <a:off x="372585" y="4293096"/>
                  <a:ext cx="1949457" cy="1476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7800000"/>
                  </a:lightRig>
                </a:scene3d>
                <a:sp3d prstMaterial="softEdge">
                  <a:bevelT w="254000" h="298450"/>
                  <a:bevelB w="184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  <p:grpSp>
          <p:nvGrpSpPr>
            <p:cNvPr id="70" name="그룹 69"/>
            <p:cNvGrpSpPr/>
            <p:nvPr/>
          </p:nvGrpSpPr>
          <p:grpSpPr>
            <a:xfrm>
              <a:off x="3214678" y="2786058"/>
              <a:ext cx="1494159" cy="1370276"/>
              <a:chOff x="3467802" y="2295515"/>
              <a:chExt cx="1241035" cy="1860819"/>
            </a:xfrm>
          </p:grpSpPr>
          <p:sp>
            <p:nvSpPr>
              <p:cNvPr id="61" name="타원 60"/>
              <p:cNvSpPr/>
              <p:nvPr/>
            </p:nvSpPr>
            <p:spPr>
              <a:xfrm>
                <a:off x="3467802" y="2295515"/>
                <a:ext cx="1241035" cy="186081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2" name="타원 61"/>
              <p:cNvSpPr/>
              <p:nvPr/>
            </p:nvSpPr>
            <p:spPr>
              <a:xfrm>
                <a:off x="3518247" y="2378218"/>
                <a:ext cx="1115030" cy="16954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9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T w="254000" h="298450"/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2" name="직사각형 51"/>
              <p:cNvSpPr/>
              <p:nvPr/>
            </p:nvSpPr>
            <p:spPr>
              <a:xfrm>
                <a:off x="3527138" y="2780575"/>
                <a:ext cx="989373" cy="5847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ko-KR" altLang="en-US" sz="3200" b="1" dirty="0" smtClean="0">
                    <a:solidFill>
                      <a:srgbClr val="558ED5"/>
                    </a:solidFill>
                    <a:latin typeface="Arial" pitchFamily="34" charset="0"/>
                    <a:ea typeface="HY견고딕" pitchFamily="18" charset="-127"/>
                    <a:cs typeface="Arial" pitchFamily="34" charset="0"/>
                  </a:rPr>
                  <a:t>지지</a:t>
                </a:r>
                <a:endParaRPr lang="en-US" altLang="ko-KR" sz="3200" b="1" dirty="0" smtClean="0">
                  <a:solidFill>
                    <a:srgbClr val="558ED5"/>
                  </a:solidFill>
                  <a:latin typeface="Arial" pitchFamily="34" charset="0"/>
                  <a:ea typeface="HY견고딕" pitchFamily="18" charset="-127"/>
                  <a:cs typeface="Arial" pitchFamily="34" charset="0"/>
                </a:endParaRPr>
              </a:p>
            </p:txBody>
          </p:sp>
        </p:grpSp>
        <p:grpSp>
          <p:nvGrpSpPr>
            <p:cNvPr id="67" name="그룹 66"/>
            <p:cNvGrpSpPr/>
            <p:nvPr/>
          </p:nvGrpSpPr>
          <p:grpSpPr>
            <a:xfrm>
              <a:off x="1142976" y="3357562"/>
              <a:ext cx="1405066" cy="1466293"/>
              <a:chOff x="1643042" y="3643314"/>
              <a:chExt cx="1405066" cy="1680607"/>
            </a:xfrm>
          </p:grpSpPr>
          <p:grpSp>
            <p:nvGrpSpPr>
              <p:cNvPr id="8" name="그룹 55"/>
              <p:cNvGrpSpPr/>
              <p:nvPr/>
            </p:nvGrpSpPr>
            <p:grpSpPr>
              <a:xfrm>
                <a:off x="1643042" y="3643314"/>
                <a:ext cx="1405066" cy="1680607"/>
                <a:chOff x="627172" y="4221096"/>
                <a:chExt cx="1820420" cy="1620000"/>
              </a:xfrm>
            </p:grpSpPr>
            <p:sp>
              <p:nvSpPr>
                <p:cNvPr id="63" name="타원 62"/>
                <p:cNvSpPr/>
                <p:nvPr/>
              </p:nvSpPr>
              <p:spPr>
                <a:xfrm>
                  <a:off x="627172" y="4221096"/>
                  <a:ext cx="1820420" cy="1620000"/>
                </a:xfrm>
                <a:prstGeom prst="ellipse">
                  <a:avLst/>
                </a:prstGeom>
                <a:solidFill>
                  <a:srgbClr val="A2BC3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7800000"/>
                  </a:lightRig>
                </a:scene3d>
                <a:sp3d prstMaterial="softEdge">
                  <a:bevelB w="184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4" name="타원 63"/>
                <p:cNvSpPr/>
                <p:nvPr/>
              </p:nvSpPr>
              <p:spPr>
                <a:xfrm>
                  <a:off x="727379" y="4293096"/>
                  <a:ext cx="1648213" cy="1476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7800000"/>
                  </a:lightRig>
                </a:scene3d>
                <a:sp3d prstMaterial="softEdge">
                  <a:bevelT w="254000" h="298450"/>
                  <a:bevelB w="184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54" name="직사각형 53"/>
              <p:cNvSpPr/>
              <p:nvPr/>
            </p:nvSpPr>
            <p:spPr>
              <a:xfrm>
                <a:off x="1895456" y="4142037"/>
                <a:ext cx="95410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ko-KR" altLang="en-US" sz="2800" b="1" dirty="0" smtClean="0">
                    <a:solidFill>
                      <a:srgbClr val="A2BC32"/>
                    </a:solidFill>
                    <a:latin typeface="Arial" pitchFamily="34" charset="0"/>
                    <a:ea typeface="HY견고딕" pitchFamily="18" charset="-127"/>
                    <a:cs typeface="Arial" pitchFamily="34" charset="0"/>
                  </a:rPr>
                  <a:t>협력</a:t>
                </a:r>
                <a:r>
                  <a:rPr lang="ko-KR" altLang="en-US" b="1" dirty="0" smtClean="0">
                    <a:solidFill>
                      <a:srgbClr val="A2BC32"/>
                    </a:solidFill>
                    <a:latin typeface="Arial" pitchFamily="34" charset="0"/>
                    <a:ea typeface="HY견고딕" pitchFamily="18" charset="-127"/>
                    <a:cs typeface="Arial" pitchFamily="34" charset="0"/>
                  </a:rPr>
                  <a:t> </a:t>
                </a:r>
                <a:endParaRPr lang="en-US" altLang="ko-KR" b="1" dirty="0" smtClean="0">
                  <a:solidFill>
                    <a:srgbClr val="A2BC32"/>
                  </a:solidFill>
                  <a:latin typeface="Arial" pitchFamily="34" charset="0"/>
                  <a:ea typeface="HY견고딕" pitchFamily="18" charset="-127"/>
                  <a:cs typeface="Arial" pitchFamily="34" charset="0"/>
                </a:endParaRPr>
              </a:p>
            </p:txBody>
          </p:sp>
        </p:grpSp>
        <p:sp>
          <p:nvSpPr>
            <p:cNvPr id="56" name="직사각형 55"/>
            <p:cNvSpPr/>
            <p:nvPr/>
          </p:nvSpPr>
          <p:spPr>
            <a:xfrm>
              <a:off x="4286248" y="4786322"/>
              <a:ext cx="88998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ko-KR" altLang="en-US" sz="2800" b="1" dirty="0" smtClean="0">
                  <a:solidFill>
                    <a:srgbClr val="FAA926"/>
                  </a:solidFill>
                  <a:latin typeface="Arial" pitchFamily="34" charset="0"/>
                  <a:ea typeface="HY견고딕" pitchFamily="18" charset="-127"/>
                  <a:cs typeface="Arial" pitchFamily="34" charset="0"/>
                </a:rPr>
                <a:t>관심</a:t>
              </a:r>
              <a:endParaRPr lang="en-US" altLang="ko-KR" sz="2800" b="1" dirty="0" smtClean="0">
                <a:solidFill>
                  <a:srgbClr val="FAA926"/>
                </a:solidFill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101"/>
          <p:cNvGrpSpPr/>
          <p:nvPr/>
        </p:nvGrpSpPr>
        <p:grpSpPr>
          <a:xfrm>
            <a:off x="642910" y="1285860"/>
            <a:ext cx="7987505" cy="5072097"/>
            <a:chOff x="1023913" y="2227709"/>
            <a:chExt cx="2143140" cy="3383999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1023913" y="2227709"/>
              <a:ext cx="2143140" cy="3383999"/>
            </a:xfrm>
            <a:prstGeom prst="roundRect">
              <a:avLst/>
            </a:prstGeom>
            <a:solidFill>
              <a:srgbClr val="558ED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1040679" y="2276052"/>
              <a:ext cx="2090059" cy="32759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428728" y="3286124"/>
            <a:ext cx="585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(</a:t>
            </a:r>
            <a:r>
              <a:rPr lang="ko-KR" altLang="en-US" dirty="0" smtClean="0"/>
              <a:t>각 기관의 우수사례 삽입</a:t>
            </a:r>
            <a:r>
              <a:rPr lang="en-US" altLang="ko-KR" dirty="0" smtClean="0"/>
              <a:t>)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142844" y="2928934"/>
            <a:ext cx="84883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000" b="1" spc="-150" dirty="0" err="1" smtClean="0">
                <a:latin typeface="+mn-ea"/>
                <a:cs typeface="Arial" charset="0"/>
              </a:rPr>
              <a:t>어린이집</a:t>
            </a:r>
            <a:r>
              <a:rPr lang="ko-KR" altLang="en-US" sz="2000" b="1" spc="-150" dirty="0" smtClean="0">
                <a:latin typeface="+mn-ea"/>
                <a:cs typeface="Arial" charset="0"/>
              </a:rPr>
              <a:t> 교사에 의한 신고 사례       </a:t>
            </a:r>
            <a:r>
              <a:rPr lang="en-US" altLang="ko-KR" sz="2000" b="1" spc="-150" dirty="0" smtClean="0">
                <a:latin typeface="+mn-ea"/>
                <a:cs typeface="Arial" charset="0"/>
              </a:rPr>
              <a:t> </a:t>
            </a:r>
            <a:r>
              <a:rPr lang="ko-KR" altLang="en-US" sz="2000" b="1" spc="-150" dirty="0" smtClean="0">
                <a:latin typeface="+mn-ea"/>
                <a:cs typeface="Arial" charset="0"/>
              </a:rPr>
              <a:t>     </a:t>
            </a:r>
            <a:r>
              <a:rPr kumimoji="0" lang="ko-KR" altLang="en-US" sz="2000" b="1" spc="-150" dirty="0" smtClean="0">
                <a:latin typeface="+mn-ea"/>
                <a:cs typeface="Arial" charset="0"/>
              </a:rPr>
              <a:t>    </a:t>
            </a:r>
            <a:endParaRPr kumimoji="0" lang="ko-KR" altLang="en-US" sz="2000" b="1" spc="-150" dirty="0">
              <a:latin typeface="+mn-ea"/>
              <a:cs typeface="Arial" charset="0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251520" y="84733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협력 및 지원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678198" cy="646331"/>
          </a:xfrm>
        </p:spPr>
        <p:txBody>
          <a:bodyPr/>
          <a:lstStyle/>
          <a:p>
            <a:pPr algn="ctr"/>
            <a:r>
              <a:rPr altLang="en-US" b="1" spc="-15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협력 및 지원 </a:t>
            </a:r>
            <a:endParaRPr lang="ko-KR" altLang="en-US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357158" y="970655"/>
            <a:ext cx="8572560" cy="5634931"/>
            <a:chOff x="357158" y="970655"/>
            <a:chExt cx="8572560" cy="5634931"/>
          </a:xfrm>
        </p:grpSpPr>
        <p:grpSp>
          <p:nvGrpSpPr>
            <p:cNvPr id="45" name="그룹 44"/>
            <p:cNvGrpSpPr/>
            <p:nvPr/>
          </p:nvGrpSpPr>
          <p:grpSpPr>
            <a:xfrm>
              <a:off x="357158" y="1142984"/>
              <a:ext cx="8572560" cy="5060667"/>
              <a:chOff x="571472" y="1357298"/>
              <a:chExt cx="7987505" cy="4339233"/>
            </a:xfrm>
          </p:grpSpPr>
          <p:grpSp>
            <p:nvGrpSpPr>
              <p:cNvPr id="38" name="그룹 101"/>
              <p:cNvGrpSpPr/>
              <p:nvPr/>
            </p:nvGrpSpPr>
            <p:grpSpPr>
              <a:xfrm>
                <a:off x="571472" y="1357298"/>
                <a:ext cx="7987505" cy="4214842"/>
                <a:chOff x="1023913" y="2227709"/>
                <a:chExt cx="2143140" cy="3383999"/>
              </a:xfrm>
            </p:grpSpPr>
            <p:sp>
              <p:nvSpPr>
                <p:cNvPr id="39" name="모서리가 둥근 직사각형 38"/>
                <p:cNvSpPr/>
                <p:nvPr/>
              </p:nvSpPr>
              <p:spPr>
                <a:xfrm>
                  <a:off x="1023913" y="2227709"/>
                  <a:ext cx="2143140" cy="3383999"/>
                </a:xfrm>
                <a:prstGeom prst="roundRect">
                  <a:avLst/>
                </a:prstGeom>
                <a:solidFill>
                  <a:srgbClr val="558ED5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2" name="모서리가 둥근 직사각형 41"/>
                <p:cNvSpPr/>
                <p:nvPr/>
              </p:nvSpPr>
              <p:spPr>
                <a:xfrm>
                  <a:off x="1040679" y="2276052"/>
                  <a:ext cx="2090059" cy="327599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44" name="TextBox 43"/>
              <p:cNvSpPr txBox="1"/>
              <p:nvPr/>
            </p:nvSpPr>
            <p:spPr>
              <a:xfrm>
                <a:off x="639413" y="1561811"/>
                <a:ext cx="7881156" cy="41347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buFont typeface="Wingdings" pitchFamily="2" charset="2"/>
                  <a:buChar char="v"/>
                </a:pPr>
                <a:r>
                  <a:rPr lang="ko-KR" altLang="en-US" sz="2000" b="1" spc="-150" dirty="0" smtClean="0"/>
                  <a:t> 학대가 지속될수록 후유증도 심각해지고 회복의 시간도 많이 필요합니다</a:t>
                </a:r>
                <a:r>
                  <a:rPr lang="en-US" altLang="ko-KR" sz="2000" b="1" spc="-150" dirty="0" smtClean="0"/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2000" b="1" spc="-150" dirty="0" smtClean="0"/>
                  <a:t>    → </a:t>
                </a:r>
                <a:r>
                  <a:rPr lang="ko-KR" altLang="en-US" sz="2000" b="1" spc="-150" dirty="0" smtClean="0"/>
                  <a:t>더 늦기 전에 학대가 의심되면 바로 신고해주세요</a:t>
                </a:r>
                <a:r>
                  <a:rPr lang="en-US" altLang="ko-KR" sz="2000" b="1" spc="-150" dirty="0" smtClean="0"/>
                  <a:t>!</a:t>
                </a: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v"/>
                </a:pPr>
                <a:r>
                  <a:rPr lang="ko-KR" altLang="en-US" sz="2000" b="1" spc="-150" dirty="0" smtClean="0"/>
                  <a:t> 심각한 학대나 성폭행이 아니라는 이유로 신고를 망설이지 마세요</a:t>
                </a:r>
                <a:r>
                  <a:rPr lang="en-US" altLang="ko-KR" sz="2000" b="1" spc="-150" dirty="0" smtClean="0"/>
                  <a:t>!</a:t>
                </a:r>
                <a:r>
                  <a:rPr lang="ko-KR" altLang="en-US" sz="2000" b="1" spc="-150" dirty="0" smtClean="0"/>
                  <a:t> </a:t>
                </a:r>
                <a:endParaRPr lang="en-US" altLang="ko-KR" sz="2000" b="1" spc="-15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altLang="ko-KR" sz="2000" b="1" spc="-150" dirty="0" smtClean="0"/>
                  <a:t>   → </a:t>
                </a:r>
                <a:r>
                  <a:rPr lang="ko-KR" altLang="en-US" sz="2000" b="1" spc="-150" dirty="0" smtClean="0"/>
                  <a:t>보기에는 심각하게 보이지 않으나</a:t>
                </a:r>
                <a:r>
                  <a:rPr lang="en-US" altLang="ko-KR" sz="2000" b="1" spc="-150" dirty="0" smtClean="0"/>
                  <a:t>, </a:t>
                </a:r>
                <a:r>
                  <a:rPr lang="ko-KR" altLang="en-US" sz="2000" b="1" spc="-150" dirty="0" smtClean="0"/>
                  <a:t>아동은 매우 큰 상처를 받습니다</a:t>
                </a:r>
                <a:r>
                  <a:rPr lang="en-US" altLang="ko-KR" sz="2000" b="1" spc="-150" dirty="0" smtClean="0"/>
                  <a:t>. </a:t>
                </a: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v"/>
                </a:pPr>
                <a:r>
                  <a:rPr lang="en-US" altLang="ko-KR" sz="2000" b="1" spc="-150" dirty="0" smtClean="0"/>
                  <a:t> </a:t>
                </a:r>
                <a:r>
                  <a:rPr lang="ko-KR" altLang="en-US" sz="2000" b="1" spc="-150" dirty="0" smtClean="0"/>
                  <a:t>아동보호전문기관 상담원과 면담하게 되는 경우</a:t>
                </a:r>
                <a:r>
                  <a:rPr lang="en-US" altLang="ko-KR" sz="2000" b="1" spc="-150" dirty="0" smtClean="0"/>
                  <a:t>, </a:t>
                </a:r>
                <a:r>
                  <a:rPr lang="ko-KR" altLang="en-US" sz="2000" b="1" spc="-150" dirty="0" smtClean="0"/>
                  <a:t>알고 있는 사실을 </a:t>
                </a:r>
                <a:endParaRPr lang="en-US" altLang="ko-KR" sz="2000" b="1" spc="-15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altLang="ko-KR" sz="2000" b="1" spc="-150" dirty="0" smtClean="0"/>
                  <a:t>    </a:t>
                </a:r>
                <a:r>
                  <a:rPr lang="ko-KR" altLang="en-US" sz="2000" b="1" spc="-150" dirty="0" smtClean="0"/>
                  <a:t>모두 말해주세요</a:t>
                </a:r>
                <a:r>
                  <a:rPr lang="en-US" altLang="ko-KR" sz="2000" b="1" spc="-150" dirty="0" smtClean="0"/>
                  <a:t>. </a:t>
                </a:r>
                <a:r>
                  <a:rPr lang="ko-KR" altLang="en-US" sz="2000" b="1" spc="-150" dirty="0" smtClean="0"/>
                  <a:t> </a:t>
                </a:r>
                <a:endParaRPr lang="en-US" altLang="ko-KR" sz="2000" b="1" spc="-150" dirty="0" smtClean="0"/>
              </a:p>
              <a:p>
                <a:pPr>
                  <a:lnSpc>
                    <a:spcPct val="150000"/>
                  </a:lnSpc>
                </a:pPr>
                <a:r>
                  <a:rPr lang="ko-KR" altLang="en-US" sz="2000" b="1" spc="-150" dirty="0" smtClean="0"/>
                  <a:t>   </a:t>
                </a:r>
                <a:r>
                  <a:rPr lang="en-US" altLang="ko-KR" sz="2000" b="1" spc="-150" dirty="0" smtClean="0"/>
                  <a:t>→  </a:t>
                </a:r>
                <a:r>
                  <a:rPr lang="ko-KR" altLang="en-US" sz="2000" b="1" spc="-150" dirty="0" smtClean="0"/>
                  <a:t>충분하고 정확한 정보를 통해 아동을 더 잘 도울 수 있습니다</a:t>
                </a:r>
                <a:r>
                  <a:rPr lang="en-US" altLang="ko-KR" sz="2000" b="1" spc="-150" dirty="0" smtClean="0"/>
                  <a:t>.    </a:t>
                </a:r>
                <a:endParaRPr lang="ko-KR" altLang="en-US" sz="2000" b="1" spc="-150" dirty="0" smtClean="0"/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v"/>
                </a:pPr>
                <a:r>
                  <a:rPr lang="en-US" altLang="ko-KR" sz="2000" b="1" spc="-150" dirty="0" smtClean="0"/>
                  <a:t> </a:t>
                </a:r>
                <a:r>
                  <a:rPr lang="ko-KR" altLang="en-US" sz="2000" b="1" spc="-150" dirty="0" err="1" smtClean="0"/>
                  <a:t>어린이집은</a:t>
                </a:r>
                <a:r>
                  <a:rPr lang="ko-KR" altLang="en-US" sz="2000" b="1" spc="-150" dirty="0" smtClean="0"/>
                  <a:t> 제</a:t>
                </a:r>
                <a:r>
                  <a:rPr lang="en-US" altLang="ko-KR" sz="2000" b="1" spc="-150" dirty="0" smtClean="0"/>
                  <a:t>2</a:t>
                </a:r>
                <a:r>
                  <a:rPr lang="ko-KR" altLang="en-US" sz="2000" b="1" spc="-150" dirty="0" smtClean="0"/>
                  <a:t>의 가정입니다</a:t>
                </a:r>
                <a:r>
                  <a:rPr lang="en-US" altLang="ko-KR" sz="2000" b="1" spc="-150" dirty="0" smtClean="0"/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2000" b="1" spc="-150" dirty="0" smtClean="0"/>
                  <a:t>   → </a:t>
                </a:r>
                <a:r>
                  <a:rPr lang="ko-KR" altLang="en-US" sz="2000" b="1" spc="-150" dirty="0" smtClean="0"/>
                  <a:t> 아동의 훈육을 위해 체벌을 삼가 주시고 </a:t>
                </a:r>
                <a:endParaRPr lang="en-US" altLang="ko-KR" sz="2000" b="1" spc="-15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altLang="ko-KR" sz="2000" b="1" spc="-150" dirty="0" smtClean="0"/>
                  <a:t>        </a:t>
                </a:r>
                <a:r>
                  <a:rPr lang="ko-KR" altLang="en-US" sz="2000" b="1" spc="-150" dirty="0" smtClean="0"/>
                  <a:t>아동의 보호자라는 사실을 잊지 말아주세요</a:t>
                </a:r>
                <a:r>
                  <a:rPr lang="en-US" altLang="ko-KR" sz="2000" b="1" spc="-150" dirty="0" smtClean="0"/>
                  <a:t>! </a:t>
                </a:r>
                <a:endParaRPr lang="ko-KR" altLang="en-US" sz="2000" b="1" spc="-150" dirty="0"/>
              </a:p>
            </p:txBody>
          </p:sp>
        </p:grpSp>
        <p:grpSp>
          <p:nvGrpSpPr>
            <p:cNvPr id="9" name="그룹 21"/>
            <p:cNvGrpSpPr/>
            <p:nvPr/>
          </p:nvGrpSpPr>
          <p:grpSpPr>
            <a:xfrm>
              <a:off x="2548878" y="970655"/>
              <a:ext cx="3571900" cy="707886"/>
              <a:chOff x="5186142" y="1928800"/>
              <a:chExt cx="2836800" cy="546097"/>
            </a:xfrm>
          </p:grpSpPr>
          <p:sp>
            <p:nvSpPr>
              <p:cNvPr id="10" name="모서리가 둥근 직사각형 9"/>
              <p:cNvSpPr/>
              <p:nvPr/>
            </p:nvSpPr>
            <p:spPr>
              <a:xfrm>
                <a:off x="5214942" y="1928802"/>
                <a:ext cx="2808000" cy="360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T w="254000" h="298450"/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11" name="직사각형 10"/>
              <p:cNvSpPr/>
              <p:nvPr/>
            </p:nvSpPr>
            <p:spPr>
              <a:xfrm>
                <a:off x="5186142" y="1928800"/>
                <a:ext cx="2807997" cy="5460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이런 점은 유념해 주세요</a:t>
                </a:r>
                <a:r>
                  <a:rPr lang="en-US" altLang="ko-KR" sz="2000" b="1" dirty="0" smtClean="0">
                    <a:latin typeface="+mn-ea"/>
                    <a:cs typeface="Arial" pitchFamily="34" charset="0"/>
                  </a:rPr>
                  <a:t>!</a:t>
                </a:r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    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  <a:p>
                <a:pPr algn="r"/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 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</p:txBody>
          </p:sp>
        </p:grpSp>
        <p:pic>
          <p:nvPicPr>
            <p:cNvPr id="12" name="그림 11" descr="020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07164" y="4664084"/>
              <a:ext cx="2092340" cy="194150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892480" cy="646331"/>
          </a:xfrm>
        </p:spPr>
        <p:txBody>
          <a:bodyPr/>
          <a:lstStyle/>
          <a:p>
            <a:pPr algn="ctr"/>
            <a:r>
              <a:rPr altLang="en-US" b="1" spc="-15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아동학대 예방하</a:t>
            </a:r>
            <a:r>
              <a:rPr altLang="en-US" b="1" spc="-1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기</a:t>
            </a:r>
            <a:r>
              <a:rPr altLang="en-US" b="1" spc="-15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 </a:t>
            </a:r>
            <a:endParaRPr lang="ko-KR" altLang="en-US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grpSp>
        <p:nvGrpSpPr>
          <p:cNvPr id="3" name="그룹 43"/>
          <p:cNvGrpSpPr/>
          <p:nvPr/>
        </p:nvGrpSpPr>
        <p:grpSpPr>
          <a:xfrm>
            <a:off x="1214414" y="1115994"/>
            <a:ext cx="2068590" cy="2097185"/>
            <a:chOff x="565486" y="3497445"/>
            <a:chExt cx="2068590" cy="2097185"/>
          </a:xfrm>
        </p:grpSpPr>
        <p:sp>
          <p:nvSpPr>
            <p:cNvPr id="92" name="갈매기형 수장 91"/>
            <p:cNvSpPr/>
            <p:nvPr/>
          </p:nvSpPr>
          <p:spPr>
            <a:xfrm>
              <a:off x="2418052" y="4536035"/>
              <a:ext cx="216024" cy="216024"/>
            </a:xfrm>
            <a:prstGeom prst="chevron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4" name="그룹 37"/>
            <p:cNvGrpSpPr/>
            <p:nvPr/>
          </p:nvGrpSpPr>
          <p:grpSpPr>
            <a:xfrm>
              <a:off x="565486" y="3497445"/>
              <a:ext cx="1857388" cy="2097185"/>
              <a:chOff x="565486" y="3497445"/>
              <a:chExt cx="1857388" cy="2097185"/>
            </a:xfrm>
          </p:grpSpPr>
          <p:sp>
            <p:nvSpPr>
              <p:cNvPr id="82" name="TextBox 81"/>
              <p:cNvSpPr txBox="1"/>
              <p:nvPr/>
            </p:nvSpPr>
            <p:spPr>
              <a:xfrm>
                <a:off x="565486" y="3497445"/>
                <a:ext cx="1857388" cy="58596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endParaRPr kumimoji="0" lang="en-US" altLang="ko-KR" sz="1400" b="1" dirty="0" smtClean="0">
                  <a:solidFill>
                    <a:schemeClr val="bg1">
                      <a:lumMod val="50000"/>
                    </a:schemeClr>
                  </a:solidFill>
                  <a:latin typeface="+mj-lt"/>
                  <a:ea typeface="HY견고딕" pitchFamily="18" charset="-127"/>
                  <a:cs typeface="Arial" charset="0"/>
                </a:endParaRPr>
              </a:p>
              <a:p>
                <a:r>
                  <a:rPr lang="ko-KR" altLang="en-US" sz="2000" b="1" dirty="0" smtClean="0">
                    <a:solidFill>
                      <a:schemeClr val="bg1">
                        <a:lumMod val="50000"/>
                      </a:schemeClr>
                    </a:solidFill>
                    <a:latin typeface="+mj-lt"/>
                    <a:ea typeface="HY견고딕" pitchFamily="18" charset="-127"/>
                    <a:cs typeface="Arial" charset="0"/>
                  </a:rPr>
                  <a:t>아동학대 발견</a:t>
                </a:r>
                <a:endParaRPr lang="en-US" altLang="ko-KR" sz="2000" b="1" dirty="0">
                  <a:solidFill>
                    <a:schemeClr val="bg1">
                      <a:lumMod val="50000"/>
                    </a:schemeClr>
                  </a:solidFill>
                  <a:latin typeface="+mj-lt"/>
                  <a:ea typeface="HY견고딕" pitchFamily="18" charset="-127"/>
                  <a:cs typeface="Arial" charset="0"/>
                </a:endParaRPr>
              </a:p>
              <a:p>
                <a:r>
                  <a:rPr kumimoji="0" lang="en-US" altLang="ko-KR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+mj-lt"/>
                    <a:ea typeface="HY견고딕" pitchFamily="18" charset="-127"/>
                    <a:cs typeface="Arial" charset="0"/>
                  </a:rPr>
                  <a:t>. </a:t>
                </a:r>
              </a:p>
              <a:p>
                <a:endParaRPr lang="ko-KR" altLang="en-US" sz="1600" b="1" dirty="0">
                  <a:solidFill>
                    <a:schemeClr val="bg1">
                      <a:lumMod val="50000"/>
                    </a:schemeClr>
                  </a:solidFill>
                  <a:latin typeface="+mj-lt"/>
                </a:endParaRPr>
              </a:p>
            </p:txBody>
          </p:sp>
          <p:grpSp>
            <p:nvGrpSpPr>
              <p:cNvPr id="5" name="그룹 44"/>
              <p:cNvGrpSpPr/>
              <p:nvPr/>
            </p:nvGrpSpPr>
            <p:grpSpPr>
              <a:xfrm>
                <a:off x="748477" y="4121123"/>
                <a:ext cx="1475409" cy="1473507"/>
                <a:chOff x="510977" y="4490070"/>
                <a:chExt cx="1654880" cy="1652747"/>
              </a:xfrm>
            </p:grpSpPr>
            <p:grpSp>
              <p:nvGrpSpPr>
                <p:cNvPr id="6" name="그룹 61"/>
                <p:cNvGrpSpPr/>
                <p:nvPr/>
              </p:nvGrpSpPr>
              <p:grpSpPr>
                <a:xfrm>
                  <a:off x="510977" y="4490070"/>
                  <a:ext cx="1654880" cy="1652747"/>
                  <a:chOff x="402520" y="2645648"/>
                  <a:chExt cx="2002845" cy="2000264"/>
                </a:xfrm>
              </p:grpSpPr>
              <p:sp>
                <p:nvSpPr>
                  <p:cNvPr id="55" name="Freeform 9"/>
                  <p:cNvSpPr>
                    <a:spLocks/>
                  </p:cNvSpPr>
                  <p:nvPr/>
                </p:nvSpPr>
                <p:spPr bwMode="auto">
                  <a:xfrm>
                    <a:off x="402520" y="2645648"/>
                    <a:ext cx="2002845" cy="2000264"/>
                  </a:xfrm>
                  <a:custGeom>
                    <a:avLst/>
                    <a:gdLst/>
                    <a:ahLst/>
                    <a:cxnLst>
                      <a:cxn ang="0">
                        <a:pos x="1164" y="0"/>
                      </a:cxn>
                      <a:cxn ang="0">
                        <a:pos x="388" y="0"/>
                      </a:cxn>
                      <a:cxn ang="0">
                        <a:pos x="388" y="0"/>
                      </a:cxn>
                      <a:cxn ang="0">
                        <a:pos x="348" y="2"/>
                      </a:cxn>
                      <a:cxn ang="0">
                        <a:pos x="310" y="8"/>
                      </a:cxn>
                      <a:cxn ang="0">
                        <a:pos x="272" y="16"/>
                      </a:cxn>
                      <a:cxn ang="0">
                        <a:pos x="238" y="30"/>
                      </a:cxn>
                      <a:cxn ang="0">
                        <a:pos x="204" y="46"/>
                      </a:cxn>
                      <a:cxn ang="0">
                        <a:pos x="172" y="66"/>
                      </a:cxn>
                      <a:cxn ang="0">
                        <a:pos x="142" y="88"/>
                      </a:cxn>
                      <a:cxn ang="0">
                        <a:pos x="114" y="112"/>
                      </a:cxn>
                      <a:cxn ang="0">
                        <a:pos x="88" y="140"/>
                      </a:cxn>
                      <a:cxn ang="0">
                        <a:pos x="66" y="170"/>
                      </a:cxn>
                      <a:cxn ang="0">
                        <a:pos x="46" y="202"/>
                      </a:cxn>
                      <a:cxn ang="0">
                        <a:pos x="30" y="236"/>
                      </a:cxn>
                      <a:cxn ang="0">
                        <a:pos x="18" y="272"/>
                      </a:cxn>
                      <a:cxn ang="0">
                        <a:pos x="8" y="308"/>
                      </a:cxn>
                      <a:cxn ang="0">
                        <a:pos x="2" y="348"/>
                      </a:cxn>
                      <a:cxn ang="0">
                        <a:pos x="0" y="388"/>
                      </a:cxn>
                      <a:cxn ang="0">
                        <a:pos x="0" y="888"/>
                      </a:cxn>
                      <a:cxn ang="0">
                        <a:pos x="0" y="1162"/>
                      </a:cxn>
                      <a:cxn ang="0">
                        <a:pos x="0" y="1550"/>
                      </a:cxn>
                      <a:cxn ang="0">
                        <a:pos x="388" y="1550"/>
                      </a:cxn>
                      <a:cxn ang="0">
                        <a:pos x="662" y="1550"/>
                      </a:cxn>
                      <a:cxn ang="0">
                        <a:pos x="1164" y="1550"/>
                      </a:cxn>
                      <a:cxn ang="0">
                        <a:pos x="1164" y="1550"/>
                      </a:cxn>
                      <a:cxn ang="0">
                        <a:pos x="1204" y="1548"/>
                      </a:cxn>
                      <a:cxn ang="0">
                        <a:pos x="1242" y="1542"/>
                      </a:cxn>
                      <a:cxn ang="0">
                        <a:pos x="1278" y="1534"/>
                      </a:cxn>
                      <a:cxn ang="0">
                        <a:pos x="1314" y="1520"/>
                      </a:cxn>
                      <a:cxn ang="0">
                        <a:pos x="1348" y="1504"/>
                      </a:cxn>
                      <a:cxn ang="0">
                        <a:pos x="1380" y="1484"/>
                      </a:cxn>
                      <a:cxn ang="0">
                        <a:pos x="1410" y="1462"/>
                      </a:cxn>
                      <a:cxn ang="0">
                        <a:pos x="1438" y="1436"/>
                      </a:cxn>
                      <a:cxn ang="0">
                        <a:pos x="1462" y="1410"/>
                      </a:cxn>
                      <a:cxn ang="0">
                        <a:pos x="1486" y="1380"/>
                      </a:cxn>
                      <a:cxn ang="0">
                        <a:pos x="1504" y="1348"/>
                      </a:cxn>
                      <a:cxn ang="0">
                        <a:pos x="1520" y="1314"/>
                      </a:cxn>
                      <a:cxn ang="0">
                        <a:pos x="1534" y="1278"/>
                      </a:cxn>
                      <a:cxn ang="0">
                        <a:pos x="1544" y="1240"/>
                      </a:cxn>
                      <a:cxn ang="0">
                        <a:pos x="1550" y="1202"/>
                      </a:cxn>
                      <a:cxn ang="0">
                        <a:pos x="1552" y="1162"/>
                      </a:cxn>
                      <a:cxn ang="0">
                        <a:pos x="1552" y="388"/>
                      </a:cxn>
                      <a:cxn ang="0">
                        <a:pos x="1552" y="388"/>
                      </a:cxn>
                      <a:cxn ang="0">
                        <a:pos x="1550" y="348"/>
                      </a:cxn>
                      <a:cxn ang="0">
                        <a:pos x="1544" y="308"/>
                      </a:cxn>
                      <a:cxn ang="0">
                        <a:pos x="1534" y="272"/>
                      </a:cxn>
                      <a:cxn ang="0">
                        <a:pos x="1520" y="236"/>
                      </a:cxn>
                      <a:cxn ang="0">
                        <a:pos x="1504" y="202"/>
                      </a:cxn>
                      <a:cxn ang="0">
                        <a:pos x="1486" y="170"/>
                      </a:cxn>
                      <a:cxn ang="0">
                        <a:pos x="1462" y="140"/>
                      </a:cxn>
                      <a:cxn ang="0">
                        <a:pos x="1438" y="112"/>
                      </a:cxn>
                      <a:cxn ang="0">
                        <a:pos x="1410" y="88"/>
                      </a:cxn>
                      <a:cxn ang="0">
                        <a:pos x="1380" y="66"/>
                      </a:cxn>
                      <a:cxn ang="0">
                        <a:pos x="1348" y="46"/>
                      </a:cxn>
                      <a:cxn ang="0">
                        <a:pos x="1314" y="30"/>
                      </a:cxn>
                      <a:cxn ang="0">
                        <a:pos x="1278" y="16"/>
                      </a:cxn>
                      <a:cxn ang="0">
                        <a:pos x="1242" y="8"/>
                      </a:cxn>
                      <a:cxn ang="0">
                        <a:pos x="1204" y="2"/>
                      </a:cxn>
                      <a:cxn ang="0">
                        <a:pos x="1164" y="0"/>
                      </a:cxn>
                      <a:cxn ang="0">
                        <a:pos x="1164" y="0"/>
                      </a:cxn>
                    </a:cxnLst>
                    <a:rect l="0" t="0" r="r" b="b"/>
                    <a:pathLst>
                      <a:path w="1552" h="1550">
                        <a:moveTo>
                          <a:pt x="1164" y="0"/>
                        </a:moveTo>
                        <a:lnTo>
                          <a:pt x="388" y="0"/>
                        </a:lnTo>
                        <a:lnTo>
                          <a:pt x="388" y="0"/>
                        </a:lnTo>
                        <a:lnTo>
                          <a:pt x="348" y="2"/>
                        </a:lnTo>
                        <a:lnTo>
                          <a:pt x="310" y="8"/>
                        </a:lnTo>
                        <a:lnTo>
                          <a:pt x="272" y="16"/>
                        </a:lnTo>
                        <a:lnTo>
                          <a:pt x="238" y="30"/>
                        </a:lnTo>
                        <a:lnTo>
                          <a:pt x="204" y="46"/>
                        </a:lnTo>
                        <a:lnTo>
                          <a:pt x="172" y="66"/>
                        </a:lnTo>
                        <a:lnTo>
                          <a:pt x="142" y="88"/>
                        </a:lnTo>
                        <a:lnTo>
                          <a:pt x="114" y="112"/>
                        </a:lnTo>
                        <a:lnTo>
                          <a:pt x="88" y="140"/>
                        </a:lnTo>
                        <a:lnTo>
                          <a:pt x="66" y="170"/>
                        </a:lnTo>
                        <a:lnTo>
                          <a:pt x="46" y="202"/>
                        </a:lnTo>
                        <a:lnTo>
                          <a:pt x="30" y="236"/>
                        </a:lnTo>
                        <a:lnTo>
                          <a:pt x="18" y="272"/>
                        </a:lnTo>
                        <a:lnTo>
                          <a:pt x="8" y="308"/>
                        </a:lnTo>
                        <a:lnTo>
                          <a:pt x="2" y="348"/>
                        </a:lnTo>
                        <a:lnTo>
                          <a:pt x="0" y="388"/>
                        </a:lnTo>
                        <a:lnTo>
                          <a:pt x="0" y="888"/>
                        </a:lnTo>
                        <a:lnTo>
                          <a:pt x="0" y="1162"/>
                        </a:lnTo>
                        <a:lnTo>
                          <a:pt x="0" y="1550"/>
                        </a:lnTo>
                        <a:lnTo>
                          <a:pt x="388" y="1550"/>
                        </a:lnTo>
                        <a:lnTo>
                          <a:pt x="662" y="1550"/>
                        </a:lnTo>
                        <a:lnTo>
                          <a:pt x="1164" y="1550"/>
                        </a:lnTo>
                        <a:lnTo>
                          <a:pt x="1164" y="1550"/>
                        </a:lnTo>
                        <a:lnTo>
                          <a:pt x="1204" y="1548"/>
                        </a:lnTo>
                        <a:lnTo>
                          <a:pt x="1242" y="1542"/>
                        </a:lnTo>
                        <a:lnTo>
                          <a:pt x="1278" y="1534"/>
                        </a:lnTo>
                        <a:lnTo>
                          <a:pt x="1314" y="1520"/>
                        </a:lnTo>
                        <a:lnTo>
                          <a:pt x="1348" y="1504"/>
                        </a:lnTo>
                        <a:lnTo>
                          <a:pt x="1380" y="1484"/>
                        </a:lnTo>
                        <a:lnTo>
                          <a:pt x="1410" y="1462"/>
                        </a:lnTo>
                        <a:lnTo>
                          <a:pt x="1438" y="1436"/>
                        </a:lnTo>
                        <a:lnTo>
                          <a:pt x="1462" y="1410"/>
                        </a:lnTo>
                        <a:lnTo>
                          <a:pt x="1486" y="1380"/>
                        </a:lnTo>
                        <a:lnTo>
                          <a:pt x="1504" y="1348"/>
                        </a:lnTo>
                        <a:lnTo>
                          <a:pt x="1520" y="1314"/>
                        </a:lnTo>
                        <a:lnTo>
                          <a:pt x="1534" y="1278"/>
                        </a:lnTo>
                        <a:lnTo>
                          <a:pt x="1544" y="1240"/>
                        </a:lnTo>
                        <a:lnTo>
                          <a:pt x="1550" y="1202"/>
                        </a:lnTo>
                        <a:lnTo>
                          <a:pt x="1552" y="1162"/>
                        </a:lnTo>
                        <a:lnTo>
                          <a:pt x="1552" y="388"/>
                        </a:lnTo>
                        <a:lnTo>
                          <a:pt x="1552" y="388"/>
                        </a:lnTo>
                        <a:lnTo>
                          <a:pt x="1550" y="348"/>
                        </a:lnTo>
                        <a:lnTo>
                          <a:pt x="1544" y="308"/>
                        </a:lnTo>
                        <a:lnTo>
                          <a:pt x="1534" y="272"/>
                        </a:lnTo>
                        <a:lnTo>
                          <a:pt x="1520" y="236"/>
                        </a:lnTo>
                        <a:lnTo>
                          <a:pt x="1504" y="202"/>
                        </a:lnTo>
                        <a:lnTo>
                          <a:pt x="1486" y="170"/>
                        </a:lnTo>
                        <a:lnTo>
                          <a:pt x="1462" y="140"/>
                        </a:lnTo>
                        <a:lnTo>
                          <a:pt x="1438" y="112"/>
                        </a:lnTo>
                        <a:lnTo>
                          <a:pt x="1410" y="88"/>
                        </a:lnTo>
                        <a:lnTo>
                          <a:pt x="1380" y="66"/>
                        </a:lnTo>
                        <a:lnTo>
                          <a:pt x="1348" y="46"/>
                        </a:lnTo>
                        <a:lnTo>
                          <a:pt x="1314" y="30"/>
                        </a:lnTo>
                        <a:lnTo>
                          <a:pt x="1278" y="16"/>
                        </a:lnTo>
                        <a:lnTo>
                          <a:pt x="1242" y="8"/>
                        </a:lnTo>
                        <a:lnTo>
                          <a:pt x="1204" y="2"/>
                        </a:lnTo>
                        <a:lnTo>
                          <a:pt x="1164" y="0"/>
                        </a:lnTo>
                        <a:lnTo>
                          <a:pt x="1164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2000" endA="300" endPos="35000" dir="5400000" sy="-100000" algn="bl" rotWithShape="0"/>
                  </a:effec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ko-KR" altLang="en-US"/>
                  </a:p>
                </p:txBody>
              </p:sp>
              <p:sp>
                <p:nvSpPr>
                  <p:cNvPr id="56" name="Freeform 9"/>
                  <p:cNvSpPr>
                    <a:spLocks/>
                  </p:cNvSpPr>
                  <p:nvPr/>
                </p:nvSpPr>
                <p:spPr bwMode="auto">
                  <a:xfrm>
                    <a:off x="462238" y="2708918"/>
                    <a:ext cx="1883409" cy="1880983"/>
                  </a:xfrm>
                  <a:custGeom>
                    <a:avLst/>
                    <a:gdLst/>
                    <a:ahLst/>
                    <a:cxnLst>
                      <a:cxn ang="0">
                        <a:pos x="1164" y="0"/>
                      </a:cxn>
                      <a:cxn ang="0">
                        <a:pos x="388" y="0"/>
                      </a:cxn>
                      <a:cxn ang="0">
                        <a:pos x="388" y="0"/>
                      </a:cxn>
                      <a:cxn ang="0">
                        <a:pos x="348" y="2"/>
                      </a:cxn>
                      <a:cxn ang="0">
                        <a:pos x="310" y="8"/>
                      </a:cxn>
                      <a:cxn ang="0">
                        <a:pos x="272" y="16"/>
                      </a:cxn>
                      <a:cxn ang="0">
                        <a:pos x="238" y="30"/>
                      </a:cxn>
                      <a:cxn ang="0">
                        <a:pos x="204" y="46"/>
                      </a:cxn>
                      <a:cxn ang="0">
                        <a:pos x="172" y="66"/>
                      </a:cxn>
                      <a:cxn ang="0">
                        <a:pos x="142" y="88"/>
                      </a:cxn>
                      <a:cxn ang="0">
                        <a:pos x="114" y="112"/>
                      </a:cxn>
                      <a:cxn ang="0">
                        <a:pos x="88" y="140"/>
                      </a:cxn>
                      <a:cxn ang="0">
                        <a:pos x="66" y="170"/>
                      </a:cxn>
                      <a:cxn ang="0">
                        <a:pos x="46" y="202"/>
                      </a:cxn>
                      <a:cxn ang="0">
                        <a:pos x="30" y="236"/>
                      </a:cxn>
                      <a:cxn ang="0">
                        <a:pos x="18" y="272"/>
                      </a:cxn>
                      <a:cxn ang="0">
                        <a:pos x="8" y="308"/>
                      </a:cxn>
                      <a:cxn ang="0">
                        <a:pos x="2" y="348"/>
                      </a:cxn>
                      <a:cxn ang="0">
                        <a:pos x="0" y="388"/>
                      </a:cxn>
                      <a:cxn ang="0">
                        <a:pos x="0" y="888"/>
                      </a:cxn>
                      <a:cxn ang="0">
                        <a:pos x="0" y="1162"/>
                      </a:cxn>
                      <a:cxn ang="0">
                        <a:pos x="0" y="1550"/>
                      </a:cxn>
                      <a:cxn ang="0">
                        <a:pos x="388" y="1550"/>
                      </a:cxn>
                      <a:cxn ang="0">
                        <a:pos x="662" y="1550"/>
                      </a:cxn>
                      <a:cxn ang="0">
                        <a:pos x="1164" y="1550"/>
                      </a:cxn>
                      <a:cxn ang="0">
                        <a:pos x="1164" y="1550"/>
                      </a:cxn>
                      <a:cxn ang="0">
                        <a:pos x="1204" y="1548"/>
                      </a:cxn>
                      <a:cxn ang="0">
                        <a:pos x="1242" y="1542"/>
                      </a:cxn>
                      <a:cxn ang="0">
                        <a:pos x="1278" y="1534"/>
                      </a:cxn>
                      <a:cxn ang="0">
                        <a:pos x="1314" y="1520"/>
                      </a:cxn>
                      <a:cxn ang="0">
                        <a:pos x="1348" y="1504"/>
                      </a:cxn>
                      <a:cxn ang="0">
                        <a:pos x="1380" y="1484"/>
                      </a:cxn>
                      <a:cxn ang="0">
                        <a:pos x="1410" y="1462"/>
                      </a:cxn>
                      <a:cxn ang="0">
                        <a:pos x="1438" y="1436"/>
                      </a:cxn>
                      <a:cxn ang="0">
                        <a:pos x="1462" y="1410"/>
                      </a:cxn>
                      <a:cxn ang="0">
                        <a:pos x="1486" y="1380"/>
                      </a:cxn>
                      <a:cxn ang="0">
                        <a:pos x="1504" y="1348"/>
                      </a:cxn>
                      <a:cxn ang="0">
                        <a:pos x="1520" y="1314"/>
                      </a:cxn>
                      <a:cxn ang="0">
                        <a:pos x="1534" y="1278"/>
                      </a:cxn>
                      <a:cxn ang="0">
                        <a:pos x="1544" y="1240"/>
                      </a:cxn>
                      <a:cxn ang="0">
                        <a:pos x="1550" y="1202"/>
                      </a:cxn>
                      <a:cxn ang="0">
                        <a:pos x="1552" y="1162"/>
                      </a:cxn>
                      <a:cxn ang="0">
                        <a:pos x="1552" y="388"/>
                      </a:cxn>
                      <a:cxn ang="0">
                        <a:pos x="1552" y="388"/>
                      </a:cxn>
                      <a:cxn ang="0">
                        <a:pos x="1550" y="348"/>
                      </a:cxn>
                      <a:cxn ang="0">
                        <a:pos x="1544" y="308"/>
                      </a:cxn>
                      <a:cxn ang="0">
                        <a:pos x="1534" y="272"/>
                      </a:cxn>
                      <a:cxn ang="0">
                        <a:pos x="1520" y="236"/>
                      </a:cxn>
                      <a:cxn ang="0">
                        <a:pos x="1504" y="202"/>
                      </a:cxn>
                      <a:cxn ang="0">
                        <a:pos x="1486" y="170"/>
                      </a:cxn>
                      <a:cxn ang="0">
                        <a:pos x="1462" y="140"/>
                      </a:cxn>
                      <a:cxn ang="0">
                        <a:pos x="1438" y="112"/>
                      </a:cxn>
                      <a:cxn ang="0">
                        <a:pos x="1410" y="88"/>
                      </a:cxn>
                      <a:cxn ang="0">
                        <a:pos x="1380" y="66"/>
                      </a:cxn>
                      <a:cxn ang="0">
                        <a:pos x="1348" y="46"/>
                      </a:cxn>
                      <a:cxn ang="0">
                        <a:pos x="1314" y="30"/>
                      </a:cxn>
                      <a:cxn ang="0">
                        <a:pos x="1278" y="16"/>
                      </a:cxn>
                      <a:cxn ang="0">
                        <a:pos x="1242" y="8"/>
                      </a:cxn>
                      <a:cxn ang="0">
                        <a:pos x="1204" y="2"/>
                      </a:cxn>
                      <a:cxn ang="0">
                        <a:pos x="1164" y="0"/>
                      </a:cxn>
                      <a:cxn ang="0">
                        <a:pos x="1164" y="0"/>
                      </a:cxn>
                    </a:cxnLst>
                    <a:rect l="0" t="0" r="r" b="b"/>
                    <a:pathLst>
                      <a:path w="1552" h="1550">
                        <a:moveTo>
                          <a:pt x="1164" y="0"/>
                        </a:moveTo>
                        <a:lnTo>
                          <a:pt x="388" y="0"/>
                        </a:lnTo>
                        <a:lnTo>
                          <a:pt x="388" y="0"/>
                        </a:lnTo>
                        <a:lnTo>
                          <a:pt x="348" y="2"/>
                        </a:lnTo>
                        <a:lnTo>
                          <a:pt x="310" y="8"/>
                        </a:lnTo>
                        <a:lnTo>
                          <a:pt x="272" y="16"/>
                        </a:lnTo>
                        <a:lnTo>
                          <a:pt x="238" y="30"/>
                        </a:lnTo>
                        <a:lnTo>
                          <a:pt x="204" y="46"/>
                        </a:lnTo>
                        <a:lnTo>
                          <a:pt x="172" y="66"/>
                        </a:lnTo>
                        <a:lnTo>
                          <a:pt x="142" y="88"/>
                        </a:lnTo>
                        <a:lnTo>
                          <a:pt x="114" y="112"/>
                        </a:lnTo>
                        <a:lnTo>
                          <a:pt x="88" y="140"/>
                        </a:lnTo>
                        <a:lnTo>
                          <a:pt x="66" y="170"/>
                        </a:lnTo>
                        <a:lnTo>
                          <a:pt x="46" y="202"/>
                        </a:lnTo>
                        <a:lnTo>
                          <a:pt x="30" y="236"/>
                        </a:lnTo>
                        <a:lnTo>
                          <a:pt x="18" y="272"/>
                        </a:lnTo>
                        <a:lnTo>
                          <a:pt x="8" y="308"/>
                        </a:lnTo>
                        <a:lnTo>
                          <a:pt x="2" y="348"/>
                        </a:lnTo>
                        <a:lnTo>
                          <a:pt x="0" y="388"/>
                        </a:lnTo>
                        <a:lnTo>
                          <a:pt x="0" y="888"/>
                        </a:lnTo>
                        <a:lnTo>
                          <a:pt x="0" y="1162"/>
                        </a:lnTo>
                        <a:lnTo>
                          <a:pt x="0" y="1550"/>
                        </a:lnTo>
                        <a:lnTo>
                          <a:pt x="388" y="1550"/>
                        </a:lnTo>
                        <a:lnTo>
                          <a:pt x="662" y="1550"/>
                        </a:lnTo>
                        <a:lnTo>
                          <a:pt x="1164" y="1550"/>
                        </a:lnTo>
                        <a:lnTo>
                          <a:pt x="1164" y="1550"/>
                        </a:lnTo>
                        <a:lnTo>
                          <a:pt x="1204" y="1548"/>
                        </a:lnTo>
                        <a:lnTo>
                          <a:pt x="1242" y="1542"/>
                        </a:lnTo>
                        <a:lnTo>
                          <a:pt x="1278" y="1534"/>
                        </a:lnTo>
                        <a:lnTo>
                          <a:pt x="1314" y="1520"/>
                        </a:lnTo>
                        <a:lnTo>
                          <a:pt x="1348" y="1504"/>
                        </a:lnTo>
                        <a:lnTo>
                          <a:pt x="1380" y="1484"/>
                        </a:lnTo>
                        <a:lnTo>
                          <a:pt x="1410" y="1462"/>
                        </a:lnTo>
                        <a:lnTo>
                          <a:pt x="1438" y="1436"/>
                        </a:lnTo>
                        <a:lnTo>
                          <a:pt x="1462" y="1410"/>
                        </a:lnTo>
                        <a:lnTo>
                          <a:pt x="1486" y="1380"/>
                        </a:lnTo>
                        <a:lnTo>
                          <a:pt x="1504" y="1348"/>
                        </a:lnTo>
                        <a:lnTo>
                          <a:pt x="1520" y="1314"/>
                        </a:lnTo>
                        <a:lnTo>
                          <a:pt x="1534" y="1278"/>
                        </a:lnTo>
                        <a:lnTo>
                          <a:pt x="1544" y="1240"/>
                        </a:lnTo>
                        <a:lnTo>
                          <a:pt x="1550" y="1202"/>
                        </a:lnTo>
                        <a:lnTo>
                          <a:pt x="1552" y="1162"/>
                        </a:lnTo>
                        <a:lnTo>
                          <a:pt x="1552" y="388"/>
                        </a:lnTo>
                        <a:lnTo>
                          <a:pt x="1552" y="388"/>
                        </a:lnTo>
                        <a:lnTo>
                          <a:pt x="1550" y="348"/>
                        </a:lnTo>
                        <a:lnTo>
                          <a:pt x="1544" y="308"/>
                        </a:lnTo>
                        <a:lnTo>
                          <a:pt x="1534" y="272"/>
                        </a:lnTo>
                        <a:lnTo>
                          <a:pt x="1520" y="236"/>
                        </a:lnTo>
                        <a:lnTo>
                          <a:pt x="1504" y="202"/>
                        </a:lnTo>
                        <a:lnTo>
                          <a:pt x="1486" y="170"/>
                        </a:lnTo>
                        <a:lnTo>
                          <a:pt x="1462" y="140"/>
                        </a:lnTo>
                        <a:lnTo>
                          <a:pt x="1438" y="112"/>
                        </a:lnTo>
                        <a:lnTo>
                          <a:pt x="1410" y="88"/>
                        </a:lnTo>
                        <a:lnTo>
                          <a:pt x="1380" y="66"/>
                        </a:lnTo>
                        <a:lnTo>
                          <a:pt x="1348" y="46"/>
                        </a:lnTo>
                        <a:lnTo>
                          <a:pt x="1314" y="30"/>
                        </a:lnTo>
                        <a:lnTo>
                          <a:pt x="1278" y="16"/>
                        </a:lnTo>
                        <a:lnTo>
                          <a:pt x="1242" y="8"/>
                        </a:lnTo>
                        <a:lnTo>
                          <a:pt x="1204" y="2"/>
                        </a:lnTo>
                        <a:lnTo>
                          <a:pt x="1164" y="0"/>
                        </a:lnTo>
                        <a:lnTo>
                          <a:pt x="1164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>
                          <a:alpha val="70000"/>
                        </a:srgbClr>
                      </a:gs>
                      <a:gs pos="42000">
                        <a:srgbClr val="FFFFFF">
                          <a:gamma/>
                          <a:tint val="0"/>
                          <a:invGamma/>
                          <a:alpha val="0"/>
                        </a:srgb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/>
                  </a:p>
                </p:txBody>
              </p:sp>
            </p:grpSp>
            <p:sp>
              <p:nvSpPr>
                <p:cNvPr id="87" name="대각선 방향의 모서리가 둥근 사각형 86"/>
                <p:cNvSpPr/>
                <p:nvPr/>
              </p:nvSpPr>
              <p:spPr>
                <a:xfrm rot="5400000">
                  <a:off x="815199" y="4800358"/>
                  <a:ext cx="1548000" cy="1047691"/>
                </a:xfrm>
                <a:prstGeom prst="round2DiagRect">
                  <a:avLst>
                    <a:gd name="adj1" fmla="val 34743"/>
                    <a:gd name="adj2" fmla="val 33127"/>
                  </a:avLst>
                </a:prstGeom>
                <a:gradFill flip="none" rotWithShape="1">
                  <a:gsLst>
                    <a:gs pos="0">
                      <a:sysClr val="window" lastClr="FFFFFF">
                        <a:alpha val="49000"/>
                      </a:sysClr>
                    </a:gs>
                    <a:gs pos="71000">
                      <a:sysClr val="window" lastClr="FFFFFF">
                        <a:alpha val="0"/>
                      </a:sysClr>
                    </a:gs>
                  </a:gsLst>
                  <a:lin ang="5400000" scaled="1"/>
                  <a:tileRect/>
                </a:gradFill>
                <a:ln w="19050" cap="flat" cmpd="sng" algn="ctr">
                  <a:noFill/>
                  <a:prstDash val="solid"/>
                </a:ln>
                <a:effectLst/>
                <a:scene3d>
                  <a:camera prst="perspectiveAbove" fov="0">
                    <a:rot lat="0" lon="0" rev="0"/>
                  </a:camera>
                  <a:lightRig rig="flat" dir="t">
                    <a:rot lat="0" lon="0" rev="7920000"/>
                  </a:lightRig>
                </a:scene3d>
                <a:sp3d prstMaterial="clear">
                  <a:bevelT w="190500" h="190500"/>
                </a:sp3d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dirty="0"/>
                </a:p>
              </p:txBody>
            </p:sp>
            <p:grpSp>
              <p:nvGrpSpPr>
                <p:cNvPr id="7" name="그룹 41"/>
                <p:cNvGrpSpPr/>
                <p:nvPr/>
              </p:nvGrpSpPr>
              <p:grpSpPr>
                <a:xfrm>
                  <a:off x="793148" y="4860121"/>
                  <a:ext cx="1027015" cy="1120135"/>
                  <a:chOff x="783623" y="4860121"/>
                  <a:chExt cx="1027015" cy="1120135"/>
                </a:xfrm>
              </p:grpSpPr>
              <p:pic>
                <p:nvPicPr>
                  <p:cNvPr id="104" name="Picture 5" descr="C:\Users\c247\Desktop\bg icon\mini icon\금융\mn40.png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lum bright="70000" contrast="40000"/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46362" y="4860121"/>
                    <a:ext cx="735972" cy="640412"/>
                  </a:xfrm>
                  <a:prstGeom prst="rect">
                    <a:avLst/>
                  </a:prstGeom>
                  <a:noFill/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</p:pic>
              <p:sp>
                <p:nvSpPr>
                  <p:cNvPr id="105" name="직사각형 104"/>
                  <p:cNvSpPr/>
                  <p:nvPr/>
                </p:nvSpPr>
                <p:spPr>
                  <a:xfrm>
                    <a:off x="783623" y="5565998"/>
                    <a:ext cx="1027015" cy="41425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r"/>
                    <a:r>
                      <a:rPr lang="en-US" altLang="ko-KR" b="1" dirty="0" smtClean="0">
                        <a:solidFill>
                          <a:schemeClr val="bg1"/>
                        </a:solidFill>
                        <a:latin typeface="Arial" pitchFamily="34" charset="0"/>
                        <a:ea typeface="HY견고딕" pitchFamily="18" charset="-127"/>
                        <a:cs typeface="Arial" pitchFamily="34" charset="0"/>
                      </a:rPr>
                      <a:t>1STEP</a:t>
                    </a:r>
                    <a:endParaRPr lang="en-US" altLang="ko-KR" dirty="0" smtClean="0">
                      <a:solidFill>
                        <a:schemeClr val="bg1"/>
                      </a:solidFill>
                      <a:latin typeface="HY견고딕" pitchFamily="18" charset="-127"/>
                      <a:ea typeface="HY견고딕" pitchFamily="18" charset="-127"/>
                    </a:endParaRPr>
                  </a:p>
                </p:txBody>
              </p:sp>
            </p:grpSp>
          </p:grpSp>
        </p:grpSp>
      </p:grpSp>
      <p:grpSp>
        <p:nvGrpSpPr>
          <p:cNvPr id="8" name="그룹 46"/>
          <p:cNvGrpSpPr/>
          <p:nvPr/>
        </p:nvGrpSpPr>
        <p:grpSpPr>
          <a:xfrm>
            <a:off x="3500430" y="4527556"/>
            <a:ext cx="1911156" cy="3347194"/>
            <a:chOff x="6697918" y="1506348"/>
            <a:chExt cx="1911156" cy="3347194"/>
          </a:xfrm>
        </p:grpSpPr>
        <p:grpSp>
          <p:nvGrpSpPr>
            <p:cNvPr id="9" name="그룹 47"/>
            <p:cNvGrpSpPr/>
            <p:nvPr/>
          </p:nvGrpSpPr>
          <p:grpSpPr>
            <a:xfrm>
              <a:off x="6872947" y="1506348"/>
              <a:ext cx="1475409" cy="1473507"/>
              <a:chOff x="6991697" y="1753766"/>
              <a:chExt cx="1654880" cy="1652747"/>
            </a:xfrm>
          </p:grpSpPr>
          <p:sp>
            <p:nvSpPr>
              <p:cNvPr id="70" name="Freeform 9"/>
              <p:cNvSpPr>
                <a:spLocks/>
              </p:cNvSpPr>
              <p:nvPr/>
            </p:nvSpPr>
            <p:spPr bwMode="auto">
              <a:xfrm>
                <a:off x="6991697" y="1753766"/>
                <a:ext cx="1654880" cy="1652747"/>
              </a:xfrm>
              <a:custGeom>
                <a:avLst/>
                <a:gdLst/>
                <a:ahLst/>
                <a:cxnLst>
                  <a:cxn ang="0">
                    <a:pos x="1164" y="0"/>
                  </a:cxn>
                  <a:cxn ang="0">
                    <a:pos x="388" y="0"/>
                  </a:cxn>
                  <a:cxn ang="0">
                    <a:pos x="388" y="0"/>
                  </a:cxn>
                  <a:cxn ang="0">
                    <a:pos x="348" y="2"/>
                  </a:cxn>
                  <a:cxn ang="0">
                    <a:pos x="310" y="8"/>
                  </a:cxn>
                  <a:cxn ang="0">
                    <a:pos x="272" y="16"/>
                  </a:cxn>
                  <a:cxn ang="0">
                    <a:pos x="238" y="30"/>
                  </a:cxn>
                  <a:cxn ang="0">
                    <a:pos x="204" y="46"/>
                  </a:cxn>
                  <a:cxn ang="0">
                    <a:pos x="172" y="66"/>
                  </a:cxn>
                  <a:cxn ang="0">
                    <a:pos x="142" y="88"/>
                  </a:cxn>
                  <a:cxn ang="0">
                    <a:pos x="114" y="112"/>
                  </a:cxn>
                  <a:cxn ang="0">
                    <a:pos x="88" y="140"/>
                  </a:cxn>
                  <a:cxn ang="0">
                    <a:pos x="66" y="170"/>
                  </a:cxn>
                  <a:cxn ang="0">
                    <a:pos x="46" y="202"/>
                  </a:cxn>
                  <a:cxn ang="0">
                    <a:pos x="30" y="236"/>
                  </a:cxn>
                  <a:cxn ang="0">
                    <a:pos x="18" y="272"/>
                  </a:cxn>
                  <a:cxn ang="0">
                    <a:pos x="8" y="308"/>
                  </a:cxn>
                  <a:cxn ang="0">
                    <a:pos x="2" y="348"/>
                  </a:cxn>
                  <a:cxn ang="0">
                    <a:pos x="0" y="388"/>
                  </a:cxn>
                  <a:cxn ang="0">
                    <a:pos x="0" y="888"/>
                  </a:cxn>
                  <a:cxn ang="0">
                    <a:pos x="0" y="1162"/>
                  </a:cxn>
                  <a:cxn ang="0">
                    <a:pos x="0" y="1550"/>
                  </a:cxn>
                  <a:cxn ang="0">
                    <a:pos x="388" y="1550"/>
                  </a:cxn>
                  <a:cxn ang="0">
                    <a:pos x="662" y="1550"/>
                  </a:cxn>
                  <a:cxn ang="0">
                    <a:pos x="1164" y="1550"/>
                  </a:cxn>
                  <a:cxn ang="0">
                    <a:pos x="1164" y="1550"/>
                  </a:cxn>
                  <a:cxn ang="0">
                    <a:pos x="1204" y="1548"/>
                  </a:cxn>
                  <a:cxn ang="0">
                    <a:pos x="1242" y="1542"/>
                  </a:cxn>
                  <a:cxn ang="0">
                    <a:pos x="1278" y="1534"/>
                  </a:cxn>
                  <a:cxn ang="0">
                    <a:pos x="1314" y="1520"/>
                  </a:cxn>
                  <a:cxn ang="0">
                    <a:pos x="1348" y="1504"/>
                  </a:cxn>
                  <a:cxn ang="0">
                    <a:pos x="1380" y="1484"/>
                  </a:cxn>
                  <a:cxn ang="0">
                    <a:pos x="1410" y="1462"/>
                  </a:cxn>
                  <a:cxn ang="0">
                    <a:pos x="1438" y="1436"/>
                  </a:cxn>
                  <a:cxn ang="0">
                    <a:pos x="1462" y="1410"/>
                  </a:cxn>
                  <a:cxn ang="0">
                    <a:pos x="1486" y="1380"/>
                  </a:cxn>
                  <a:cxn ang="0">
                    <a:pos x="1504" y="1348"/>
                  </a:cxn>
                  <a:cxn ang="0">
                    <a:pos x="1520" y="1314"/>
                  </a:cxn>
                  <a:cxn ang="0">
                    <a:pos x="1534" y="1278"/>
                  </a:cxn>
                  <a:cxn ang="0">
                    <a:pos x="1544" y="1240"/>
                  </a:cxn>
                  <a:cxn ang="0">
                    <a:pos x="1550" y="1202"/>
                  </a:cxn>
                  <a:cxn ang="0">
                    <a:pos x="1552" y="1162"/>
                  </a:cxn>
                  <a:cxn ang="0">
                    <a:pos x="1552" y="388"/>
                  </a:cxn>
                  <a:cxn ang="0">
                    <a:pos x="1552" y="388"/>
                  </a:cxn>
                  <a:cxn ang="0">
                    <a:pos x="1550" y="348"/>
                  </a:cxn>
                  <a:cxn ang="0">
                    <a:pos x="1544" y="308"/>
                  </a:cxn>
                  <a:cxn ang="0">
                    <a:pos x="1534" y="272"/>
                  </a:cxn>
                  <a:cxn ang="0">
                    <a:pos x="1520" y="236"/>
                  </a:cxn>
                  <a:cxn ang="0">
                    <a:pos x="1504" y="202"/>
                  </a:cxn>
                  <a:cxn ang="0">
                    <a:pos x="1486" y="170"/>
                  </a:cxn>
                  <a:cxn ang="0">
                    <a:pos x="1462" y="140"/>
                  </a:cxn>
                  <a:cxn ang="0">
                    <a:pos x="1438" y="112"/>
                  </a:cxn>
                  <a:cxn ang="0">
                    <a:pos x="1410" y="88"/>
                  </a:cxn>
                  <a:cxn ang="0">
                    <a:pos x="1380" y="66"/>
                  </a:cxn>
                  <a:cxn ang="0">
                    <a:pos x="1348" y="46"/>
                  </a:cxn>
                  <a:cxn ang="0">
                    <a:pos x="1314" y="30"/>
                  </a:cxn>
                  <a:cxn ang="0">
                    <a:pos x="1278" y="16"/>
                  </a:cxn>
                  <a:cxn ang="0">
                    <a:pos x="1242" y="8"/>
                  </a:cxn>
                  <a:cxn ang="0">
                    <a:pos x="1204" y="2"/>
                  </a:cxn>
                  <a:cxn ang="0">
                    <a:pos x="1164" y="0"/>
                  </a:cxn>
                  <a:cxn ang="0">
                    <a:pos x="1164" y="0"/>
                  </a:cxn>
                </a:cxnLst>
                <a:rect l="0" t="0" r="r" b="b"/>
                <a:pathLst>
                  <a:path w="1552" h="1550">
                    <a:moveTo>
                      <a:pt x="1164" y="0"/>
                    </a:moveTo>
                    <a:lnTo>
                      <a:pt x="388" y="0"/>
                    </a:lnTo>
                    <a:lnTo>
                      <a:pt x="388" y="0"/>
                    </a:lnTo>
                    <a:lnTo>
                      <a:pt x="348" y="2"/>
                    </a:lnTo>
                    <a:lnTo>
                      <a:pt x="310" y="8"/>
                    </a:lnTo>
                    <a:lnTo>
                      <a:pt x="272" y="16"/>
                    </a:lnTo>
                    <a:lnTo>
                      <a:pt x="238" y="30"/>
                    </a:lnTo>
                    <a:lnTo>
                      <a:pt x="204" y="46"/>
                    </a:lnTo>
                    <a:lnTo>
                      <a:pt x="172" y="66"/>
                    </a:lnTo>
                    <a:lnTo>
                      <a:pt x="142" y="88"/>
                    </a:lnTo>
                    <a:lnTo>
                      <a:pt x="114" y="112"/>
                    </a:lnTo>
                    <a:lnTo>
                      <a:pt x="88" y="140"/>
                    </a:lnTo>
                    <a:lnTo>
                      <a:pt x="66" y="170"/>
                    </a:lnTo>
                    <a:lnTo>
                      <a:pt x="46" y="202"/>
                    </a:lnTo>
                    <a:lnTo>
                      <a:pt x="30" y="236"/>
                    </a:lnTo>
                    <a:lnTo>
                      <a:pt x="18" y="272"/>
                    </a:lnTo>
                    <a:lnTo>
                      <a:pt x="8" y="308"/>
                    </a:lnTo>
                    <a:lnTo>
                      <a:pt x="2" y="348"/>
                    </a:lnTo>
                    <a:lnTo>
                      <a:pt x="0" y="388"/>
                    </a:lnTo>
                    <a:lnTo>
                      <a:pt x="0" y="888"/>
                    </a:lnTo>
                    <a:lnTo>
                      <a:pt x="0" y="1162"/>
                    </a:lnTo>
                    <a:lnTo>
                      <a:pt x="0" y="1550"/>
                    </a:lnTo>
                    <a:lnTo>
                      <a:pt x="388" y="1550"/>
                    </a:lnTo>
                    <a:lnTo>
                      <a:pt x="662" y="1550"/>
                    </a:lnTo>
                    <a:lnTo>
                      <a:pt x="1164" y="1550"/>
                    </a:lnTo>
                    <a:lnTo>
                      <a:pt x="1164" y="1550"/>
                    </a:lnTo>
                    <a:lnTo>
                      <a:pt x="1204" y="1548"/>
                    </a:lnTo>
                    <a:lnTo>
                      <a:pt x="1242" y="1542"/>
                    </a:lnTo>
                    <a:lnTo>
                      <a:pt x="1278" y="1534"/>
                    </a:lnTo>
                    <a:lnTo>
                      <a:pt x="1314" y="1520"/>
                    </a:lnTo>
                    <a:lnTo>
                      <a:pt x="1348" y="1504"/>
                    </a:lnTo>
                    <a:lnTo>
                      <a:pt x="1380" y="1484"/>
                    </a:lnTo>
                    <a:lnTo>
                      <a:pt x="1410" y="1462"/>
                    </a:lnTo>
                    <a:lnTo>
                      <a:pt x="1438" y="1436"/>
                    </a:lnTo>
                    <a:lnTo>
                      <a:pt x="1462" y="1410"/>
                    </a:lnTo>
                    <a:lnTo>
                      <a:pt x="1486" y="1380"/>
                    </a:lnTo>
                    <a:lnTo>
                      <a:pt x="1504" y="1348"/>
                    </a:lnTo>
                    <a:lnTo>
                      <a:pt x="1520" y="1314"/>
                    </a:lnTo>
                    <a:lnTo>
                      <a:pt x="1534" y="1278"/>
                    </a:lnTo>
                    <a:lnTo>
                      <a:pt x="1544" y="1240"/>
                    </a:lnTo>
                    <a:lnTo>
                      <a:pt x="1550" y="1202"/>
                    </a:lnTo>
                    <a:lnTo>
                      <a:pt x="1552" y="1162"/>
                    </a:lnTo>
                    <a:lnTo>
                      <a:pt x="1552" y="388"/>
                    </a:lnTo>
                    <a:lnTo>
                      <a:pt x="1552" y="388"/>
                    </a:lnTo>
                    <a:lnTo>
                      <a:pt x="1550" y="348"/>
                    </a:lnTo>
                    <a:lnTo>
                      <a:pt x="1544" y="308"/>
                    </a:lnTo>
                    <a:lnTo>
                      <a:pt x="1534" y="272"/>
                    </a:lnTo>
                    <a:lnTo>
                      <a:pt x="1520" y="236"/>
                    </a:lnTo>
                    <a:lnTo>
                      <a:pt x="1504" y="202"/>
                    </a:lnTo>
                    <a:lnTo>
                      <a:pt x="1486" y="170"/>
                    </a:lnTo>
                    <a:lnTo>
                      <a:pt x="1462" y="140"/>
                    </a:lnTo>
                    <a:lnTo>
                      <a:pt x="1438" y="112"/>
                    </a:lnTo>
                    <a:lnTo>
                      <a:pt x="1410" y="88"/>
                    </a:lnTo>
                    <a:lnTo>
                      <a:pt x="1380" y="66"/>
                    </a:lnTo>
                    <a:lnTo>
                      <a:pt x="1348" y="46"/>
                    </a:lnTo>
                    <a:lnTo>
                      <a:pt x="1314" y="30"/>
                    </a:lnTo>
                    <a:lnTo>
                      <a:pt x="1278" y="16"/>
                    </a:lnTo>
                    <a:lnTo>
                      <a:pt x="1242" y="8"/>
                    </a:lnTo>
                    <a:lnTo>
                      <a:pt x="1204" y="2"/>
                    </a:lnTo>
                    <a:lnTo>
                      <a:pt x="1164" y="0"/>
                    </a:lnTo>
                    <a:lnTo>
                      <a:pt x="1164" y="0"/>
                    </a:lnTo>
                    <a:close/>
                  </a:path>
                </a:pathLst>
              </a:custGeom>
              <a:solidFill>
                <a:srgbClr val="558ED5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2000" endA="300" endPos="35000" dir="5400000" sy="-100000" algn="bl" rotWithShape="0"/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  <p:sp>
            <p:nvSpPr>
              <p:cNvPr id="71" name="Freeform 9"/>
              <p:cNvSpPr>
                <a:spLocks/>
              </p:cNvSpPr>
              <p:nvPr/>
            </p:nvSpPr>
            <p:spPr bwMode="auto">
              <a:xfrm>
                <a:off x="7041040" y="1803990"/>
                <a:ext cx="1556195" cy="1554189"/>
              </a:xfrm>
              <a:custGeom>
                <a:avLst/>
                <a:gdLst/>
                <a:ahLst/>
                <a:cxnLst>
                  <a:cxn ang="0">
                    <a:pos x="1164" y="0"/>
                  </a:cxn>
                  <a:cxn ang="0">
                    <a:pos x="388" y="0"/>
                  </a:cxn>
                  <a:cxn ang="0">
                    <a:pos x="388" y="0"/>
                  </a:cxn>
                  <a:cxn ang="0">
                    <a:pos x="348" y="2"/>
                  </a:cxn>
                  <a:cxn ang="0">
                    <a:pos x="310" y="8"/>
                  </a:cxn>
                  <a:cxn ang="0">
                    <a:pos x="272" y="16"/>
                  </a:cxn>
                  <a:cxn ang="0">
                    <a:pos x="238" y="30"/>
                  </a:cxn>
                  <a:cxn ang="0">
                    <a:pos x="204" y="46"/>
                  </a:cxn>
                  <a:cxn ang="0">
                    <a:pos x="172" y="66"/>
                  </a:cxn>
                  <a:cxn ang="0">
                    <a:pos x="142" y="88"/>
                  </a:cxn>
                  <a:cxn ang="0">
                    <a:pos x="114" y="112"/>
                  </a:cxn>
                  <a:cxn ang="0">
                    <a:pos x="88" y="140"/>
                  </a:cxn>
                  <a:cxn ang="0">
                    <a:pos x="66" y="170"/>
                  </a:cxn>
                  <a:cxn ang="0">
                    <a:pos x="46" y="202"/>
                  </a:cxn>
                  <a:cxn ang="0">
                    <a:pos x="30" y="236"/>
                  </a:cxn>
                  <a:cxn ang="0">
                    <a:pos x="18" y="272"/>
                  </a:cxn>
                  <a:cxn ang="0">
                    <a:pos x="8" y="308"/>
                  </a:cxn>
                  <a:cxn ang="0">
                    <a:pos x="2" y="348"/>
                  </a:cxn>
                  <a:cxn ang="0">
                    <a:pos x="0" y="388"/>
                  </a:cxn>
                  <a:cxn ang="0">
                    <a:pos x="0" y="888"/>
                  </a:cxn>
                  <a:cxn ang="0">
                    <a:pos x="0" y="1162"/>
                  </a:cxn>
                  <a:cxn ang="0">
                    <a:pos x="0" y="1550"/>
                  </a:cxn>
                  <a:cxn ang="0">
                    <a:pos x="388" y="1550"/>
                  </a:cxn>
                  <a:cxn ang="0">
                    <a:pos x="662" y="1550"/>
                  </a:cxn>
                  <a:cxn ang="0">
                    <a:pos x="1164" y="1550"/>
                  </a:cxn>
                  <a:cxn ang="0">
                    <a:pos x="1164" y="1550"/>
                  </a:cxn>
                  <a:cxn ang="0">
                    <a:pos x="1204" y="1548"/>
                  </a:cxn>
                  <a:cxn ang="0">
                    <a:pos x="1242" y="1542"/>
                  </a:cxn>
                  <a:cxn ang="0">
                    <a:pos x="1278" y="1534"/>
                  </a:cxn>
                  <a:cxn ang="0">
                    <a:pos x="1314" y="1520"/>
                  </a:cxn>
                  <a:cxn ang="0">
                    <a:pos x="1348" y="1504"/>
                  </a:cxn>
                  <a:cxn ang="0">
                    <a:pos x="1380" y="1484"/>
                  </a:cxn>
                  <a:cxn ang="0">
                    <a:pos x="1410" y="1462"/>
                  </a:cxn>
                  <a:cxn ang="0">
                    <a:pos x="1438" y="1436"/>
                  </a:cxn>
                  <a:cxn ang="0">
                    <a:pos x="1462" y="1410"/>
                  </a:cxn>
                  <a:cxn ang="0">
                    <a:pos x="1486" y="1380"/>
                  </a:cxn>
                  <a:cxn ang="0">
                    <a:pos x="1504" y="1348"/>
                  </a:cxn>
                  <a:cxn ang="0">
                    <a:pos x="1520" y="1314"/>
                  </a:cxn>
                  <a:cxn ang="0">
                    <a:pos x="1534" y="1278"/>
                  </a:cxn>
                  <a:cxn ang="0">
                    <a:pos x="1544" y="1240"/>
                  </a:cxn>
                  <a:cxn ang="0">
                    <a:pos x="1550" y="1202"/>
                  </a:cxn>
                  <a:cxn ang="0">
                    <a:pos x="1552" y="1162"/>
                  </a:cxn>
                  <a:cxn ang="0">
                    <a:pos x="1552" y="388"/>
                  </a:cxn>
                  <a:cxn ang="0">
                    <a:pos x="1552" y="388"/>
                  </a:cxn>
                  <a:cxn ang="0">
                    <a:pos x="1550" y="348"/>
                  </a:cxn>
                  <a:cxn ang="0">
                    <a:pos x="1544" y="308"/>
                  </a:cxn>
                  <a:cxn ang="0">
                    <a:pos x="1534" y="272"/>
                  </a:cxn>
                  <a:cxn ang="0">
                    <a:pos x="1520" y="236"/>
                  </a:cxn>
                  <a:cxn ang="0">
                    <a:pos x="1504" y="202"/>
                  </a:cxn>
                  <a:cxn ang="0">
                    <a:pos x="1486" y="170"/>
                  </a:cxn>
                  <a:cxn ang="0">
                    <a:pos x="1462" y="140"/>
                  </a:cxn>
                  <a:cxn ang="0">
                    <a:pos x="1438" y="112"/>
                  </a:cxn>
                  <a:cxn ang="0">
                    <a:pos x="1410" y="88"/>
                  </a:cxn>
                  <a:cxn ang="0">
                    <a:pos x="1380" y="66"/>
                  </a:cxn>
                  <a:cxn ang="0">
                    <a:pos x="1348" y="46"/>
                  </a:cxn>
                  <a:cxn ang="0">
                    <a:pos x="1314" y="30"/>
                  </a:cxn>
                  <a:cxn ang="0">
                    <a:pos x="1278" y="16"/>
                  </a:cxn>
                  <a:cxn ang="0">
                    <a:pos x="1242" y="8"/>
                  </a:cxn>
                  <a:cxn ang="0">
                    <a:pos x="1204" y="2"/>
                  </a:cxn>
                  <a:cxn ang="0">
                    <a:pos x="1164" y="0"/>
                  </a:cxn>
                  <a:cxn ang="0">
                    <a:pos x="1164" y="0"/>
                  </a:cxn>
                </a:cxnLst>
                <a:rect l="0" t="0" r="r" b="b"/>
                <a:pathLst>
                  <a:path w="1552" h="1550">
                    <a:moveTo>
                      <a:pt x="1164" y="0"/>
                    </a:moveTo>
                    <a:lnTo>
                      <a:pt x="388" y="0"/>
                    </a:lnTo>
                    <a:lnTo>
                      <a:pt x="388" y="0"/>
                    </a:lnTo>
                    <a:lnTo>
                      <a:pt x="348" y="2"/>
                    </a:lnTo>
                    <a:lnTo>
                      <a:pt x="310" y="8"/>
                    </a:lnTo>
                    <a:lnTo>
                      <a:pt x="272" y="16"/>
                    </a:lnTo>
                    <a:lnTo>
                      <a:pt x="238" y="30"/>
                    </a:lnTo>
                    <a:lnTo>
                      <a:pt x="204" y="46"/>
                    </a:lnTo>
                    <a:lnTo>
                      <a:pt x="172" y="66"/>
                    </a:lnTo>
                    <a:lnTo>
                      <a:pt x="142" y="88"/>
                    </a:lnTo>
                    <a:lnTo>
                      <a:pt x="114" y="112"/>
                    </a:lnTo>
                    <a:lnTo>
                      <a:pt x="88" y="140"/>
                    </a:lnTo>
                    <a:lnTo>
                      <a:pt x="66" y="170"/>
                    </a:lnTo>
                    <a:lnTo>
                      <a:pt x="46" y="202"/>
                    </a:lnTo>
                    <a:lnTo>
                      <a:pt x="30" y="236"/>
                    </a:lnTo>
                    <a:lnTo>
                      <a:pt x="18" y="272"/>
                    </a:lnTo>
                    <a:lnTo>
                      <a:pt x="8" y="308"/>
                    </a:lnTo>
                    <a:lnTo>
                      <a:pt x="2" y="348"/>
                    </a:lnTo>
                    <a:lnTo>
                      <a:pt x="0" y="388"/>
                    </a:lnTo>
                    <a:lnTo>
                      <a:pt x="0" y="888"/>
                    </a:lnTo>
                    <a:lnTo>
                      <a:pt x="0" y="1162"/>
                    </a:lnTo>
                    <a:lnTo>
                      <a:pt x="0" y="1550"/>
                    </a:lnTo>
                    <a:lnTo>
                      <a:pt x="388" y="1550"/>
                    </a:lnTo>
                    <a:lnTo>
                      <a:pt x="662" y="1550"/>
                    </a:lnTo>
                    <a:lnTo>
                      <a:pt x="1164" y="1550"/>
                    </a:lnTo>
                    <a:lnTo>
                      <a:pt x="1164" y="1550"/>
                    </a:lnTo>
                    <a:lnTo>
                      <a:pt x="1204" y="1548"/>
                    </a:lnTo>
                    <a:lnTo>
                      <a:pt x="1242" y="1542"/>
                    </a:lnTo>
                    <a:lnTo>
                      <a:pt x="1278" y="1534"/>
                    </a:lnTo>
                    <a:lnTo>
                      <a:pt x="1314" y="1520"/>
                    </a:lnTo>
                    <a:lnTo>
                      <a:pt x="1348" y="1504"/>
                    </a:lnTo>
                    <a:lnTo>
                      <a:pt x="1380" y="1484"/>
                    </a:lnTo>
                    <a:lnTo>
                      <a:pt x="1410" y="1462"/>
                    </a:lnTo>
                    <a:lnTo>
                      <a:pt x="1438" y="1436"/>
                    </a:lnTo>
                    <a:lnTo>
                      <a:pt x="1462" y="1410"/>
                    </a:lnTo>
                    <a:lnTo>
                      <a:pt x="1486" y="1380"/>
                    </a:lnTo>
                    <a:lnTo>
                      <a:pt x="1504" y="1348"/>
                    </a:lnTo>
                    <a:lnTo>
                      <a:pt x="1520" y="1314"/>
                    </a:lnTo>
                    <a:lnTo>
                      <a:pt x="1534" y="1278"/>
                    </a:lnTo>
                    <a:lnTo>
                      <a:pt x="1544" y="1240"/>
                    </a:lnTo>
                    <a:lnTo>
                      <a:pt x="1550" y="1202"/>
                    </a:lnTo>
                    <a:lnTo>
                      <a:pt x="1552" y="1162"/>
                    </a:lnTo>
                    <a:lnTo>
                      <a:pt x="1552" y="388"/>
                    </a:lnTo>
                    <a:lnTo>
                      <a:pt x="1552" y="388"/>
                    </a:lnTo>
                    <a:lnTo>
                      <a:pt x="1550" y="348"/>
                    </a:lnTo>
                    <a:lnTo>
                      <a:pt x="1544" y="308"/>
                    </a:lnTo>
                    <a:lnTo>
                      <a:pt x="1534" y="272"/>
                    </a:lnTo>
                    <a:lnTo>
                      <a:pt x="1520" y="236"/>
                    </a:lnTo>
                    <a:lnTo>
                      <a:pt x="1504" y="202"/>
                    </a:lnTo>
                    <a:lnTo>
                      <a:pt x="1486" y="170"/>
                    </a:lnTo>
                    <a:lnTo>
                      <a:pt x="1462" y="140"/>
                    </a:lnTo>
                    <a:lnTo>
                      <a:pt x="1438" y="112"/>
                    </a:lnTo>
                    <a:lnTo>
                      <a:pt x="1410" y="88"/>
                    </a:lnTo>
                    <a:lnTo>
                      <a:pt x="1380" y="66"/>
                    </a:lnTo>
                    <a:lnTo>
                      <a:pt x="1348" y="46"/>
                    </a:lnTo>
                    <a:lnTo>
                      <a:pt x="1314" y="30"/>
                    </a:lnTo>
                    <a:lnTo>
                      <a:pt x="1278" y="16"/>
                    </a:lnTo>
                    <a:lnTo>
                      <a:pt x="1242" y="8"/>
                    </a:lnTo>
                    <a:lnTo>
                      <a:pt x="1204" y="2"/>
                    </a:lnTo>
                    <a:lnTo>
                      <a:pt x="1164" y="0"/>
                    </a:lnTo>
                    <a:lnTo>
                      <a:pt x="116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0000"/>
                    </a:srgbClr>
                  </a:gs>
                  <a:gs pos="42000">
                    <a:srgbClr val="FFFFFF">
                      <a:gamma/>
                      <a:tint val="0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  <p:sp>
            <p:nvSpPr>
              <p:cNvPr id="90" name="대각선 방향의 모서리가 둥근 사각형 89"/>
              <p:cNvSpPr/>
              <p:nvPr/>
            </p:nvSpPr>
            <p:spPr>
              <a:xfrm rot="5400000">
                <a:off x="7295919" y="2066828"/>
                <a:ext cx="1548000" cy="1047691"/>
              </a:xfrm>
              <a:prstGeom prst="round2DiagRect">
                <a:avLst>
                  <a:gd name="adj1" fmla="val 34743"/>
                  <a:gd name="adj2" fmla="val 33127"/>
                </a:avLst>
              </a:prstGeom>
              <a:gradFill flip="none" rotWithShape="1">
                <a:gsLst>
                  <a:gs pos="0">
                    <a:sysClr val="window" lastClr="FFFFFF">
                      <a:alpha val="49000"/>
                    </a:sysClr>
                  </a:gs>
                  <a:gs pos="71000">
                    <a:sysClr val="window" lastClr="FFFFFF">
                      <a:alpha val="0"/>
                    </a:sysClr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  <a:scene3d>
                <a:camera prst="perspectiveAbove" fov="0">
                  <a:rot lat="0" lon="0" rev="0"/>
                </a:camera>
                <a:lightRig rig="flat" dir="t">
                  <a:rot lat="0" lon="0" rev="7920000"/>
                </a:lightRig>
              </a:scene3d>
              <a:sp3d prstMaterial="clear">
                <a:bevelT w="190500" h="190500"/>
              </a:sp3d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</p:grpSp>
        <p:sp>
          <p:nvSpPr>
            <p:cNvPr id="43" name="TextBox 42"/>
            <p:cNvSpPr txBox="1"/>
            <p:nvPr/>
          </p:nvSpPr>
          <p:spPr>
            <a:xfrm>
              <a:off x="6697918" y="2886776"/>
              <a:ext cx="1911156" cy="1966766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endParaRPr kumimoji="0" lang="en-US" altLang="ko-KR" sz="1400" dirty="0" smtClean="0">
                <a:solidFill>
                  <a:srgbClr val="005DA2"/>
                </a:solidFill>
                <a:latin typeface="Arial" charset="0"/>
                <a:ea typeface="HY견고딕" pitchFamily="18" charset="-127"/>
                <a:cs typeface="Arial" charset="0"/>
              </a:endParaRPr>
            </a:p>
            <a:p>
              <a:r>
                <a:rPr lang="ko-KR" altLang="en-US" sz="2000" b="1" dirty="0" smtClean="0">
                  <a:solidFill>
                    <a:srgbClr val="558ED5"/>
                  </a:solidFill>
                  <a:latin typeface="Arial" charset="0"/>
                  <a:ea typeface="HY견고딕" pitchFamily="18" charset="-127"/>
                  <a:cs typeface="Arial" charset="0"/>
                </a:rPr>
                <a:t>아동학대 예방</a:t>
              </a:r>
              <a:endParaRPr lang="en-US" altLang="ko-KR" sz="2000" b="1" dirty="0">
                <a:solidFill>
                  <a:srgbClr val="558ED5"/>
                </a:solidFill>
                <a:latin typeface="Arial" charset="0"/>
                <a:ea typeface="HY견고딕" pitchFamily="18" charset="-127"/>
                <a:cs typeface="Arial" charset="0"/>
              </a:endParaRPr>
            </a:p>
            <a:p>
              <a:r>
                <a:rPr kumimoji="0" lang="en-US" altLang="ko-KR" sz="1400" dirty="0" smtClean="0">
                  <a:solidFill>
                    <a:schemeClr val="bg1">
                      <a:lumMod val="50000"/>
                    </a:schemeClr>
                  </a:solidFill>
                  <a:latin typeface="Arial" charset="0"/>
                  <a:ea typeface="HY견고딕" pitchFamily="18" charset="-127"/>
                  <a:cs typeface="Arial" charset="0"/>
                </a:rPr>
                <a:t>. </a:t>
              </a:r>
            </a:p>
            <a:p>
              <a:endParaRPr lang="ko-KR" altLang="en-US" sz="1400" dirty="0">
                <a:solidFill>
                  <a:srgbClr val="ED7FA1"/>
                </a:solidFill>
              </a:endParaRPr>
            </a:p>
          </p:txBody>
        </p:sp>
      </p:grpSp>
      <p:grpSp>
        <p:nvGrpSpPr>
          <p:cNvPr id="10" name="그룹 44"/>
          <p:cNvGrpSpPr/>
          <p:nvPr/>
        </p:nvGrpSpPr>
        <p:grpSpPr>
          <a:xfrm>
            <a:off x="3643306" y="1182670"/>
            <a:ext cx="2018167" cy="2045011"/>
            <a:chOff x="2643174" y="2643182"/>
            <a:chExt cx="2018167" cy="2045011"/>
          </a:xfrm>
        </p:grpSpPr>
        <p:sp>
          <p:nvSpPr>
            <p:cNvPr id="83" name="TextBox 82"/>
            <p:cNvSpPr txBox="1"/>
            <p:nvPr/>
          </p:nvSpPr>
          <p:spPr>
            <a:xfrm>
              <a:off x="2643174" y="2643182"/>
              <a:ext cx="1857388" cy="72863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endParaRPr kumimoji="0" lang="en-US" altLang="ko-KR" sz="1400" b="1" dirty="0" smtClean="0">
                <a:solidFill>
                  <a:srgbClr val="F79906"/>
                </a:solidFill>
                <a:latin typeface="+mj-lt"/>
                <a:ea typeface="HY견고딕" pitchFamily="18" charset="-127"/>
                <a:cs typeface="Arial" charset="0"/>
              </a:endParaRPr>
            </a:p>
            <a:p>
              <a:r>
                <a:rPr lang="ko-KR" altLang="en-US" sz="2000" b="1" dirty="0" smtClean="0">
                  <a:solidFill>
                    <a:srgbClr val="F79906"/>
                  </a:solidFill>
                  <a:latin typeface="+mj-lt"/>
                  <a:ea typeface="HY견고딕" pitchFamily="18" charset="-127"/>
                  <a:cs typeface="Arial" charset="0"/>
                </a:rPr>
                <a:t>아동학대 신고</a:t>
              </a:r>
              <a:endParaRPr lang="en-US" altLang="ko-KR" sz="2000" b="1" dirty="0">
                <a:solidFill>
                  <a:srgbClr val="F79906"/>
                </a:solidFill>
                <a:latin typeface="+mj-lt"/>
                <a:ea typeface="HY견고딕" pitchFamily="18" charset="-127"/>
                <a:cs typeface="Arial" charset="0"/>
              </a:endParaRPr>
            </a:p>
            <a:p>
              <a:endParaRPr lang="ko-KR" altLang="en-US" sz="1400" b="1" dirty="0">
                <a:solidFill>
                  <a:srgbClr val="F79906"/>
                </a:solidFill>
                <a:latin typeface="+mj-lt"/>
              </a:endParaRPr>
            </a:p>
          </p:txBody>
        </p:sp>
        <p:sp>
          <p:nvSpPr>
            <p:cNvPr id="99" name="갈매기형 수장 98"/>
            <p:cNvSpPr/>
            <p:nvPr/>
          </p:nvSpPr>
          <p:spPr>
            <a:xfrm>
              <a:off x="4445317" y="3598948"/>
              <a:ext cx="216024" cy="216024"/>
            </a:xfrm>
            <a:prstGeom prst="chevron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그룹 45"/>
            <p:cNvGrpSpPr/>
            <p:nvPr/>
          </p:nvGrpSpPr>
          <p:grpSpPr>
            <a:xfrm>
              <a:off x="2786050" y="3214686"/>
              <a:ext cx="1475409" cy="1473507"/>
              <a:chOff x="2671217" y="3553966"/>
              <a:chExt cx="1654880" cy="1652747"/>
            </a:xfrm>
          </p:grpSpPr>
          <p:sp>
            <p:nvSpPr>
              <p:cNvPr id="64" name="Freeform 9"/>
              <p:cNvSpPr>
                <a:spLocks/>
              </p:cNvSpPr>
              <p:nvPr/>
            </p:nvSpPr>
            <p:spPr bwMode="auto">
              <a:xfrm>
                <a:off x="2671217" y="3553966"/>
                <a:ext cx="1654880" cy="1652747"/>
              </a:xfrm>
              <a:custGeom>
                <a:avLst/>
                <a:gdLst/>
                <a:ahLst/>
                <a:cxnLst>
                  <a:cxn ang="0">
                    <a:pos x="1164" y="0"/>
                  </a:cxn>
                  <a:cxn ang="0">
                    <a:pos x="388" y="0"/>
                  </a:cxn>
                  <a:cxn ang="0">
                    <a:pos x="388" y="0"/>
                  </a:cxn>
                  <a:cxn ang="0">
                    <a:pos x="348" y="2"/>
                  </a:cxn>
                  <a:cxn ang="0">
                    <a:pos x="310" y="8"/>
                  </a:cxn>
                  <a:cxn ang="0">
                    <a:pos x="272" y="16"/>
                  </a:cxn>
                  <a:cxn ang="0">
                    <a:pos x="238" y="30"/>
                  </a:cxn>
                  <a:cxn ang="0">
                    <a:pos x="204" y="46"/>
                  </a:cxn>
                  <a:cxn ang="0">
                    <a:pos x="172" y="66"/>
                  </a:cxn>
                  <a:cxn ang="0">
                    <a:pos x="142" y="88"/>
                  </a:cxn>
                  <a:cxn ang="0">
                    <a:pos x="114" y="112"/>
                  </a:cxn>
                  <a:cxn ang="0">
                    <a:pos x="88" y="140"/>
                  </a:cxn>
                  <a:cxn ang="0">
                    <a:pos x="66" y="170"/>
                  </a:cxn>
                  <a:cxn ang="0">
                    <a:pos x="46" y="202"/>
                  </a:cxn>
                  <a:cxn ang="0">
                    <a:pos x="30" y="236"/>
                  </a:cxn>
                  <a:cxn ang="0">
                    <a:pos x="18" y="272"/>
                  </a:cxn>
                  <a:cxn ang="0">
                    <a:pos x="8" y="308"/>
                  </a:cxn>
                  <a:cxn ang="0">
                    <a:pos x="2" y="348"/>
                  </a:cxn>
                  <a:cxn ang="0">
                    <a:pos x="0" y="388"/>
                  </a:cxn>
                  <a:cxn ang="0">
                    <a:pos x="0" y="888"/>
                  </a:cxn>
                  <a:cxn ang="0">
                    <a:pos x="0" y="1162"/>
                  </a:cxn>
                  <a:cxn ang="0">
                    <a:pos x="0" y="1550"/>
                  </a:cxn>
                  <a:cxn ang="0">
                    <a:pos x="388" y="1550"/>
                  </a:cxn>
                  <a:cxn ang="0">
                    <a:pos x="662" y="1550"/>
                  </a:cxn>
                  <a:cxn ang="0">
                    <a:pos x="1164" y="1550"/>
                  </a:cxn>
                  <a:cxn ang="0">
                    <a:pos x="1164" y="1550"/>
                  </a:cxn>
                  <a:cxn ang="0">
                    <a:pos x="1204" y="1548"/>
                  </a:cxn>
                  <a:cxn ang="0">
                    <a:pos x="1242" y="1542"/>
                  </a:cxn>
                  <a:cxn ang="0">
                    <a:pos x="1278" y="1534"/>
                  </a:cxn>
                  <a:cxn ang="0">
                    <a:pos x="1314" y="1520"/>
                  </a:cxn>
                  <a:cxn ang="0">
                    <a:pos x="1348" y="1504"/>
                  </a:cxn>
                  <a:cxn ang="0">
                    <a:pos x="1380" y="1484"/>
                  </a:cxn>
                  <a:cxn ang="0">
                    <a:pos x="1410" y="1462"/>
                  </a:cxn>
                  <a:cxn ang="0">
                    <a:pos x="1438" y="1436"/>
                  </a:cxn>
                  <a:cxn ang="0">
                    <a:pos x="1462" y="1410"/>
                  </a:cxn>
                  <a:cxn ang="0">
                    <a:pos x="1486" y="1380"/>
                  </a:cxn>
                  <a:cxn ang="0">
                    <a:pos x="1504" y="1348"/>
                  </a:cxn>
                  <a:cxn ang="0">
                    <a:pos x="1520" y="1314"/>
                  </a:cxn>
                  <a:cxn ang="0">
                    <a:pos x="1534" y="1278"/>
                  </a:cxn>
                  <a:cxn ang="0">
                    <a:pos x="1544" y="1240"/>
                  </a:cxn>
                  <a:cxn ang="0">
                    <a:pos x="1550" y="1202"/>
                  </a:cxn>
                  <a:cxn ang="0">
                    <a:pos x="1552" y="1162"/>
                  </a:cxn>
                  <a:cxn ang="0">
                    <a:pos x="1552" y="388"/>
                  </a:cxn>
                  <a:cxn ang="0">
                    <a:pos x="1552" y="388"/>
                  </a:cxn>
                  <a:cxn ang="0">
                    <a:pos x="1550" y="348"/>
                  </a:cxn>
                  <a:cxn ang="0">
                    <a:pos x="1544" y="308"/>
                  </a:cxn>
                  <a:cxn ang="0">
                    <a:pos x="1534" y="272"/>
                  </a:cxn>
                  <a:cxn ang="0">
                    <a:pos x="1520" y="236"/>
                  </a:cxn>
                  <a:cxn ang="0">
                    <a:pos x="1504" y="202"/>
                  </a:cxn>
                  <a:cxn ang="0">
                    <a:pos x="1486" y="170"/>
                  </a:cxn>
                  <a:cxn ang="0">
                    <a:pos x="1462" y="140"/>
                  </a:cxn>
                  <a:cxn ang="0">
                    <a:pos x="1438" y="112"/>
                  </a:cxn>
                  <a:cxn ang="0">
                    <a:pos x="1410" y="88"/>
                  </a:cxn>
                  <a:cxn ang="0">
                    <a:pos x="1380" y="66"/>
                  </a:cxn>
                  <a:cxn ang="0">
                    <a:pos x="1348" y="46"/>
                  </a:cxn>
                  <a:cxn ang="0">
                    <a:pos x="1314" y="30"/>
                  </a:cxn>
                  <a:cxn ang="0">
                    <a:pos x="1278" y="16"/>
                  </a:cxn>
                  <a:cxn ang="0">
                    <a:pos x="1242" y="8"/>
                  </a:cxn>
                  <a:cxn ang="0">
                    <a:pos x="1204" y="2"/>
                  </a:cxn>
                  <a:cxn ang="0">
                    <a:pos x="1164" y="0"/>
                  </a:cxn>
                  <a:cxn ang="0">
                    <a:pos x="1164" y="0"/>
                  </a:cxn>
                </a:cxnLst>
                <a:rect l="0" t="0" r="r" b="b"/>
                <a:pathLst>
                  <a:path w="1552" h="1550">
                    <a:moveTo>
                      <a:pt x="1164" y="0"/>
                    </a:moveTo>
                    <a:lnTo>
                      <a:pt x="388" y="0"/>
                    </a:lnTo>
                    <a:lnTo>
                      <a:pt x="388" y="0"/>
                    </a:lnTo>
                    <a:lnTo>
                      <a:pt x="348" y="2"/>
                    </a:lnTo>
                    <a:lnTo>
                      <a:pt x="310" y="8"/>
                    </a:lnTo>
                    <a:lnTo>
                      <a:pt x="272" y="16"/>
                    </a:lnTo>
                    <a:lnTo>
                      <a:pt x="238" y="30"/>
                    </a:lnTo>
                    <a:lnTo>
                      <a:pt x="204" y="46"/>
                    </a:lnTo>
                    <a:lnTo>
                      <a:pt x="172" y="66"/>
                    </a:lnTo>
                    <a:lnTo>
                      <a:pt x="142" y="88"/>
                    </a:lnTo>
                    <a:lnTo>
                      <a:pt x="114" y="112"/>
                    </a:lnTo>
                    <a:lnTo>
                      <a:pt x="88" y="140"/>
                    </a:lnTo>
                    <a:lnTo>
                      <a:pt x="66" y="170"/>
                    </a:lnTo>
                    <a:lnTo>
                      <a:pt x="46" y="202"/>
                    </a:lnTo>
                    <a:lnTo>
                      <a:pt x="30" y="236"/>
                    </a:lnTo>
                    <a:lnTo>
                      <a:pt x="18" y="272"/>
                    </a:lnTo>
                    <a:lnTo>
                      <a:pt x="8" y="308"/>
                    </a:lnTo>
                    <a:lnTo>
                      <a:pt x="2" y="348"/>
                    </a:lnTo>
                    <a:lnTo>
                      <a:pt x="0" y="388"/>
                    </a:lnTo>
                    <a:lnTo>
                      <a:pt x="0" y="888"/>
                    </a:lnTo>
                    <a:lnTo>
                      <a:pt x="0" y="1162"/>
                    </a:lnTo>
                    <a:lnTo>
                      <a:pt x="0" y="1550"/>
                    </a:lnTo>
                    <a:lnTo>
                      <a:pt x="388" y="1550"/>
                    </a:lnTo>
                    <a:lnTo>
                      <a:pt x="662" y="1550"/>
                    </a:lnTo>
                    <a:lnTo>
                      <a:pt x="1164" y="1550"/>
                    </a:lnTo>
                    <a:lnTo>
                      <a:pt x="1164" y="1550"/>
                    </a:lnTo>
                    <a:lnTo>
                      <a:pt x="1204" y="1548"/>
                    </a:lnTo>
                    <a:lnTo>
                      <a:pt x="1242" y="1542"/>
                    </a:lnTo>
                    <a:lnTo>
                      <a:pt x="1278" y="1534"/>
                    </a:lnTo>
                    <a:lnTo>
                      <a:pt x="1314" y="1520"/>
                    </a:lnTo>
                    <a:lnTo>
                      <a:pt x="1348" y="1504"/>
                    </a:lnTo>
                    <a:lnTo>
                      <a:pt x="1380" y="1484"/>
                    </a:lnTo>
                    <a:lnTo>
                      <a:pt x="1410" y="1462"/>
                    </a:lnTo>
                    <a:lnTo>
                      <a:pt x="1438" y="1436"/>
                    </a:lnTo>
                    <a:lnTo>
                      <a:pt x="1462" y="1410"/>
                    </a:lnTo>
                    <a:lnTo>
                      <a:pt x="1486" y="1380"/>
                    </a:lnTo>
                    <a:lnTo>
                      <a:pt x="1504" y="1348"/>
                    </a:lnTo>
                    <a:lnTo>
                      <a:pt x="1520" y="1314"/>
                    </a:lnTo>
                    <a:lnTo>
                      <a:pt x="1534" y="1278"/>
                    </a:lnTo>
                    <a:lnTo>
                      <a:pt x="1544" y="1240"/>
                    </a:lnTo>
                    <a:lnTo>
                      <a:pt x="1550" y="1202"/>
                    </a:lnTo>
                    <a:lnTo>
                      <a:pt x="1552" y="1162"/>
                    </a:lnTo>
                    <a:lnTo>
                      <a:pt x="1552" y="388"/>
                    </a:lnTo>
                    <a:lnTo>
                      <a:pt x="1552" y="388"/>
                    </a:lnTo>
                    <a:lnTo>
                      <a:pt x="1550" y="348"/>
                    </a:lnTo>
                    <a:lnTo>
                      <a:pt x="1544" y="308"/>
                    </a:lnTo>
                    <a:lnTo>
                      <a:pt x="1534" y="272"/>
                    </a:lnTo>
                    <a:lnTo>
                      <a:pt x="1520" y="236"/>
                    </a:lnTo>
                    <a:lnTo>
                      <a:pt x="1504" y="202"/>
                    </a:lnTo>
                    <a:lnTo>
                      <a:pt x="1486" y="170"/>
                    </a:lnTo>
                    <a:lnTo>
                      <a:pt x="1462" y="140"/>
                    </a:lnTo>
                    <a:lnTo>
                      <a:pt x="1438" y="112"/>
                    </a:lnTo>
                    <a:lnTo>
                      <a:pt x="1410" y="88"/>
                    </a:lnTo>
                    <a:lnTo>
                      <a:pt x="1380" y="66"/>
                    </a:lnTo>
                    <a:lnTo>
                      <a:pt x="1348" y="46"/>
                    </a:lnTo>
                    <a:lnTo>
                      <a:pt x="1314" y="30"/>
                    </a:lnTo>
                    <a:lnTo>
                      <a:pt x="1278" y="16"/>
                    </a:lnTo>
                    <a:lnTo>
                      <a:pt x="1242" y="8"/>
                    </a:lnTo>
                    <a:lnTo>
                      <a:pt x="1204" y="2"/>
                    </a:lnTo>
                    <a:lnTo>
                      <a:pt x="1164" y="0"/>
                    </a:lnTo>
                    <a:lnTo>
                      <a:pt x="1164" y="0"/>
                    </a:lnTo>
                    <a:close/>
                  </a:path>
                </a:pathLst>
              </a:custGeom>
              <a:solidFill>
                <a:srgbClr val="F79906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2000" endA="300" endPos="35000" dir="5400000" sy="-100000" algn="bl" rotWithShape="0"/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  <p:sp>
            <p:nvSpPr>
              <p:cNvPr id="65" name="Freeform 9"/>
              <p:cNvSpPr>
                <a:spLocks/>
              </p:cNvSpPr>
              <p:nvPr/>
            </p:nvSpPr>
            <p:spPr bwMode="auto">
              <a:xfrm>
                <a:off x="2720560" y="3603154"/>
                <a:ext cx="1556195" cy="1554189"/>
              </a:xfrm>
              <a:custGeom>
                <a:avLst/>
                <a:gdLst/>
                <a:ahLst/>
                <a:cxnLst>
                  <a:cxn ang="0">
                    <a:pos x="1164" y="0"/>
                  </a:cxn>
                  <a:cxn ang="0">
                    <a:pos x="388" y="0"/>
                  </a:cxn>
                  <a:cxn ang="0">
                    <a:pos x="388" y="0"/>
                  </a:cxn>
                  <a:cxn ang="0">
                    <a:pos x="348" y="2"/>
                  </a:cxn>
                  <a:cxn ang="0">
                    <a:pos x="310" y="8"/>
                  </a:cxn>
                  <a:cxn ang="0">
                    <a:pos x="272" y="16"/>
                  </a:cxn>
                  <a:cxn ang="0">
                    <a:pos x="238" y="30"/>
                  </a:cxn>
                  <a:cxn ang="0">
                    <a:pos x="204" y="46"/>
                  </a:cxn>
                  <a:cxn ang="0">
                    <a:pos x="172" y="66"/>
                  </a:cxn>
                  <a:cxn ang="0">
                    <a:pos x="142" y="88"/>
                  </a:cxn>
                  <a:cxn ang="0">
                    <a:pos x="114" y="112"/>
                  </a:cxn>
                  <a:cxn ang="0">
                    <a:pos x="88" y="140"/>
                  </a:cxn>
                  <a:cxn ang="0">
                    <a:pos x="66" y="170"/>
                  </a:cxn>
                  <a:cxn ang="0">
                    <a:pos x="46" y="202"/>
                  </a:cxn>
                  <a:cxn ang="0">
                    <a:pos x="30" y="236"/>
                  </a:cxn>
                  <a:cxn ang="0">
                    <a:pos x="18" y="272"/>
                  </a:cxn>
                  <a:cxn ang="0">
                    <a:pos x="8" y="308"/>
                  </a:cxn>
                  <a:cxn ang="0">
                    <a:pos x="2" y="348"/>
                  </a:cxn>
                  <a:cxn ang="0">
                    <a:pos x="0" y="388"/>
                  </a:cxn>
                  <a:cxn ang="0">
                    <a:pos x="0" y="888"/>
                  </a:cxn>
                  <a:cxn ang="0">
                    <a:pos x="0" y="1162"/>
                  </a:cxn>
                  <a:cxn ang="0">
                    <a:pos x="0" y="1550"/>
                  </a:cxn>
                  <a:cxn ang="0">
                    <a:pos x="388" y="1550"/>
                  </a:cxn>
                  <a:cxn ang="0">
                    <a:pos x="662" y="1550"/>
                  </a:cxn>
                  <a:cxn ang="0">
                    <a:pos x="1164" y="1550"/>
                  </a:cxn>
                  <a:cxn ang="0">
                    <a:pos x="1164" y="1550"/>
                  </a:cxn>
                  <a:cxn ang="0">
                    <a:pos x="1204" y="1548"/>
                  </a:cxn>
                  <a:cxn ang="0">
                    <a:pos x="1242" y="1542"/>
                  </a:cxn>
                  <a:cxn ang="0">
                    <a:pos x="1278" y="1534"/>
                  </a:cxn>
                  <a:cxn ang="0">
                    <a:pos x="1314" y="1520"/>
                  </a:cxn>
                  <a:cxn ang="0">
                    <a:pos x="1348" y="1504"/>
                  </a:cxn>
                  <a:cxn ang="0">
                    <a:pos x="1380" y="1484"/>
                  </a:cxn>
                  <a:cxn ang="0">
                    <a:pos x="1410" y="1462"/>
                  </a:cxn>
                  <a:cxn ang="0">
                    <a:pos x="1438" y="1436"/>
                  </a:cxn>
                  <a:cxn ang="0">
                    <a:pos x="1462" y="1410"/>
                  </a:cxn>
                  <a:cxn ang="0">
                    <a:pos x="1486" y="1380"/>
                  </a:cxn>
                  <a:cxn ang="0">
                    <a:pos x="1504" y="1348"/>
                  </a:cxn>
                  <a:cxn ang="0">
                    <a:pos x="1520" y="1314"/>
                  </a:cxn>
                  <a:cxn ang="0">
                    <a:pos x="1534" y="1278"/>
                  </a:cxn>
                  <a:cxn ang="0">
                    <a:pos x="1544" y="1240"/>
                  </a:cxn>
                  <a:cxn ang="0">
                    <a:pos x="1550" y="1202"/>
                  </a:cxn>
                  <a:cxn ang="0">
                    <a:pos x="1552" y="1162"/>
                  </a:cxn>
                  <a:cxn ang="0">
                    <a:pos x="1552" y="388"/>
                  </a:cxn>
                  <a:cxn ang="0">
                    <a:pos x="1552" y="388"/>
                  </a:cxn>
                  <a:cxn ang="0">
                    <a:pos x="1550" y="348"/>
                  </a:cxn>
                  <a:cxn ang="0">
                    <a:pos x="1544" y="308"/>
                  </a:cxn>
                  <a:cxn ang="0">
                    <a:pos x="1534" y="272"/>
                  </a:cxn>
                  <a:cxn ang="0">
                    <a:pos x="1520" y="236"/>
                  </a:cxn>
                  <a:cxn ang="0">
                    <a:pos x="1504" y="202"/>
                  </a:cxn>
                  <a:cxn ang="0">
                    <a:pos x="1486" y="170"/>
                  </a:cxn>
                  <a:cxn ang="0">
                    <a:pos x="1462" y="140"/>
                  </a:cxn>
                  <a:cxn ang="0">
                    <a:pos x="1438" y="112"/>
                  </a:cxn>
                  <a:cxn ang="0">
                    <a:pos x="1410" y="88"/>
                  </a:cxn>
                  <a:cxn ang="0">
                    <a:pos x="1380" y="66"/>
                  </a:cxn>
                  <a:cxn ang="0">
                    <a:pos x="1348" y="46"/>
                  </a:cxn>
                  <a:cxn ang="0">
                    <a:pos x="1314" y="30"/>
                  </a:cxn>
                  <a:cxn ang="0">
                    <a:pos x="1278" y="16"/>
                  </a:cxn>
                  <a:cxn ang="0">
                    <a:pos x="1242" y="8"/>
                  </a:cxn>
                  <a:cxn ang="0">
                    <a:pos x="1204" y="2"/>
                  </a:cxn>
                  <a:cxn ang="0">
                    <a:pos x="1164" y="0"/>
                  </a:cxn>
                  <a:cxn ang="0">
                    <a:pos x="1164" y="0"/>
                  </a:cxn>
                </a:cxnLst>
                <a:rect l="0" t="0" r="r" b="b"/>
                <a:pathLst>
                  <a:path w="1552" h="1550">
                    <a:moveTo>
                      <a:pt x="1164" y="0"/>
                    </a:moveTo>
                    <a:lnTo>
                      <a:pt x="388" y="0"/>
                    </a:lnTo>
                    <a:lnTo>
                      <a:pt x="388" y="0"/>
                    </a:lnTo>
                    <a:lnTo>
                      <a:pt x="348" y="2"/>
                    </a:lnTo>
                    <a:lnTo>
                      <a:pt x="310" y="8"/>
                    </a:lnTo>
                    <a:lnTo>
                      <a:pt x="272" y="16"/>
                    </a:lnTo>
                    <a:lnTo>
                      <a:pt x="238" y="30"/>
                    </a:lnTo>
                    <a:lnTo>
                      <a:pt x="204" y="46"/>
                    </a:lnTo>
                    <a:lnTo>
                      <a:pt x="172" y="66"/>
                    </a:lnTo>
                    <a:lnTo>
                      <a:pt x="142" y="88"/>
                    </a:lnTo>
                    <a:lnTo>
                      <a:pt x="114" y="112"/>
                    </a:lnTo>
                    <a:lnTo>
                      <a:pt x="88" y="140"/>
                    </a:lnTo>
                    <a:lnTo>
                      <a:pt x="66" y="170"/>
                    </a:lnTo>
                    <a:lnTo>
                      <a:pt x="46" y="202"/>
                    </a:lnTo>
                    <a:lnTo>
                      <a:pt x="30" y="236"/>
                    </a:lnTo>
                    <a:lnTo>
                      <a:pt x="18" y="272"/>
                    </a:lnTo>
                    <a:lnTo>
                      <a:pt x="8" y="308"/>
                    </a:lnTo>
                    <a:lnTo>
                      <a:pt x="2" y="348"/>
                    </a:lnTo>
                    <a:lnTo>
                      <a:pt x="0" y="388"/>
                    </a:lnTo>
                    <a:lnTo>
                      <a:pt x="0" y="888"/>
                    </a:lnTo>
                    <a:lnTo>
                      <a:pt x="0" y="1162"/>
                    </a:lnTo>
                    <a:lnTo>
                      <a:pt x="0" y="1550"/>
                    </a:lnTo>
                    <a:lnTo>
                      <a:pt x="388" y="1550"/>
                    </a:lnTo>
                    <a:lnTo>
                      <a:pt x="662" y="1550"/>
                    </a:lnTo>
                    <a:lnTo>
                      <a:pt x="1164" y="1550"/>
                    </a:lnTo>
                    <a:lnTo>
                      <a:pt x="1164" y="1550"/>
                    </a:lnTo>
                    <a:lnTo>
                      <a:pt x="1204" y="1548"/>
                    </a:lnTo>
                    <a:lnTo>
                      <a:pt x="1242" y="1542"/>
                    </a:lnTo>
                    <a:lnTo>
                      <a:pt x="1278" y="1534"/>
                    </a:lnTo>
                    <a:lnTo>
                      <a:pt x="1314" y="1520"/>
                    </a:lnTo>
                    <a:lnTo>
                      <a:pt x="1348" y="1504"/>
                    </a:lnTo>
                    <a:lnTo>
                      <a:pt x="1380" y="1484"/>
                    </a:lnTo>
                    <a:lnTo>
                      <a:pt x="1410" y="1462"/>
                    </a:lnTo>
                    <a:lnTo>
                      <a:pt x="1438" y="1436"/>
                    </a:lnTo>
                    <a:lnTo>
                      <a:pt x="1462" y="1410"/>
                    </a:lnTo>
                    <a:lnTo>
                      <a:pt x="1486" y="1380"/>
                    </a:lnTo>
                    <a:lnTo>
                      <a:pt x="1504" y="1348"/>
                    </a:lnTo>
                    <a:lnTo>
                      <a:pt x="1520" y="1314"/>
                    </a:lnTo>
                    <a:lnTo>
                      <a:pt x="1534" y="1278"/>
                    </a:lnTo>
                    <a:lnTo>
                      <a:pt x="1544" y="1240"/>
                    </a:lnTo>
                    <a:lnTo>
                      <a:pt x="1550" y="1202"/>
                    </a:lnTo>
                    <a:lnTo>
                      <a:pt x="1552" y="1162"/>
                    </a:lnTo>
                    <a:lnTo>
                      <a:pt x="1552" y="388"/>
                    </a:lnTo>
                    <a:lnTo>
                      <a:pt x="1552" y="388"/>
                    </a:lnTo>
                    <a:lnTo>
                      <a:pt x="1550" y="348"/>
                    </a:lnTo>
                    <a:lnTo>
                      <a:pt x="1544" y="308"/>
                    </a:lnTo>
                    <a:lnTo>
                      <a:pt x="1534" y="272"/>
                    </a:lnTo>
                    <a:lnTo>
                      <a:pt x="1520" y="236"/>
                    </a:lnTo>
                    <a:lnTo>
                      <a:pt x="1504" y="202"/>
                    </a:lnTo>
                    <a:lnTo>
                      <a:pt x="1486" y="170"/>
                    </a:lnTo>
                    <a:lnTo>
                      <a:pt x="1462" y="140"/>
                    </a:lnTo>
                    <a:lnTo>
                      <a:pt x="1438" y="112"/>
                    </a:lnTo>
                    <a:lnTo>
                      <a:pt x="1410" y="88"/>
                    </a:lnTo>
                    <a:lnTo>
                      <a:pt x="1380" y="66"/>
                    </a:lnTo>
                    <a:lnTo>
                      <a:pt x="1348" y="46"/>
                    </a:lnTo>
                    <a:lnTo>
                      <a:pt x="1314" y="30"/>
                    </a:lnTo>
                    <a:lnTo>
                      <a:pt x="1278" y="16"/>
                    </a:lnTo>
                    <a:lnTo>
                      <a:pt x="1242" y="8"/>
                    </a:lnTo>
                    <a:lnTo>
                      <a:pt x="1204" y="2"/>
                    </a:lnTo>
                    <a:lnTo>
                      <a:pt x="1164" y="0"/>
                    </a:lnTo>
                    <a:lnTo>
                      <a:pt x="116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0000"/>
                    </a:srgbClr>
                  </a:gs>
                  <a:gs pos="42000">
                    <a:srgbClr val="FFFFFF">
                      <a:gamma/>
                      <a:tint val="0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  <p:sp>
            <p:nvSpPr>
              <p:cNvPr id="88" name="대각선 방향의 모서리가 둥근 사각형 87"/>
              <p:cNvSpPr/>
              <p:nvPr/>
            </p:nvSpPr>
            <p:spPr>
              <a:xfrm rot="5400000">
                <a:off x="2982423" y="3869026"/>
                <a:ext cx="1531219" cy="1047691"/>
              </a:xfrm>
              <a:prstGeom prst="round2DiagRect">
                <a:avLst>
                  <a:gd name="adj1" fmla="val 34743"/>
                  <a:gd name="adj2" fmla="val 33127"/>
                </a:avLst>
              </a:prstGeom>
              <a:gradFill flip="none" rotWithShape="1">
                <a:gsLst>
                  <a:gs pos="0">
                    <a:sysClr val="window" lastClr="FFFFFF">
                      <a:alpha val="49000"/>
                    </a:sysClr>
                  </a:gs>
                  <a:gs pos="71000">
                    <a:sysClr val="window" lastClr="FFFFFF">
                      <a:alpha val="0"/>
                    </a:sysClr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</a:ln>
              <a:effectLst/>
              <a:scene3d>
                <a:camera prst="perspectiveAbove" fov="0">
                  <a:rot lat="0" lon="0" rev="0"/>
                </a:camera>
                <a:lightRig rig="flat" dir="t">
                  <a:rot lat="0" lon="0" rev="7920000"/>
                </a:lightRig>
              </a:scene3d>
              <a:sp3d prstMaterial="clear">
                <a:bevelT w="190500" h="190500"/>
              </a:sp3d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06" name="직사각형 105"/>
              <p:cNvSpPr/>
              <p:nvPr/>
            </p:nvSpPr>
            <p:spPr>
              <a:xfrm>
                <a:off x="2945171" y="4648544"/>
                <a:ext cx="1027014" cy="4142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ko-KR" b="1" dirty="0" smtClean="0">
                    <a:solidFill>
                      <a:schemeClr val="bg1"/>
                    </a:solidFill>
                    <a:latin typeface="Arial" pitchFamily="34" charset="0"/>
                    <a:ea typeface="HY견고딕" pitchFamily="18" charset="-127"/>
                    <a:cs typeface="Arial" pitchFamily="34" charset="0"/>
                  </a:rPr>
                  <a:t>2STEP</a:t>
                </a:r>
                <a:endParaRPr lang="en-US" altLang="ko-KR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pic>
          <p:nvPicPr>
            <p:cNvPr id="42" name="Picture 5" descr="C:\Users\c247\Desktop\bg icon\mini icon\전자\mn2.png"/>
            <p:cNvPicPr>
              <a:picLocks noChangeAspect="1" noChangeArrowheads="1"/>
            </p:cNvPicPr>
            <p:nvPr/>
          </p:nvPicPr>
          <p:blipFill>
            <a:blip r:embed="rId4" cstate="print">
              <a:lum bright="70000" contrast="40000"/>
            </a:blip>
            <a:srcRect/>
            <a:stretch>
              <a:fillRect/>
            </a:stretch>
          </p:blipFill>
          <p:spPr bwMode="auto">
            <a:xfrm>
              <a:off x="3209916" y="3390902"/>
              <a:ext cx="571504" cy="714380"/>
            </a:xfrm>
            <a:prstGeom prst="rect">
              <a:avLst/>
            </a:prstGeom>
            <a:noFill/>
            <a:effectLst/>
          </p:spPr>
        </p:pic>
      </p:grpSp>
      <p:grpSp>
        <p:nvGrpSpPr>
          <p:cNvPr id="12" name="그룹 51"/>
          <p:cNvGrpSpPr/>
          <p:nvPr/>
        </p:nvGrpSpPr>
        <p:grpSpPr>
          <a:xfrm>
            <a:off x="5937260" y="1119170"/>
            <a:ext cx="1656184" cy="2062473"/>
            <a:chOff x="5937260" y="839770"/>
            <a:chExt cx="1656184" cy="2062473"/>
          </a:xfrm>
        </p:grpSpPr>
        <p:grpSp>
          <p:nvGrpSpPr>
            <p:cNvPr id="13" name="그룹 45"/>
            <p:cNvGrpSpPr/>
            <p:nvPr/>
          </p:nvGrpSpPr>
          <p:grpSpPr>
            <a:xfrm>
              <a:off x="6015287" y="1428736"/>
              <a:ext cx="1475409" cy="1473507"/>
              <a:chOff x="4831457" y="2377940"/>
              <a:chExt cx="1475409" cy="1473507"/>
            </a:xfrm>
          </p:grpSpPr>
          <p:grpSp>
            <p:nvGrpSpPr>
              <p:cNvPr id="14" name="그룹 46"/>
              <p:cNvGrpSpPr/>
              <p:nvPr/>
            </p:nvGrpSpPr>
            <p:grpSpPr>
              <a:xfrm>
                <a:off x="4831457" y="2377940"/>
                <a:ext cx="1475409" cy="1473507"/>
                <a:chOff x="4831457" y="2761878"/>
                <a:chExt cx="1654880" cy="1652747"/>
              </a:xfrm>
            </p:grpSpPr>
            <p:sp>
              <p:nvSpPr>
                <p:cNvPr id="67" name="Freeform 9"/>
                <p:cNvSpPr>
                  <a:spLocks/>
                </p:cNvSpPr>
                <p:nvPr/>
              </p:nvSpPr>
              <p:spPr bwMode="auto">
                <a:xfrm>
                  <a:off x="4831457" y="2761878"/>
                  <a:ext cx="1654880" cy="1652747"/>
                </a:xfrm>
                <a:custGeom>
                  <a:avLst/>
                  <a:gdLst/>
                  <a:ahLst/>
                  <a:cxnLst>
                    <a:cxn ang="0">
                      <a:pos x="1164" y="0"/>
                    </a:cxn>
                    <a:cxn ang="0">
                      <a:pos x="388" y="0"/>
                    </a:cxn>
                    <a:cxn ang="0">
                      <a:pos x="388" y="0"/>
                    </a:cxn>
                    <a:cxn ang="0">
                      <a:pos x="348" y="2"/>
                    </a:cxn>
                    <a:cxn ang="0">
                      <a:pos x="310" y="8"/>
                    </a:cxn>
                    <a:cxn ang="0">
                      <a:pos x="272" y="16"/>
                    </a:cxn>
                    <a:cxn ang="0">
                      <a:pos x="238" y="30"/>
                    </a:cxn>
                    <a:cxn ang="0">
                      <a:pos x="204" y="46"/>
                    </a:cxn>
                    <a:cxn ang="0">
                      <a:pos x="172" y="66"/>
                    </a:cxn>
                    <a:cxn ang="0">
                      <a:pos x="142" y="88"/>
                    </a:cxn>
                    <a:cxn ang="0">
                      <a:pos x="114" y="112"/>
                    </a:cxn>
                    <a:cxn ang="0">
                      <a:pos x="88" y="140"/>
                    </a:cxn>
                    <a:cxn ang="0">
                      <a:pos x="66" y="170"/>
                    </a:cxn>
                    <a:cxn ang="0">
                      <a:pos x="46" y="202"/>
                    </a:cxn>
                    <a:cxn ang="0">
                      <a:pos x="30" y="236"/>
                    </a:cxn>
                    <a:cxn ang="0">
                      <a:pos x="18" y="272"/>
                    </a:cxn>
                    <a:cxn ang="0">
                      <a:pos x="8" y="308"/>
                    </a:cxn>
                    <a:cxn ang="0">
                      <a:pos x="2" y="348"/>
                    </a:cxn>
                    <a:cxn ang="0">
                      <a:pos x="0" y="388"/>
                    </a:cxn>
                    <a:cxn ang="0">
                      <a:pos x="0" y="888"/>
                    </a:cxn>
                    <a:cxn ang="0">
                      <a:pos x="0" y="1162"/>
                    </a:cxn>
                    <a:cxn ang="0">
                      <a:pos x="0" y="1550"/>
                    </a:cxn>
                    <a:cxn ang="0">
                      <a:pos x="388" y="1550"/>
                    </a:cxn>
                    <a:cxn ang="0">
                      <a:pos x="662" y="1550"/>
                    </a:cxn>
                    <a:cxn ang="0">
                      <a:pos x="1164" y="1550"/>
                    </a:cxn>
                    <a:cxn ang="0">
                      <a:pos x="1164" y="1550"/>
                    </a:cxn>
                    <a:cxn ang="0">
                      <a:pos x="1204" y="1548"/>
                    </a:cxn>
                    <a:cxn ang="0">
                      <a:pos x="1242" y="1542"/>
                    </a:cxn>
                    <a:cxn ang="0">
                      <a:pos x="1278" y="1534"/>
                    </a:cxn>
                    <a:cxn ang="0">
                      <a:pos x="1314" y="1520"/>
                    </a:cxn>
                    <a:cxn ang="0">
                      <a:pos x="1348" y="1504"/>
                    </a:cxn>
                    <a:cxn ang="0">
                      <a:pos x="1380" y="1484"/>
                    </a:cxn>
                    <a:cxn ang="0">
                      <a:pos x="1410" y="1462"/>
                    </a:cxn>
                    <a:cxn ang="0">
                      <a:pos x="1438" y="1436"/>
                    </a:cxn>
                    <a:cxn ang="0">
                      <a:pos x="1462" y="1410"/>
                    </a:cxn>
                    <a:cxn ang="0">
                      <a:pos x="1486" y="1380"/>
                    </a:cxn>
                    <a:cxn ang="0">
                      <a:pos x="1504" y="1348"/>
                    </a:cxn>
                    <a:cxn ang="0">
                      <a:pos x="1520" y="1314"/>
                    </a:cxn>
                    <a:cxn ang="0">
                      <a:pos x="1534" y="1278"/>
                    </a:cxn>
                    <a:cxn ang="0">
                      <a:pos x="1544" y="1240"/>
                    </a:cxn>
                    <a:cxn ang="0">
                      <a:pos x="1550" y="1202"/>
                    </a:cxn>
                    <a:cxn ang="0">
                      <a:pos x="1552" y="1162"/>
                    </a:cxn>
                    <a:cxn ang="0">
                      <a:pos x="1552" y="388"/>
                    </a:cxn>
                    <a:cxn ang="0">
                      <a:pos x="1552" y="388"/>
                    </a:cxn>
                    <a:cxn ang="0">
                      <a:pos x="1550" y="348"/>
                    </a:cxn>
                    <a:cxn ang="0">
                      <a:pos x="1544" y="308"/>
                    </a:cxn>
                    <a:cxn ang="0">
                      <a:pos x="1534" y="272"/>
                    </a:cxn>
                    <a:cxn ang="0">
                      <a:pos x="1520" y="236"/>
                    </a:cxn>
                    <a:cxn ang="0">
                      <a:pos x="1504" y="202"/>
                    </a:cxn>
                    <a:cxn ang="0">
                      <a:pos x="1486" y="170"/>
                    </a:cxn>
                    <a:cxn ang="0">
                      <a:pos x="1462" y="140"/>
                    </a:cxn>
                    <a:cxn ang="0">
                      <a:pos x="1438" y="112"/>
                    </a:cxn>
                    <a:cxn ang="0">
                      <a:pos x="1410" y="88"/>
                    </a:cxn>
                    <a:cxn ang="0">
                      <a:pos x="1380" y="66"/>
                    </a:cxn>
                    <a:cxn ang="0">
                      <a:pos x="1348" y="46"/>
                    </a:cxn>
                    <a:cxn ang="0">
                      <a:pos x="1314" y="30"/>
                    </a:cxn>
                    <a:cxn ang="0">
                      <a:pos x="1278" y="16"/>
                    </a:cxn>
                    <a:cxn ang="0">
                      <a:pos x="1242" y="8"/>
                    </a:cxn>
                    <a:cxn ang="0">
                      <a:pos x="1204" y="2"/>
                    </a:cxn>
                    <a:cxn ang="0">
                      <a:pos x="1164" y="0"/>
                    </a:cxn>
                    <a:cxn ang="0">
                      <a:pos x="1164" y="0"/>
                    </a:cxn>
                  </a:cxnLst>
                  <a:rect l="0" t="0" r="r" b="b"/>
                  <a:pathLst>
                    <a:path w="1552" h="1550">
                      <a:moveTo>
                        <a:pt x="1164" y="0"/>
                      </a:moveTo>
                      <a:lnTo>
                        <a:pt x="388" y="0"/>
                      </a:lnTo>
                      <a:lnTo>
                        <a:pt x="388" y="0"/>
                      </a:lnTo>
                      <a:lnTo>
                        <a:pt x="348" y="2"/>
                      </a:lnTo>
                      <a:lnTo>
                        <a:pt x="310" y="8"/>
                      </a:lnTo>
                      <a:lnTo>
                        <a:pt x="272" y="16"/>
                      </a:lnTo>
                      <a:lnTo>
                        <a:pt x="238" y="30"/>
                      </a:lnTo>
                      <a:lnTo>
                        <a:pt x="204" y="46"/>
                      </a:lnTo>
                      <a:lnTo>
                        <a:pt x="172" y="66"/>
                      </a:lnTo>
                      <a:lnTo>
                        <a:pt x="142" y="88"/>
                      </a:lnTo>
                      <a:lnTo>
                        <a:pt x="114" y="112"/>
                      </a:lnTo>
                      <a:lnTo>
                        <a:pt x="88" y="140"/>
                      </a:lnTo>
                      <a:lnTo>
                        <a:pt x="66" y="170"/>
                      </a:lnTo>
                      <a:lnTo>
                        <a:pt x="46" y="202"/>
                      </a:lnTo>
                      <a:lnTo>
                        <a:pt x="30" y="236"/>
                      </a:lnTo>
                      <a:lnTo>
                        <a:pt x="18" y="272"/>
                      </a:lnTo>
                      <a:lnTo>
                        <a:pt x="8" y="308"/>
                      </a:lnTo>
                      <a:lnTo>
                        <a:pt x="2" y="348"/>
                      </a:lnTo>
                      <a:lnTo>
                        <a:pt x="0" y="388"/>
                      </a:lnTo>
                      <a:lnTo>
                        <a:pt x="0" y="888"/>
                      </a:lnTo>
                      <a:lnTo>
                        <a:pt x="0" y="1162"/>
                      </a:lnTo>
                      <a:lnTo>
                        <a:pt x="0" y="1550"/>
                      </a:lnTo>
                      <a:lnTo>
                        <a:pt x="388" y="1550"/>
                      </a:lnTo>
                      <a:lnTo>
                        <a:pt x="662" y="1550"/>
                      </a:lnTo>
                      <a:lnTo>
                        <a:pt x="1164" y="1550"/>
                      </a:lnTo>
                      <a:lnTo>
                        <a:pt x="1164" y="1550"/>
                      </a:lnTo>
                      <a:lnTo>
                        <a:pt x="1204" y="1548"/>
                      </a:lnTo>
                      <a:lnTo>
                        <a:pt x="1242" y="1542"/>
                      </a:lnTo>
                      <a:lnTo>
                        <a:pt x="1278" y="1534"/>
                      </a:lnTo>
                      <a:lnTo>
                        <a:pt x="1314" y="1520"/>
                      </a:lnTo>
                      <a:lnTo>
                        <a:pt x="1348" y="1504"/>
                      </a:lnTo>
                      <a:lnTo>
                        <a:pt x="1380" y="1484"/>
                      </a:lnTo>
                      <a:lnTo>
                        <a:pt x="1410" y="1462"/>
                      </a:lnTo>
                      <a:lnTo>
                        <a:pt x="1438" y="1436"/>
                      </a:lnTo>
                      <a:lnTo>
                        <a:pt x="1462" y="1410"/>
                      </a:lnTo>
                      <a:lnTo>
                        <a:pt x="1486" y="1380"/>
                      </a:lnTo>
                      <a:lnTo>
                        <a:pt x="1504" y="1348"/>
                      </a:lnTo>
                      <a:lnTo>
                        <a:pt x="1520" y="1314"/>
                      </a:lnTo>
                      <a:lnTo>
                        <a:pt x="1534" y="1278"/>
                      </a:lnTo>
                      <a:lnTo>
                        <a:pt x="1544" y="1240"/>
                      </a:lnTo>
                      <a:lnTo>
                        <a:pt x="1550" y="1202"/>
                      </a:lnTo>
                      <a:lnTo>
                        <a:pt x="1552" y="1162"/>
                      </a:lnTo>
                      <a:lnTo>
                        <a:pt x="1552" y="388"/>
                      </a:lnTo>
                      <a:lnTo>
                        <a:pt x="1552" y="388"/>
                      </a:lnTo>
                      <a:lnTo>
                        <a:pt x="1550" y="348"/>
                      </a:lnTo>
                      <a:lnTo>
                        <a:pt x="1544" y="308"/>
                      </a:lnTo>
                      <a:lnTo>
                        <a:pt x="1534" y="272"/>
                      </a:lnTo>
                      <a:lnTo>
                        <a:pt x="1520" y="236"/>
                      </a:lnTo>
                      <a:lnTo>
                        <a:pt x="1504" y="202"/>
                      </a:lnTo>
                      <a:lnTo>
                        <a:pt x="1486" y="170"/>
                      </a:lnTo>
                      <a:lnTo>
                        <a:pt x="1462" y="140"/>
                      </a:lnTo>
                      <a:lnTo>
                        <a:pt x="1438" y="112"/>
                      </a:lnTo>
                      <a:lnTo>
                        <a:pt x="1410" y="88"/>
                      </a:lnTo>
                      <a:lnTo>
                        <a:pt x="1380" y="66"/>
                      </a:lnTo>
                      <a:lnTo>
                        <a:pt x="1348" y="46"/>
                      </a:lnTo>
                      <a:lnTo>
                        <a:pt x="1314" y="30"/>
                      </a:lnTo>
                      <a:lnTo>
                        <a:pt x="1278" y="16"/>
                      </a:lnTo>
                      <a:lnTo>
                        <a:pt x="1242" y="8"/>
                      </a:lnTo>
                      <a:lnTo>
                        <a:pt x="1204" y="2"/>
                      </a:lnTo>
                      <a:lnTo>
                        <a:pt x="1164" y="0"/>
                      </a:lnTo>
                      <a:lnTo>
                        <a:pt x="1164" y="0"/>
                      </a:lnTo>
                      <a:close/>
                    </a:path>
                  </a:pathLst>
                </a:custGeom>
                <a:solidFill>
                  <a:srgbClr val="A2BC32"/>
                </a:soli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2000" endA="300" endPos="35000" dir="5400000" sy="-100000" algn="bl" rotWithShape="0"/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kumimoji="0" lang="ko-KR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68" name="Freeform 9"/>
                <p:cNvSpPr>
                  <a:spLocks/>
                </p:cNvSpPr>
                <p:nvPr/>
              </p:nvSpPr>
              <p:spPr bwMode="auto">
                <a:xfrm>
                  <a:off x="4885184" y="2812102"/>
                  <a:ext cx="1556195" cy="1554189"/>
                </a:xfrm>
                <a:custGeom>
                  <a:avLst/>
                  <a:gdLst/>
                  <a:ahLst/>
                  <a:cxnLst>
                    <a:cxn ang="0">
                      <a:pos x="1164" y="0"/>
                    </a:cxn>
                    <a:cxn ang="0">
                      <a:pos x="388" y="0"/>
                    </a:cxn>
                    <a:cxn ang="0">
                      <a:pos x="388" y="0"/>
                    </a:cxn>
                    <a:cxn ang="0">
                      <a:pos x="348" y="2"/>
                    </a:cxn>
                    <a:cxn ang="0">
                      <a:pos x="310" y="8"/>
                    </a:cxn>
                    <a:cxn ang="0">
                      <a:pos x="272" y="16"/>
                    </a:cxn>
                    <a:cxn ang="0">
                      <a:pos x="238" y="30"/>
                    </a:cxn>
                    <a:cxn ang="0">
                      <a:pos x="204" y="46"/>
                    </a:cxn>
                    <a:cxn ang="0">
                      <a:pos x="172" y="66"/>
                    </a:cxn>
                    <a:cxn ang="0">
                      <a:pos x="142" y="88"/>
                    </a:cxn>
                    <a:cxn ang="0">
                      <a:pos x="114" y="112"/>
                    </a:cxn>
                    <a:cxn ang="0">
                      <a:pos x="88" y="140"/>
                    </a:cxn>
                    <a:cxn ang="0">
                      <a:pos x="66" y="170"/>
                    </a:cxn>
                    <a:cxn ang="0">
                      <a:pos x="46" y="202"/>
                    </a:cxn>
                    <a:cxn ang="0">
                      <a:pos x="30" y="236"/>
                    </a:cxn>
                    <a:cxn ang="0">
                      <a:pos x="18" y="272"/>
                    </a:cxn>
                    <a:cxn ang="0">
                      <a:pos x="8" y="308"/>
                    </a:cxn>
                    <a:cxn ang="0">
                      <a:pos x="2" y="348"/>
                    </a:cxn>
                    <a:cxn ang="0">
                      <a:pos x="0" y="388"/>
                    </a:cxn>
                    <a:cxn ang="0">
                      <a:pos x="0" y="888"/>
                    </a:cxn>
                    <a:cxn ang="0">
                      <a:pos x="0" y="1162"/>
                    </a:cxn>
                    <a:cxn ang="0">
                      <a:pos x="0" y="1550"/>
                    </a:cxn>
                    <a:cxn ang="0">
                      <a:pos x="388" y="1550"/>
                    </a:cxn>
                    <a:cxn ang="0">
                      <a:pos x="662" y="1550"/>
                    </a:cxn>
                    <a:cxn ang="0">
                      <a:pos x="1164" y="1550"/>
                    </a:cxn>
                    <a:cxn ang="0">
                      <a:pos x="1164" y="1550"/>
                    </a:cxn>
                    <a:cxn ang="0">
                      <a:pos x="1204" y="1548"/>
                    </a:cxn>
                    <a:cxn ang="0">
                      <a:pos x="1242" y="1542"/>
                    </a:cxn>
                    <a:cxn ang="0">
                      <a:pos x="1278" y="1534"/>
                    </a:cxn>
                    <a:cxn ang="0">
                      <a:pos x="1314" y="1520"/>
                    </a:cxn>
                    <a:cxn ang="0">
                      <a:pos x="1348" y="1504"/>
                    </a:cxn>
                    <a:cxn ang="0">
                      <a:pos x="1380" y="1484"/>
                    </a:cxn>
                    <a:cxn ang="0">
                      <a:pos x="1410" y="1462"/>
                    </a:cxn>
                    <a:cxn ang="0">
                      <a:pos x="1438" y="1436"/>
                    </a:cxn>
                    <a:cxn ang="0">
                      <a:pos x="1462" y="1410"/>
                    </a:cxn>
                    <a:cxn ang="0">
                      <a:pos x="1486" y="1380"/>
                    </a:cxn>
                    <a:cxn ang="0">
                      <a:pos x="1504" y="1348"/>
                    </a:cxn>
                    <a:cxn ang="0">
                      <a:pos x="1520" y="1314"/>
                    </a:cxn>
                    <a:cxn ang="0">
                      <a:pos x="1534" y="1278"/>
                    </a:cxn>
                    <a:cxn ang="0">
                      <a:pos x="1544" y="1240"/>
                    </a:cxn>
                    <a:cxn ang="0">
                      <a:pos x="1550" y="1202"/>
                    </a:cxn>
                    <a:cxn ang="0">
                      <a:pos x="1552" y="1162"/>
                    </a:cxn>
                    <a:cxn ang="0">
                      <a:pos x="1552" y="388"/>
                    </a:cxn>
                    <a:cxn ang="0">
                      <a:pos x="1552" y="388"/>
                    </a:cxn>
                    <a:cxn ang="0">
                      <a:pos x="1550" y="348"/>
                    </a:cxn>
                    <a:cxn ang="0">
                      <a:pos x="1544" y="308"/>
                    </a:cxn>
                    <a:cxn ang="0">
                      <a:pos x="1534" y="272"/>
                    </a:cxn>
                    <a:cxn ang="0">
                      <a:pos x="1520" y="236"/>
                    </a:cxn>
                    <a:cxn ang="0">
                      <a:pos x="1504" y="202"/>
                    </a:cxn>
                    <a:cxn ang="0">
                      <a:pos x="1486" y="170"/>
                    </a:cxn>
                    <a:cxn ang="0">
                      <a:pos x="1462" y="140"/>
                    </a:cxn>
                    <a:cxn ang="0">
                      <a:pos x="1438" y="112"/>
                    </a:cxn>
                    <a:cxn ang="0">
                      <a:pos x="1410" y="88"/>
                    </a:cxn>
                    <a:cxn ang="0">
                      <a:pos x="1380" y="66"/>
                    </a:cxn>
                    <a:cxn ang="0">
                      <a:pos x="1348" y="46"/>
                    </a:cxn>
                    <a:cxn ang="0">
                      <a:pos x="1314" y="30"/>
                    </a:cxn>
                    <a:cxn ang="0">
                      <a:pos x="1278" y="16"/>
                    </a:cxn>
                    <a:cxn ang="0">
                      <a:pos x="1242" y="8"/>
                    </a:cxn>
                    <a:cxn ang="0">
                      <a:pos x="1204" y="2"/>
                    </a:cxn>
                    <a:cxn ang="0">
                      <a:pos x="1164" y="0"/>
                    </a:cxn>
                    <a:cxn ang="0">
                      <a:pos x="1164" y="0"/>
                    </a:cxn>
                  </a:cxnLst>
                  <a:rect l="0" t="0" r="r" b="b"/>
                  <a:pathLst>
                    <a:path w="1552" h="1550">
                      <a:moveTo>
                        <a:pt x="1164" y="0"/>
                      </a:moveTo>
                      <a:lnTo>
                        <a:pt x="388" y="0"/>
                      </a:lnTo>
                      <a:lnTo>
                        <a:pt x="388" y="0"/>
                      </a:lnTo>
                      <a:lnTo>
                        <a:pt x="348" y="2"/>
                      </a:lnTo>
                      <a:lnTo>
                        <a:pt x="310" y="8"/>
                      </a:lnTo>
                      <a:lnTo>
                        <a:pt x="272" y="16"/>
                      </a:lnTo>
                      <a:lnTo>
                        <a:pt x="238" y="30"/>
                      </a:lnTo>
                      <a:lnTo>
                        <a:pt x="204" y="46"/>
                      </a:lnTo>
                      <a:lnTo>
                        <a:pt x="172" y="66"/>
                      </a:lnTo>
                      <a:lnTo>
                        <a:pt x="142" y="88"/>
                      </a:lnTo>
                      <a:lnTo>
                        <a:pt x="114" y="112"/>
                      </a:lnTo>
                      <a:lnTo>
                        <a:pt x="88" y="140"/>
                      </a:lnTo>
                      <a:lnTo>
                        <a:pt x="66" y="170"/>
                      </a:lnTo>
                      <a:lnTo>
                        <a:pt x="46" y="202"/>
                      </a:lnTo>
                      <a:lnTo>
                        <a:pt x="30" y="236"/>
                      </a:lnTo>
                      <a:lnTo>
                        <a:pt x="18" y="272"/>
                      </a:lnTo>
                      <a:lnTo>
                        <a:pt x="8" y="308"/>
                      </a:lnTo>
                      <a:lnTo>
                        <a:pt x="2" y="348"/>
                      </a:lnTo>
                      <a:lnTo>
                        <a:pt x="0" y="388"/>
                      </a:lnTo>
                      <a:lnTo>
                        <a:pt x="0" y="888"/>
                      </a:lnTo>
                      <a:lnTo>
                        <a:pt x="0" y="1162"/>
                      </a:lnTo>
                      <a:lnTo>
                        <a:pt x="0" y="1550"/>
                      </a:lnTo>
                      <a:lnTo>
                        <a:pt x="388" y="1550"/>
                      </a:lnTo>
                      <a:lnTo>
                        <a:pt x="662" y="1550"/>
                      </a:lnTo>
                      <a:lnTo>
                        <a:pt x="1164" y="1550"/>
                      </a:lnTo>
                      <a:lnTo>
                        <a:pt x="1164" y="1550"/>
                      </a:lnTo>
                      <a:lnTo>
                        <a:pt x="1204" y="1548"/>
                      </a:lnTo>
                      <a:lnTo>
                        <a:pt x="1242" y="1542"/>
                      </a:lnTo>
                      <a:lnTo>
                        <a:pt x="1278" y="1534"/>
                      </a:lnTo>
                      <a:lnTo>
                        <a:pt x="1314" y="1520"/>
                      </a:lnTo>
                      <a:lnTo>
                        <a:pt x="1348" y="1504"/>
                      </a:lnTo>
                      <a:lnTo>
                        <a:pt x="1380" y="1484"/>
                      </a:lnTo>
                      <a:lnTo>
                        <a:pt x="1410" y="1462"/>
                      </a:lnTo>
                      <a:lnTo>
                        <a:pt x="1438" y="1436"/>
                      </a:lnTo>
                      <a:lnTo>
                        <a:pt x="1462" y="1410"/>
                      </a:lnTo>
                      <a:lnTo>
                        <a:pt x="1486" y="1380"/>
                      </a:lnTo>
                      <a:lnTo>
                        <a:pt x="1504" y="1348"/>
                      </a:lnTo>
                      <a:lnTo>
                        <a:pt x="1520" y="1314"/>
                      </a:lnTo>
                      <a:lnTo>
                        <a:pt x="1534" y="1278"/>
                      </a:lnTo>
                      <a:lnTo>
                        <a:pt x="1544" y="1240"/>
                      </a:lnTo>
                      <a:lnTo>
                        <a:pt x="1550" y="1202"/>
                      </a:lnTo>
                      <a:lnTo>
                        <a:pt x="1552" y="1162"/>
                      </a:lnTo>
                      <a:lnTo>
                        <a:pt x="1552" y="388"/>
                      </a:lnTo>
                      <a:lnTo>
                        <a:pt x="1552" y="388"/>
                      </a:lnTo>
                      <a:lnTo>
                        <a:pt x="1550" y="348"/>
                      </a:lnTo>
                      <a:lnTo>
                        <a:pt x="1544" y="308"/>
                      </a:lnTo>
                      <a:lnTo>
                        <a:pt x="1534" y="272"/>
                      </a:lnTo>
                      <a:lnTo>
                        <a:pt x="1520" y="236"/>
                      </a:lnTo>
                      <a:lnTo>
                        <a:pt x="1504" y="202"/>
                      </a:lnTo>
                      <a:lnTo>
                        <a:pt x="1486" y="170"/>
                      </a:lnTo>
                      <a:lnTo>
                        <a:pt x="1462" y="140"/>
                      </a:lnTo>
                      <a:lnTo>
                        <a:pt x="1438" y="112"/>
                      </a:lnTo>
                      <a:lnTo>
                        <a:pt x="1410" y="88"/>
                      </a:lnTo>
                      <a:lnTo>
                        <a:pt x="1380" y="66"/>
                      </a:lnTo>
                      <a:lnTo>
                        <a:pt x="1348" y="46"/>
                      </a:lnTo>
                      <a:lnTo>
                        <a:pt x="1314" y="30"/>
                      </a:lnTo>
                      <a:lnTo>
                        <a:pt x="1278" y="16"/>
                      </a:lnTo>
                      <a:lnTo>
                        <a:pt x="1242" y="8"/>
                      </a:lnTo>
                      <a:lnTo>
                        <a:pt x="1204" y="2"/>
                      </a:lnTo>
                      <a:lnTo>
                        <a:pt x="1164" y="0"/>
                      </a:lnTo>
                      <a:lnTo>
                        <a:pt x="1164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70000"/>
                      </a:srgbClr>
                    </a:gs>
                    <a:gs pos="42000">
                      <a:srgbClr val="FFFFFF">
                        <a:gamma/>
                        <a:tint val="0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89" name="대각선 방향의 모서리가 둥근 사각형 88"/>
                <p:cNvSpPr/>
                <p:nvPr/>
              </p:nvSpPr>
              <p:spPr>
                <a:xfrm rot="5400000">
                  <a:off x="5145228" y="3074753"/>
                  <a:ext cx="1550269" cy="1047691"/>
                </a:xfrm>
                <a:prstGeom prst="round2DiagRect">
                  <a:avLst>
                    <a:gd name="adj1" fmla="val 34743"/>
                    <a:gd name="adj2" fmla="val 33127"/>
                  </a:avLst>
                </a:prstGeom>
                <a:gradFill flip="none" rotWithShape="1">
                  <a:gsLst>
                    <a:gs pos="0">
                      <a:sysClr val="window" lastClr="FFFFFF">
                        <a:alpha val="49000"/>
                      </a:sysClr>
                    </a:gs>
                    <a:gs pos="71000">
                      <a:sysClr val="window" lastClr="FFFFFF">
                        <a:alpha val="0"/>
                      </a:sysClr>
                    </a:gs>
                  </a:gsLst>
                  <a:lin ang="5400000" scaled="1"/>
                  <a:tileRect/>
                </a:gradFill>
                <a:ln w="19050" cap="flat" cmpd="sng" algn="ctr">
                  <a:noFill/>
                  <a:prstDash val="solid"/>
                </a:ln>
                <a:effectLst/>
                <a:scene3d>
                  <a:camera prst="perspectiveAbove" fov="0">
                    <a:rot lat="0" lon="0" rev="0"/>
                  </a:camera>
                  <a:lightRig rig="flat" dir="t">
                    <a:rot lat="0" lon="0" rev="7920000"/>
                  </a:lightRig>
                </a:scene3d>
                <a:sp3d prstMaterial="clear">
                  <a:bevelT w="190500" h="190500"/>
                </a:sp3d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dirty="0">
                    <a:solidFill>
                      <a:prstClr val="white"/>
                    </a:solidFill>
                    <a:latin typeface="맑은 고딕"/>
                    <a:ea typeface="맑은 고딕"/>
                  </a:endParaRPr>
                </a:p>
              </p:txBody>
            </p:sp>
            <p:sp>
              <p:nvSpPr>
                <p:cNvPr id="107" name="직사각형 106"/>
                <p:cNvSpPr/>
                <p:nvPr/>
              </p:nvSpPr>
              <p:spPr>
                <a:xfrm>
                  <a:off x="5107060" y="3841998"/>
                  <a:ext cx="1027014" cy="41425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altLang="ko-KR" b="1" dirty="0" smtClean="0">
                      <a:solidFill>
                        <a:schemeClr val="bg1"/>
                      </a:solidFill>
                      <a:latin typeface="Arial" pitchFamily="34" charset="0"/>
                      <a:ea typeface="HY견고딕" pitchFamily="18" charset="-127"/>
                      <a:cs typeface="Arial" pitchFamily="34" charset="0"/>
                    </a:rPr>
                    <a:t>3STEP</a:t>
                  </a:r>
                  <a:endParaRPr lang="en-US" altLang="ko-KR" dirty="0" smtClean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endParaRPr>
                </a:p>
              </p:txBody>
            </p:sp>
          </p:grpSp>
          <p:pic>
            <p:nvPicPr>
              <p:cNvPr id="40" name="그림 39" descr="비지니스아이콘3.png"/>
              <p:cNvPicPr>
                <a:picLocks noChangeAspect="1"/>
              </p:cNvPicPr>
              <p:nvPr/>
            </p:nvPicPr>
            <p:blipFill>
              <a:blip r:embed="rId5" cstate="print">
                <a:lum bright="30000"/>
              </a:blip>
              <a:stretch>
                <a:fillRect/>
              </a:stretch>
            </p:blipFill>
            <p:spPr>
              <a:xfrm>
                <a:off x="5072066" y="2562221"/>
                <a:ext cx="857256" cy="734206"/>
              </a:xfrm>
              <a:prstGeom prst="rect">
                <a:avLst/>
              </a:prstGeom>
            </p:spPr>
          </p:pic>
        </p:grpSp>
        <p:sp>
          <p:nvSpPr>
            <p:cNvPr id="51" name="TextBox 50"/>
            <p:cNvSpPr txBox="1"/>
            <p:nvPr/>
          </p:nvSpPr>
          <p:spPr>
            <a:xfrm>
              <a:off x="5937260" y="839770"/>
              <a:ext cx="1656184" cy="1966766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endParaRPr kumimoji="0" lang="en-US" altLang="ko-KR" sz="1400" b="1" dirty="0" smtClean="0">
                <a:solidFill>
                  <a:srgbClr val="6D6D6D"/>
                </a:solidFill>
                <a:latin typeface="+mj-lt"/>
                <a:ea typeface="HY견고딕" pitchFamily="18" charset="-127"/>
                <a:cs typeface="Arial" charset="0"/>
              </a:endParaRPr>
            </a:p>
            <a:p>
              <a:r>
                <a:rPr lang="ko-KR" altLang="en-US" sz="2000" b="1" dirty="0" smtClean="0">
                  <a:solidFill>
                    <a:srgbClr val="A2BC32"/>
                  </a:solidFill>
                  <a:latin typeface="+mj-lt"/>
                  <a:ea typeface="HY견고딕" pitchFamily="18" charset="-127"/>
                  <a:cs typeface="Arial" charset="0"/>
                </a:rPr>
                <a:t>협력 및 지원 </a:t>
              </a:r>
              <a:endParaRPr lang="en-US" altLang="ko-KR" sz="2000" b="1" dirty="0">
                <a:solidFill>
                  <a:srgbClr val="A2BC32"/>
                </a:solidFill>
                <a:latin typeface="+mj-lt"/>
                <a:ea typeface="HY견고딕" pitchFamily="18" charset="-127"/>
                <a:cs typeface="Arial" charset="0"/>
              </a:endParaRPr>
            </a:p>
          </p:txBody>
        </p:sp>
      </p:grpSp>
      <p:sp>
        <p:nvSpPr>
          <p:cNvPr id="53" name="AutoShape 14"/>
          <p:cNvSpPr>
            <a:spLocks noChangeArrowheads="1"/>
          </p:cNvSpPr>
          <p:nvPr/>
        </p:nvSpPr>
        <p:spPr bwMode="auto">
          <a:xfrm>
            <a:off x="1064041" y="3643314"/>
            <a:ext cx="7018742" cy="428628"/>
          </a:xfrm>
          <a:prstGeom prst="downArrow">
            <a:avLst>
              <a:gd name="adj1" fmla="val 49648"/>
              <a:gd name="adj2" fmla="val 86023"/>
            </a:avLst>
          </a:prstGeom>
          <a:gradFill rotWithShape="0">
            <a:gsLst>
              <a:gs pos="0">
                <a:schemeClr val="bg2"/>
              </a:gs>
              <a:gs pos="100000">
                <a:srgbClr val="CCCCFF"/>
              </a:gs>
            </a:gsLst>
            <a:lin ang="5400000" scaled="1"/>
          </a:gradFill>
          <a:ln w="6350">
            <a:noFill/>
            <a:miter lim="800000"/>
            <a:headEnd/>
            <a:tailEnd/>
          </a:ln>
          <a:effectLst/>
        </p:spPr>
        <p:txBody>
          <a:bodyPr wrap="none" rIns="198000" anchor="ctr"/>
          <a:lstStyle/>
          <a:p>
            <a:pPr algn="ctr">
              <a:spcBef>
                <a:spcPct val="10000"/>
              </a:spcBef>
            </a:pPr>
            <a:endParaRPr lang="ko-KR" altLang="ko-KR" sz="1200" b="1"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41" name="Picture 3" descr="C:\Users\c247\Desktop\bg icon\mini icon\금융\mn35.png"/>
          <p:cNvPicPr>
            <a:picLocks noChangeAspect="1" noChangeArrowheads="1"/>
          </p:cNvPicPr>
          <p:nvPr/>
        </p:nvPicPr>
        <p:blipFill>
          <a:blip r:embed="rId6" cstate="print">
            <a:lum bright="70000" contrast="40000"/>
          </a:blip>
          <a:srcRect/>
          <a:stretch>
            <a:fillRect/>
          </a:stretch>
        </p:blipFill>
        <p:spPr bwMode="auto">
          <a:xfrm>
            <a:off x="4091949" y="4679151"/>
            <a:ext cx="634989" cy="7916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r>
              <a:rPr altLang="en-US" b="1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endParaRPr lang="ko-KR" altLang="en-US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585589" y="4429133"/>
            <a:ext cx="8179164" cy="1785949"/>
            <a:chOff x="928662" y="4474523"/>
            <a:chExt cx="7358114" cy="1596601"/>
          </a:xfrm>
        </p:grpSpPr>
        <p:grpSp>
          <p:nvGrpSpPr>
            <p:cNvPr id="23" name="그룹 22"/>
            <p:cNvGrpSpPr/>
            <p:nvPr/>
          </p:nvGrpSpPr>
          <p:grpSpPr>
            <a:xfrm>
              <a:off x="928662" y="4965785"/>
              <a:ext cx="7358114" cy="1105339"/>
              <a:chOff x="1164012" y="2058315"/>
              <a:chExt cx="7358114" cy="965558"/>
            </a:xfrm>
          </p:grpSpPr>
          <p:sp>
            <p:nvSpPr>
              <p:cNvPr id="24" name="모서리가 둥근 직사각형 23"/>
              <p:cNvSpPr/>
              <p:nvPr/>
            </p:nvSpPr>
            <p:spPr>
              <a:xfrm>
                <a:off x="1164012" y="2058315"/>
                <a:ext cx="7358114" cy="965558"/>
              </a:xfrm>
              <a:prstGeom prst="roundRect">
                <a:avLst>
                  <a:gd name="adj" fmla="val 14292"/>
                </a:avLst>
              </a:prstGeom>
              <a:solidFill>
                <a:schemeClr val="bg1"/>
              </a:solidFill>
              <a:ln w="76200">
                <a:solidFill>
                  <a:srgbClr val="006E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1408379" y="2165598"/>
                <a:ext cx="6876580" cy="7877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buFont typeface="Arial" pitchFamily="34" charset="0"/>
                  <a:buChar char="•"/>
                </a:pPr>
                <a:r>
                  <a:rPr lang="ko-KR" altLang="en-US" sz="2000" b="1" dirty="0" smtClean="0">
                    <a:latin typeface="+mn-ea"/>
                    <a:cs typeface="Arial" charset="0"/>
                  </a:rPr>
                  <a:t> 아동의 욕구를 민감하게 파악하고 반응하기</a:t>
                </a:r>
                <a:endParaRPr lang="en-US" altLang="ko-KR" sz="2000" b="1" dirty="0" smtClean="0">
                  <a:latin typeface="+mn-ea"/>
                  <a:cs typeface="Arial" charset="0"/>
                </a:endParaRPr>
              </a:p>
              <a:p>
                <a:pPr>
                  <a:buFont typeface="Arial" pitchFamily="34" charset="0"/>
                  <a:buChar char="•"/>
                </a:pPr>
                <a:r>
                  <a:rPr lang="ko-KR" altLang="en-US" sz="2000" b="1" dirty="0" smtClean="0">
                    <a:latin typeface="+mn-ea"/>
                    <a:cs typeface="Arial" charset="0"/>
                  </a:rPr>
                  <a:t> 어른의 행동을 잘 모방하며 주의력이 부족하기 때문에 </a:t>
                </a:r>
                <a:endParaRPr lang="en-US" altLang="ko-KR" sz="2000" b="1" dirty="0" smtClean="0">
                  <a:latin typeface="+mn-ea"/>
                  <a:cs typeface="Arial" charset="0"/>
                </a:endParaRPr>
              </a:p>
              <a:p>
                <a:r>
                  <a:rPr kumimoji="0" lang="en-US" altLang="ko-KR" sz="2000" b="1" dirty="0" smtClean="0">
                    <a:latin typeface="+mn-ea"/>
                    <a:cs typeface="Arial" charset="0"/>
                  </a:rPr>
                  <a:t>  </a:t>
                </a:r>
                <a:r>
                  <a:rPr kumimoji="0" lang="ko-KR" altLang="en-US" sz="2000" b="1" dirty="0" smtClean="0">
                    <a:latin typeface="+mn-ea"/>
                    <a:cs typeface="Arial" charset="0"/>
                  </a:rPr>
                  <a:t>일관성 있는 반응과 인내심이 필요함  </a:t>
                </a:r>
                <a:endParaRPr kumimoji="0" lang="ko-KR" altLang="en-US" sz="2000" b="1" dirty="0">
                  <a:latin typeface="+mn-ea"/>
                  <a:cs typeface="Arial" charset="0"/>
                </a:endParaRPr>
              </a:p>
            </p:txBody>
          </p:sp>
        </p:grpSp>
        <p:sp>
          <p:nvSpPr>
            <p:cNvPr id="28" name="아래쪽 화살표 27"/>
            <p:cNvSpPr/>
            <p:nvPr/>
          </p:nvSpPr>
          <p:spPr>
            <a:xfrm>
              <a:off x="4450638" y="4474523"/>
              <a:ext cx="357190" cy="40889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500034" y="1643050"/>
            <a:ext cx="8387572" cy="2857520"/>
            <a:chOff x="611560" y="2010106"/>
            <a:chExt cx="4036026" cy="2130616"/>
          </a:xfrm>
        </p:grpSpPr>
        <p:grpSp>
          <p:nvGrpSpPr>
            <p:cNvPr id="37" name="그룹 57"/>
            <p:cNvGrpSpPr/>
            <p:nvPr/>
          </p:nvGrpSpPr>
          <p:grpSpPr>
            <a:xfrm>
              <a:off x="611560" y="2010106"/>
              <a:ext cx="3960440" cy="1996928"/>
              <a:chOff x="259165" y="1988840"/>
              <a:chExt cx="3016691" cy="2781435"/>
            </a:xfrm>
          </p:grpSpPr>
          <p:sp>
            <p:nvSpPr>
              <p:cNvPr id="40" name="모서리가 둥근 직사각형 39"/>
              <p:cNvSpPr/>
              <p:nvPr/>
            </p:nvSpPr>
            <p:spPr>
              <a:xfrm>
                <a:off x="270700" y="1988840"/>
                <a:ext cx="3005156" cy="2781435"/>
              </a:xfrm>
              <a:prstGeom prst="roundRect">
                <a:avLst>
                  <a:gd name="adj" fmla="val 14292"/>
                </a:avLst>
              </a:prstGeom>
              <a:solidFill>
                <a:schemeClr val="bg1"/>
              </a:solidFill>
              <a:ln w="76200">
                <a:solidFill>
                  <a:srgbClr val="006E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cxnSp>
            <p:nvCxnSpPr>
              <p:cNvPr id="41" name="직선 연결선 40"/>
              <p:cNvCxnSpPr/>
              <p:nvPr/>
            </p:nvCxnSpPr>
            <p:spPr>
              <a:xfrm flipV="1">
                <a:off x="259165" y="2550502"/>
                <a:ext cx="2906458" cy="12588"/>
              </a:xfrm>
              <a:prstGeom prst="line">
                <a:avLst/>
              </a:prstGeom>
              <a:ln>
                <a:solidFill>
                  <a:srgbClr val="006E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447995" y="1988840"/>
                <a:ext cx="2313978" cy="561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400" b="1" dirty="0" smtClean="0">
                    <a:solidFill>
                      <a:srgbClr val="006EC0"/>
                    </a:solidFill>
                    <a:latin typeface="+mn-ea"/>
                    <a:cs typeface="Arial" pitchFamily="34" charset="0"/>
                  </a:rPr>
                  <a:t>1</a:t>
                </a:r>
                <a:r>
                  <a:rPr lang="ko-KR" altLang="en-US" sz="2400" b="1" dirty="0" smtClean="0">
                    <a:solidFill>
                      <a:srgbClr val="006EC0"/>
                    </a:solidFill>
                    <a:latin typeface="+mn-ea"/>
                    <a:cs typeface="Arial" pitchFamily="34" charset="0"/>
                  </a:rPr>
                  <a:t>세</a:t>
                </a:r>
                <a:r>
                  <a:rPr lang="en-US" altLang="ko-KR" sz="2400" b="1" dirty="0" smtClean="0">
                    <a:solidFill>
                      <a:srgbClr val="006EC0"/>
                    </a:solidFill>
                    <a:latin typeface="+mn-ea"/>
                    <a:cs typeface="Arial" pitchFamily="34" charset="0"/>
                  </a:rPr>
                  <a:t>-3</a:t>
                </a:r>
                <a:r>
                  <a:rPr lang="ko-KR" altLang="en-US" sz="2400" b="1" dirty="0" smtClean="0">
                    <a:solidFill>
                      <a:srgbClr val="006EC0"/>
                    </a:solidFill>
                    <a:latin typeface="+mn-ea"/>
                    <a:cs typeface="Arial" pitchFamily="34" charset="0"/>
                  </a:rPr>
                  <a:t>세  </a:t>
                </a:r>
                <a:endParaRPr lang="ko-KR" altLang="en-US" sz="2400" b="1" dirty="0">
                  <a:solidFill>
                    <a:srgbClr val="006EC0"/>
                  </a:solidFill>
                  <a:latin typeface="+mn-ea"/>
                  <a:cs typeface="Arial" pitchFamily="34" charset="0"/>
                </a:endParaRPr>
              </a:p>
            </p:txBody>
          </p:sp>
        </p:grpSp>
        <p:sp>
          <p:nvSpPr>
            <p:cNvPr id="38" name="직사각형 37"/>
            <p:cNvSpPr/>
            <p:nvPr/>
          </p:nvSpPr>
          <p:spPr>
            <a:xfrm>
              <a:off x="825088" y="2446934"/>
              <a:ext cx="3822498" cy="16937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2000" b="1" dirty="0" smtClean="0">
                  <a:latin typeface="+mn-ea"/>
                  <a:cs typeface="Arial" charset="0"/>
                </a:rPr>
                <a:t> 신발을 혼자 신거나 벗을 수 있음</a:t>
              </a:r>
              <a:endParaRPr lang="en-US" altLang="ko-KR" sz="2000" b="1" dirty="0" smtClean="0">
                <a:latin typeface="+mn-ea"/>
                <a:cs typeface="Arial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altLang="ko-KR" sz="2000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sz="2000" b="1" dirty="0" smtClean="0">
                  <a:latin typeface="+mn-ea"/>
                  <a:cs typeface="Arial" charset="0"/>
                </a:rPr>
                <a:t>공을 찰 수 있음</a:t>
              </a:r>
              <a:endParaRPr lang="en-US" altLang="ko-KR" sz="2000" b="1" dirty="0" smtClean="0">
                <a:latin typeface="+mn-ea"/>
                <a:cs typeface="Arial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ko-KR" altLang="en-US" sz="2000" b="1" dirty="0" smtClean="0">
                  <a:latin typeface="+mn-ea"/>
                  <a:cs typeface="Arial" charset="0"/>
                </a:rPr>
                <a:t> 주의력이 오래 지속되지 못함</a:t>
              </a:r>
              <a:endParaRPr lang="en-US" altLang="ko-KR" sz="2000" b="1" dirty="0" smtClean="0">
                <a:latin typeface="+mn-ea"/>
                <a:cs typeface="Arial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ko-KR" altLang="en-US" sz="2000" b="1" dirty="0" smtClean="0">
                  <a:latin typeface="+mn-ea"/>
                  <a:cs typeface="Arial" charset="0"/>
                </a:rPr>
                <a:t> 어른의 행동을 모방함</a:t>
              </a:r>
              <a:endParaRPr lang="en-US" altLang="ko-KR" sz="2000" b="1" dirty="0" smtClean="0">
                <a:latin typeface="+mn-ea"/>
                <a:cs typeface="Arial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altLang="ko-KR" sz="2000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sz="2000" b="1" dirty="0" smtClean="0">
                  <a:latin typeface="+mn-ea"/>
                  <a:cs typeface="Arial" charset="0"/>
                </a:rPr>
                <a:t>감정이나 생각을 더 구체적으로 표현함 </a:t>
              </a:r>
              <a:endParaRPr lang="en-US" altLang="ko-KR" sz="2000" b="1" dirty="0" smtClean="0">
                <a:latin typeface="+mn-ea"/>
                <a:cs typeface="Arial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ko-KR" altLang="en-US" sz="2000" b="1" dirty="0" smtClean="0">
                  <a:latin typeface="+mn-ea"/>
                  <a:cs typeface="Arial" charset="0"/>
                </a:rPr>
                <a:t> 친구들과 잘 어울림</a:t>
              </a:r>
              <a:endParaRPr lang="en-US" altLang="ko-KR" sz="2000" b="1" dirty="0" smtClean="0">
                <a:latin typeface="+mn-ea"/>
                <a:cs typeface="Arial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527986" y="2861405"/>
              <a:ext cx="205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2400" b="1" dirty="0">
                <a:solidFill>
                  <a:srgbClr val="006EC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제목 1"/>
          <p:cNvSpPr txBox="1">
            <a:spLocks/>
          </p:cNvSpPr>
          <p:nvPr/>
        </p:nvSpPr>
        <p:spPr>
          <a:xfrm>
            <a:off x="251520" y="84733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아동학대 예방하기 </a:t>
            </a: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2548878" y="500042"/>
            <a:ext cx="4689592" cy="1256963"/>
            <a:chOff x="2548878" y="500042"/>
            <a:chExt cx="4689592" cy="1256963"/>
          </a:xfrm>
        </p:grpSpPr>
        <p:pic>
          <p:nvPicPr>
            <p:cNvPr id="54" name="그림 53" descr="풍선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06464" y="500042"/>
              <a:ext cx="1332006" cy="1256963"/>
            </a:xfrm>
            <a:prstGeom prst="rect">
              <a:avLst/>
            </a:prstGeom>
          </p:spPr>
        </p:pic>
        <p:grpSp>
          <p:nvGrpSpPr>
            <p:cNvPr id="19" name="그룹 21"/>
            <p:cNvGrpSpPr/>
            <p:nvPr/>
          </p:nvGrpSpPr>
          <p:grpSpPr>
            <a:xfrm>
              <a:off x="2548878" y="993515"/>
              <a:ext cx="3571900" cy="707886"/>
              <a:chOff x="5186142" y="1928800"/>
              <a:chExt cx="2836800" cy="546097"/>
            </a:xfrm>
          </p:grpSpPr>
          <p:sp>
            <p:nvSpPr>
              <p:cNvPr id="20" name="모서리가 둥근 직사각형 19"/>
              <p:cNvSpPr/>
              <p:nvPr/>
            </p:nvSpPr>
            <p:spPr>
              <a:xfrm>
                <a:off x="5214942" y="1928802"/>
                <a:ext cx="2808000" cy="360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T w="254000" h="298450"/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5186142" y="1928800"/>
                <a:ext cx="2807997" cy="5460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발달단계에 따른 훈육방법    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  <a:p>
                <a:pPr algn="r"/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 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r>
              <a:rPr altLang="en-US" b="1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endParaRPr lang="ko-KR" altLang="en-US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grpSp>
        <p:nvGrpSpPr>
          <p:cNvPr id="45" name="그룹 44"/>
          <p:cNvGrpSpPr/>
          <p:nvPr/>
        </p:nvGrpSpPr>
        <p:grpSpPr>
          <a:xfrm>
            <a:off x="556148" y="1634476"/>
            <a:ext cx="8599282" cy="2571768"/>
            <a:chOff x="857224" y="2014240"/>
            <a:chExt cx="8237967" cy="2145355"/>
          </a:xfrm>
        </p:grpSpPr>
        <p:grpSp>
          <p:nvGrpSpPr>
            <p:cNvPr id="28" name="그룹 43"/>
            <p:cNvGrpSpPr/>
            <p:nvPr/>
          </p:nvGrpSpPr>
          <p:grpSpPr>
            <a:xfrm>
              <a:off x="857224" y="2014240"/>
              <a:ext cx="7858180" cy="2129140"/>
              <a:chOff x="251520" y="3441263"/>
              <a:chExt cx="3944818" cy="2808312"/>
            </a:xfrm>
          </p:grpSpPr>
          <p:sp>
            <p:nvSpPr>
              <p:cNvPr id="29" name="모서리가 둥근 직사각형 28"/>
              <p:cNvSpPr/>
              <p:nvPr/>
            </p:nvSpPr>
            <p:spPr>
              <a:xfrm>
                <a:off x="251520" y="3441263"/>
                <a:ext cx="3944817" cy="2808312"/>
              </a:xfrm>
              <a:prstGeom prst="roundRect">
                <a:avLst>
                  <a:gd name="adj" fmla="val 14292"/>
                </a:avLst>
              </a:prstGeom>
              <a:solidFill>
                <a:schemeClr val="bg1"/>
              </a:solidFill>
              <a:ln w="76200">
                <a:solidFill>
                  <a:srgbClr val="A2BC32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30" name="직선 연결선 29"/>
              <p:cNvCxnSpPr/>
              <p:nvPr/>
            </p:nvCxnSpPr>
            <p:spPr>
              <a:xfrm flipV="1">
                <a:off x="297391" y="3956451"/>
                <a:ext cx="3898947" cy="12588"/>
              </a:xfrm>
              <a:prstGeom prst="line">
                <a:avLst/>
              </a:prstGeom>
              <a:ln>
                <a:solidFill>
                  <a:srgbClr val="A2BC3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/>
              <p:cNvSpPr txBox="1"/>
              <p:nvPr/>
            </p:nvSpPr>
            <p:spPr>
              <a:xfrm>
                <a:off x="487690" y="3454942"/>
                <a:ext cx="2331773" cy="551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400" b="1" dirty="0" smtClean="0">
                    <a:solidFill>
                      <a:srgbClr val="A2BC32"/>
                    </a:solidFill>
                    <a:latin typeface="+mn-ea"/>
                    <a:cs typeface="Arial" pitchFamily="34" charset="0"/>
                  </a:rPr>
                  <a:t>3</a:t>
                </a:r>
                <a:r>
                  <a:rPr lang="ko-KR" altLang="en-US" sz="2400" b="1" dirty="0" smtClean="0">
                    <a:solidFill>
                      <a:srgbClr val="A2BC32"/>
                    </a:solidFill>
                    <a:latin typeface="+mn-ea"/>
                    <a:cs typeface="Arial" pitchFamily="34" charset="0"/>
                  </a:rPr>
                  <a:t>세</a:t>
                </a:r>
                <a:r>
                  <a:rPr lang="en-US" altLang="ko-KR" sz="2400" b="1" dirty="0" smtClean="0">
                    <a:solidFill>
                      <a:srgbClr val="A2BC32"/>
                    </a:solidFill>
                    <a:latin typeface="+mn-ea"/>
                    <a:cs typeface="Arial" pitchFamily="34" charset="0"/>
                  </a:rPr>
                  <a:t>-5</a:t>
                </a:r>
                <a:r>
                  <a:rPr lang="ko-KR" altLang="en-US" sz="2400" b="1" dirty="0" smtClean="0">
                    <a:solidFill>
                      <a:srgbClr val="A2BC32"/>
                    </a:solidFill>
                    <a:latin typeface="+mn-ea"/>
                    <a:cs typeface="Arial" pitchFamily="34" charset="0"/>
                  </a:rPr>
                  <a:t>세</a:t>
                </a:r>
                <a:endParaRPr lang="ko-KR" altLang="en-US" sz="2400" b="1" dirty="0">
                  <a:solidFill>
                    <a:srgbClr val="A2BC32"/>
                  </a:solidFill>
                  <a:latin typeface="+mn-ea"/>
                  <a:cs typeface="Arial" pitchFamily="34" charset="0"/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3527986" y="2861405"/>
              <a:ext cx="205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2400" b="1" dirty="0">
                <a:solidFill>
                  <a:srgbClr val="006EC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1190808" y="2402630"/>
              <a:ext cx="7904383" cy="17569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2000" b="1" dirty="0" smtClean="0">
                  <a:latin typeface="+mn-ea"/>
                  <a:cs typeface="Arial" charset="0"/>
                </a:rPr>
                <a:t> 운동능력이 향상되어 활동량이 많아짐 </a:t>
              </a:r>
              <a:endParaRPr lang="en-US" altLang="ko-KR" sz="2000" b="1" dirty="0" smtClean="0">
                <a:latin typeface="+mn-ea"/>
                <a:cs typeface="Arial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altLang="ko-KR" sz="2000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sz="2000" b="1" dirty="0" smtClean="0">
                  <a:latin typeface="+mn-ea"/>
                  <a:cs typeface="Arial" charset="0"/>
                </a:rPr>
                <a:t>작은 물건들을 다루는 능력이 향상됨 </a:t>
              </a:r>
              <a:endParaRPr lang="en-US" altLang="ko-KR" sz="2000" b="1" dirty="0" smtClean="0">
                <a:latin typeface="+mn-ea"/>
                <a:cs typeface="Arial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ko-KR" altLang="en-US" sz="2000" b="1" dirty="0" smtClean="0">
                  <a:latin typeface="+mn-ea"/>
                  <a:cs typeface="Arial" charset="0"/>
                </a:rPr>
                <a:t> 현실과 상상을 혼돈하여 거짓말을 하기도 함 </a:t>
              </a:r>
              <a:endParaRPr lang="en-US" altLang="ko-KR" sz="2000" b="1" dirty="0" smtClean="0">
                <a:latin typeface="+mn-ea"/>
                <a:cs typeface="Arial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altLang="ko-KR" sz="2000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sz="2000" b="1" dirty="0" smtClean="0">
                  <a:latin typeface="+mn-ea"/>
                  <a:cs typeface="Arial" charset="0"/>
                </a:rPr>
                <a:t>호기심이 많아짐</a:t>
              </a:r>
              <a:endParaRPr lang="en-US" altLang="ko-KR" sz="2000" b="1" dirty="0" smtClean="0">
                <a:latin typeface="+mn-ea"/>
                <a:cs typeface="Arial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altLang="ko-KR" sz="2000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sz="2000" b="1" dirty="0" smtClean="0">
                  <a:latin typeface="+mn-ea"/>
                  <a:cs typeface="Arial" charset="0"/>
                </a:rPr>
                <a:t>꾸중을 들으면 토라짐 </a:t>
              </a:r>
              <a:endParaRPr lang="en-US" altLang="ko-KR" sz="2000" b="1" dirty="0" smtClean="0">
                <a:latin typeface="+mn-ea"/>
                <a:cs typeface="Arial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ko-KR" altLang="en-US" sz="2000" b="1" dirty="0" smtClean="0">
                  <a:latin typeface="+mn-ea"/>
                  <a:cs typeface="Arial" charset="0"/>
                </a:rPr>
                <a:t> 다른 사람과 노는 것을 좋아함 </a:t>
              </a:r>
              <a:endParaRPr lang="en-US" altLang="ko-KR" sz="2000" b="1" dirty="0" smtClean="0">
                <a:latin typeface="+mn-ea"/>
                <a:cs typeface="Arial" charset="0"/>
              </a:endParaRP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571472" y="4314830"/>
            <a:ext cx="8659874" cy="2000264"/>
            <a:chOff x="785874" y="4143380"/>
            <a:chExt cx="8431189" cy="2000264"/>
          </a:xfrm>
        </p:grpSpPr>
        <p:sp>
          <p:nvSpPr>
            <p:cNvPr id="22" name="아래쪽 화살표 21"/>
            <p:cNvSpPr/>
            <p:nvPr/>
          </p:nvSpPr>
          <p:spPr>
            <a:xfrm>
              <a:off x="4477255" y="4143380"/>
              <a:ext cx="357190" cy="408899"/>
            </a:xfrm>
            <a:prstGeom prst="downArrow">
              <a:avLst/>
            </a:prstGeom>
            <a:solidFill>
              <a:srgbClr val="92D050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3" name="그룹 22"/>
            <p:cNvGrpSpPr/>
            <p:nvPr/>
          </p:nvGrpSpPr>
          <p:grpSpPr>
            <a:xfrm>
              <a:off x="785874" y="4643446"/>
              <a:ext cx="8431189" cy="1500198"/>
              <a:chOff x="1128687" y="3386111"/>
              <a:chExt cx="7812315" cy="1066572"/>
            </a:xfrm>
          </p:grpSpPr>
          <p:sp>
            <p:nvSpPr>
              <p:cNvPr id="24" name="모서리가 둥근 직사각형 23"/>
              <p:cNvSpPr/>
              <p:nvPr/>
            </p:nvSpPr>
            <p:spPr>
              <a:xfrm>
                <a:off x="1128687" y="3386111"/>
                <a:ext cx="7372400" cy="1066572"/>
              </a:xfrm>
              <a:prstGeom prst="roundRect">
                <a:avLst>
                  <a:gd name="adj" fmla="val 14292"/>
                </a:avLst>
              </a:prstGeom>
              <a:solidFill>
                <a:schemeClr val="bg1"/>
              </a:solidFill>
              <a:ln w="76200">
                <a:solidFill>
                  <a:srgbClr val="A2BC32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1387914" y="3436900"/>
                <a:ext cx="7553088" cy="9409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buFont typeface="Arial" pitchFamily="34" charset="0"/>
                  <a:buChar char="•"/>
                </a:pPr>
                <a:r>
                  <a:rPr lang="en-US" altLang="ko-KR" sz="2000" b="1" spc="-150" dirty="0" smtClean="0">
                    <a:latin typeface="+mn-ea"/>
                    <a:cs typeface="Arial" charset="0"/>
                  </a:rPr>
                  <a:t> </a:t>
                </a:r>
                <a:r>
                  <a:rPr lang="ko-KR" altLang="en-US" sz="2000" b="1" spc="-150" dirty="0" smtClean="0">
                    <a:latin typeface="+mn-ea"/>
                    <a:cs typeface="Arial" charset="0"/>
                  </a:rPr>
                  <a:t>다른 사람들과 상호작용이 늘어나고 활동적이므로 사고가 종종 발생함</a:t>
                </a:r>
                <a:r>
                  <a:rPr lang="en-US" altLang="ko-KR" sz="2000" b="1" spc="-150" dirty="0" smtClean="0">
                    <a:latin typeface="+mn-ea"/>
                    <a:cs typeface="Arial" charset="0"/>
                  </a:rPr>
                  <a:t>.</a:t>
                </a:r>
              </a:p>
              <a:p>
                <a:r>
                  <a:rPr lang="en-US" altLang="ko-KR" sz="2000" b="1" spc="-150" dirty="0" smtClean="0">
                    <a:latin typeface="+mn-ea"/>
                    <a:cs typeface="Arial" charset="0"/>
                  </a:rPr>
                  <a:t>  </a:t>
                </a:r>
                <a:r>
                  <a:rPr lang="ko-KR" altLang="en-US" sz="2000" b="1" spc="-150" dirty="0" smtClean="0">
                    <a:latin typeface="+mn-ea"/>
                    <a:cs typeface="Arial" charset="0"/>
                  </a:rPr>
                  <a:t>허용해야 할 행동과 하지 말아야 할 것을 분명히 알려줘야 함   </a:t>
                </a:r>
                <a:endParaRPr lang="en-US" altLang="ko-KR" sz="2000" b="1" spc="-150" dirty="0" smtClean="0">
                  <a:latin typeface="+mn-ea"/>
                  <a:cs typeface="Arial" charset="0"/>
                </a:endParaRPr>
              </a:p>
              <a:p>
                <a:pPr>
                  <a:buFont typeface="Arial" pitchFamily="34" charset="0"/>
                  <a:buChar char="•"/>
                </a:pPr>
                <a:r>
                  <a:rPr lang="en-US" altLang="ko-KR" sz="2000" b="1" spc="-150" dirty="0" smtClean="0">
                    <a:latin typeface="+mn-ea"/>
                    <a:cs typeface="Arial" charset="0"/>
                  </a:rPr>
                  <a:t> </a:t>
                </a:r>
                <a:r>
                  <a:rPr lang="ko-KR" altLang="en-US" sz="2000" b="1" spc="-150" dirty="0" smtClean="0">
                    <a:latin typeface="+mn-ea"/>
                    <a:cs typeface="Arial" charset="0"/>
                  </a:rPr>
                  <a:t>꾸중을 들으면 토라지기 시작하므로 올바른 행동에 대한 예를 보여주는</a:t>
                </a:r>
                <a:r>
                  <a:rPr lang="en-US" altLang="ko-KR" sz="2000" b="1" spc="-150" dirty="0" smtClean="0">
                    <a:latin typeface="+mn-ea"/>
                    <a:cs typeface="Arial" charset="0"/>
                  </a:rPr>
                  <a:t> </a:t>
                </a:r>
              </a:p>
              <a:p>
                <a:r>
                  <a:rPr lang="en-US" altLang="ko-KR" sz="2000" b="1" spc="-150" dirty="0" smtClean="0">
                    <a:latin typeface="+mn-ea"/>
                    <a:cs typeface="Arial" charset="0"/>
                  </a:rPr>
                  <a:t>  </a:t>
                </a:r>
                <a:r>
                  <a:rPr lang="ko-KR" altLang="en-US" sz="2000" b="1" spc="-150" dirty="0" smtClean="0">
                    <a:latin typeface="+mn-ea"/>
                    <a:cs typeface="Arial" charset="0"/>
                  </a:rPr>
                  <a:t>것이 중요함</a:t>
                </a:r>
                <a:endParaRPr kumimoji="0" lang="ko-KR" altLang="en-US" sz="2000" b="1" spc="-150" dirty="0">
                  <a:latin typeface="+mn-ea"/>
                  <a:cs typeface="Arial" charset="0"/>
                </a:endParaRPr>
              </a:p>
            </p:txBody>
          </p:sp>
        </p:grpSp>
      </p:grpSp>
      <p:sp>
        <p:nvSpPr>
          <p:cNvPr id="18" name="제목 1"/>
          <p:cNvSpPr txBox="1">
            <a:spLocks/>
          </p:cNvSpPr>
          <p:nvPr/>
        </p:nvSpPr>
        <p:spPr>
          <a:xfrm>
            <a:off x="251520" y="84733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아동학대 예방하기 </a:t>
            </a: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2548878" y="500042"/>
            <a:ext cx="4689592" cy="1256963"/>
            <a:chOff x="2857488" y="500042"/>
            <a:chExt cx="4689592" cy="1256963"/>
          </a:xfrm>
        </p:grpSpPr>
        <p:pic>
          <p:nvPicPr>
            <p:cNvPr id="36" name="그림 35" descr="풍선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15074" y="500042"/>
              <a:ext cx="1332006" cy="1256963"/>
            </a:xfrm>
            <a:prstGeom prst="rect">
              <a:avLst/>
            </a:prstGeom>
          </p:spPr>
        </p:pic>
        <p:grpSp>
          <p:nvGrpSpPr>
            <p:cNvPr id="37" name="그룹 21"/>
            <p:cNvGrpSpPr/>
            <p:nvPr/>
          </p:nvGrpSpPr>
          <p:grpSpPr>
            <a:xfrm>
              <a:off x="2857488" y="993515"/>
              <a:ext cx="3571900" cy="707886"/>
              <a:chOff x="5186142" y="1928800"/>
              <a:chExt cx="2836800" cy="546097"/>
            </a:xfrm>
          </p:grpSpPr>
          <p:sp>
            <p:nvSpPr>
              <p:cNvPr id="38" name="모서리가 둥근 직사각형 37"/>
              <p:cNvSpPr/>
              <p:nvPr/>
            </p:nvSpPr>
            <p:spPr>
              <a:xfrm>
                <a:off x="5214942" y="1928802"/>
                <a:ext cx="2808000" cy="360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T w="254000" h="298450"/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39" name="직사각형 38"/>
              <p:cNvSpPr/>
              <p:nvPr/>
            </p:nvSpPr>
            <p:spPr>
              <a:xfrm>
                <a:off x="5186142" y="1928800"/>
                <a:ext cx="2807997" cy="5460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발달단계에 따른 훈육방법    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  <a:p>
                <a:pPr algn="r"/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 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r>
              <a:rPr altLang="en-US" b="1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endParaRPr lang="ko-KR" altLang="en-US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20060" y="2231856"/>
            <a:ext cx="2132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000" b="1" dirty="0">
              <a:solidFill>
                <a:srgbClr val="006E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428596" y="3980501"/>
            <a:ext cx="8282704" cy="2559070"/>
            <a:chOff x="736605" y="4454786"/>
            <a:chExt cx="7974884" cy="2338656"/>
          </a:xfrm>
        </p:grpSpPr>
        <p:grpSp>
          <p:nvGrpSpPr>
            <p:cNvPr id="23" name="그룹 22"/>
            <p:cNvGrpSpPr/>
            <p:nvPr/>
          </p:nvGrpSpPr>
          <p:grpSpPr>
            <a:xfrm>
              <a:off x="736605" y="4939050"/>
              <a:ext cx="7974884" cy="1854392"/>
              <a:chOff x="1142976" y="4967721"/>
              <a:chExt cx="7358114" cy="1517578"/>
            </a:xfrm>
          </p:grpSpPr>
          <p:sp>
            <p:nvSpPr>
              <p:cNvPr id="24" name="모서리가 둥근 직사각형 23"/>
              <p:cNvSpPr/>
              <p:nvPr/>
            </p:nvSpPr>
            <p:spPr>
              <a:xfrm>
                <a:off x="1142976" y="4967721"/>
                <a:ext cx="7358114" cy="1509979"/>
              </a:xfrm>
              <a:prstGeom prst="roundRect">
                <a:avLst>
                  <a:gd name="adj" fmla="val 14292"/>
                </a:avLst>
              </a:prstGeom>
              <a:solidFill>
                <a:schemeClr val="bg1"/>
              </a:solidFill>
              <a:ln w="76200">
                <a:solidFill>
                  <a:srgbClr val="F7990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1333366" y="5035161"/>
                <a:ext cx="7152318" cy="14501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buFont typeface="Arial" pitchFamily="34" charset="0"/>
                  <a:buChar char="•"/>
                </a:pPr>
                <a:r>
                  <a:rPr kumimoji="0" lang="en-US" altLang="ko-KR" sz="2000" b="1" dirty="0" smtClean="0">
                    <a:latin typeface="+mn-ea"/>
                    <a:cs typeface="Arial" charset="0"/>
                  </a:rPr>
                  <a:t> </a:t>
                </a:r>
                <a:r>
                  <a:rPr kumimoji="0" lang="ko-KR" altLang="en-US" sz="2000" b="1" dirty="0" smtClean="0">
                    <a:latin typeface="+mn-ea"/>
                    <a:cs typeface="Arial" charset="0"/>
                  </a:rPr>
                  <a:t>논리적으로 사고할 수 있으므로 행동의 원인과 결과 등에 대해</a:t>
                </a:r>
                <a:endParaRPr kumimoji="0" lang="en-US" altLang="ko-KR" sz="2000" b="1" dirty="0" smtClean="0">
                  <a:latin typeface="+mn-ea"/>
                  <a:cs typeface="Arial" charset="0"/>
                </a:endParaRPr>
              </a:p>
              <a:p>
                <a:r>
                  <a:rPr lang="en-US" altLang="ko-KR" sz="2000" b="1" dirty="0" smtClean="0">
                    <a:latin typeface="+mn-ea"/>
                    <a:cs typeface="Arial" charset="0"/>
                  </a:rPr>
                  <a:t>  </a:t>
                </a:r>
                <a:r>
                  <a:rPr lang="ko-KR" altLang="en-US" sz="2000" b="1" dirty="0" smtClean="0">
                    <a:latin typeface="+mn-ea"/>
                    <a:cs typeface="Arial" charset="0"/>
                  </a:rPr>
                  <a:t>설명하고</a:t>
                </a:r>
                <a:r>
                  <a:rPr lang="en-US" altLang="ko-KR" sz="2000" b="1" dirty="0" smtClean="0">
                    <a:latin typeface="+mn-ea"/>
                    <a:cs typeface="Arial" charset="0"/>
                  </a:rPr>
                  <a:t>, </a:t>
                </a:r>
                <a:r>
                  <a:rPr lang="ko-KR" altLang="en-US" sz="2000" b="1" dirty="0" smtClean="0">
                    <a:latin typeface="+mn-ea"/>
                    <a:cs typeface="Arial" charset="0"/>
                  </a:rPr>
                  <a:t>아동 스스로 </a:t>
                </a:r>
                <a:r>
                  <a:rPr kumimoji="0" lang="ko-KR" altLang="en-US" sz="2000" b="1" dirty="0" smtClean="0">
                    <a:latin typeface="+mn-ea"/>
                    <a:cs typeface="Arial" charset="0"/>
                  </a:rPr>
                  <a:t>옳지 않은 행동을 이해하여 행동을 교정할 </a:t>
                </a:r>
                <a:endParaRPr kumimoji="0" lang="en-US" altLang="ko-KR" sz="2000" b="1" dirty="0" smtClean="0">
                  <a:latin typeface="+mn-ea"/>
                  <a:cs typeface="Arial" charset="0"/>
                </a:endParaRPr>
              </a:p>
              <a:p>
                <a:r>
                  <a:rPr lang="en-US" altLang="ko-KR" sz="2000" b="1" dirty="0" smtClean="0">
                    <a:latin typeface="+mn-ea"/>
                    <a:cs typeface="Arial" charset="0"/>
                  </a:rPr>
                  <a:t>  </a:t>
                </a:r>
                <a:r>
                  <a:rPr kumimoji="0" lang="ko-KR" altLang="en-US" sz="2000" b="1" dirty="0" smtClean="0">
                    <a:latin typeface="+mn-ea"/>
                    <a:cs typeface="Arial" charset="0"/>
                  </a:rPr>
                  <a:t>수 있도록 도와주기 </a:t>
                </a:r>
                <a:endParaRPr kumimoji="0" lang="en-US" altLang="ko-KR" sz="2000" b="1" dirty="0" smtClean="0">
                  <a:latin typeface="+mn-ea"/>
                  <a:cs typeface="Arial" charset="0"/>
                </a:endParaRPr>
              </a:p>
              <a:p>
                <a:pPr>
                  <a:buFont typeface="Arial" pitchFamily="34" charset="0"/>
                  <a:buChar char="•"/>
                </a:pPr>
                <a:r>
                  <a:rPr lang="en-US" altLang="ko-KR" sz="2000" b="1" dirty="0" smtClean="0">
                    <a:latin typeface="+mn-ea"/>
                    <a:cs typeface="Arial" charset="0"/>
                  </a:rPr>
                  <a:t> </a:t>
                </a:r>
                <a:r>
                  <a:rPr lang="ko-KR" altLang="en-US" sz="2000" b="1" dirty="0" smtClean="0">
                    <a:latin typeface="+mn-ea"/>
                    <a:cs typeface="Arial" charset="0"/>
                  </a:rPr>
                  <a:t>아동이 </a:t>
                </a:r>
                <a:r>
                  <a:rPr lang="en-US" altLang="ko-KR" sz="2000" b="1" dirty="0" smtClean="0">
                    <a:latin typeface="+mn-ea"/>
                    <a:cs typeface="Arial" charset="0"/>
                  </a:rPr>
                  <a:t>‘</a:t>
                </a:r>
                <a:r>
                  <a:rPr lang="ko-KR" altLang="en-US" sz="2000" b="1" dirty="0" smtClean="0">
                    <a:latin typeface="+mn-ea"/>
                    <a:cs typeface="Arial" charset="0"/>
                  </a:rPr>
                  <a:t>싫다</a:t>
                </a:r>
                <a:r>
                  <a:rPr lang="en-US" altLang="ko-KR" sz="2000" b="1" dirty="0" smtClean="0">
                    <a:latin typeface="+mn-ea"/>
                    <a:cs typeface="Arial" charset="0"/>
                  </a:rPr>
                  <a:t>, </a:t>
                </a:r>
                <a:r>
                  <a:rPr lang="ko-KR" altLang="en-US" sz="2000" b="1" dirty="0" smtClean="0">
                    <a:latin typeface="+mn-ea"/>
                    <a:cs typeface="Arial" charset="0"/>
                  </a:rPr>
                  <a:t>안 한다</a:t>
                </a:r>
                <a:r>
                  <a:rPr lang="en-US" altLang="ko-KR" sz="2000" b="1" dirty="0" smtClean="0">
                    <a:latin typeface="+mn-ea"/>
                    <a:cs typeface="Arial" charset="0"/>
                  </a:rPr>
                  <a:t>’ </a:t>
                </a:r>
                <a:r>
                  <a:rPr lang="ko-KR" altLang="en-US" sz="2000" b="1" dirty="0" smtClean="0">
                    <a:latin typeface="+mn-ea"/>
                    <a:cs typeface="Arial" charset="0"/>
                  </a:rPr>
                  <a:t>등의 의사를 표현할 경우</a:t>
                </a:r>
                <a:r>
                  <a:rPr lang="en-US" altLang="ko-KR" sz="2000" b="1" dirty="0" smtClean="0">
                    <a:latin typeface="+mn-ea"/>
                    <a:cs typeface="Arial" charset="0"/>
                  </a:rPr>
                  <a:t>, </a:t>
                </a:r>
                <a:r>
                  <a:rPr lang="ko-KR" altLang="en-US" sz="2000" b="1" dirty="0" smtClean="0">
                    <a:latin typeface="+mn-ea"/>
                    <a:cs typeface="Arial" charset="0"/>
                  </a:rPr>
                  <a:t>무조건 수용 혹은 </a:t>
                </a:r>
                <a:endParaRPr lang="en-US" altLang="ko-KR" sz="2000" b="1" dirty="0" smtClean="0">
                  <a:latin typeface="+mn-ea"/>
                  <a:cs typeface="Arial" charset="0"/>
                </a:endParaRPr>
              </a:p>
              <a:p>
                <a:r>
                  <a:rPr lang="en-US" altLang="ko-KR" sz="2000" b="1" dirty="0" smtClean="0">
                    <a:latin typeface="+mn-ea"/>
                    <a:cs typeface="Arial" charset="0"/>
                  </a:rPr>
                  <a:t>  </a:t>
                </a:r>
                <a:r>
                  <a:rPr lang="ko-KR" altLang="en-US" sz="2000" b="1" dirty="0" smtClean="0">
                    <a:latin typeface="+mn-ea"/>
                    <a:cs typeface="Arial" charset="0"/>
                  </a:rPr>
                  <a:t>거부하지 말고</a:t>
                </a:r>
                <a:r>
                  <a:rPr lang="en-US" altLang="ko-KR" sz="2000" b="1" dirty="0" smtClean="0">
                    <a:latin typeface="+mn-ea"/>
                    <a:cs typeface="Arial" charset="0"/>
                  </a:rPr>
                  <a:t>, </a:t>
                </a:r>
                <a:r>
                  <a:rPr lang="ko-KR" altLang="en-US" sz="2000" b="1" dirty="0" smtClean="0">
                    <a:latin typeface="+mn-ea"/>
                    <a:cs typeface="Arial" charset="0"/>
                  </a:rPr>
                  <a:t>아동이 싫어하는 이유를 탐색하여 아동과 함께 </a:t>
                </a:r>
                <a:endParaRPr lang="en-US" altLang="ko-KR" sz="2000" b="1" dirty="0" smtClean="0">
                  <a:latin typeface="+mn-ea"/>
                  <a:cs typeface="Arial" charset="0"/>
                </a:endParaRPr>
              </a:p>
              <a:p>
                <a:r>
                  <a:rPr lang="en-US" altLang="ko-KR" sz="2000" b="1" dirty="0" smtClean="0">
                    <a:latin typeface="+mn-ea"/>
                    <a:cs typeface="Arial" charset="0"/>
                  </a:rPr>
                  <a:t>  </a:t>
                </a:r>
                <a:r>
                  <a:rPr lang="ko-KR" altLang="en-US" sz="2000" b="1" dirty="0" smtClean="0">
                    <a:latin typeface="+mn-ea"/>
                    <a:cs typeface="Arial" charset="0"/>
                  </a:rPr>
                  <a:t>해결방안 모색하기  </a:t>
                </a:r>
                <a:endParaRPr kumimoji="0" lang="ko-KR" altLang="en-US" sz="2000" b="1" dirty="0">
                  <a:latin typeface="+mn-ea"/>
                  <a:cs typeface="Arial" charset="0"/>
                </a:endParaRPr>
              </a:p>
            </p:txBody>
          </p:sp>
        </p:grpSp>
        <p:sp>
          <p:nvSpPr>
            <p:cNvPr id="28" name="아래쪽 화살표 27"/>
            <p:cNvSpPr/>
            <p:nvPr/>
          </p:nvSpPr>
          <p:spPr>
            <a:xfrm>
              <a:off x="4439886" y="4454786"/>
              <a:ext cx="357190" cy="428629"/>
            </a:xfrm>
            <a:prstGeom prst="downArrow">
              <a:avLst/>
            </a:prstGeom>
            <a:solidFill>
              <a:srgbClr val="FFC000"/>
            </a:solidFill>
            <a:ln>
              <a:solidFill>
                <a:srgbClr val="F799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428596" y="1631618"/>
            <a:ext cx="8286808" cy="2226010"/>
            <a:chOff x="2571736" y="4137813"/>
            <a:chExt cx="4320480" cy="2593915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2571736" y="4137813"/>
              <a:ext cx="4320480" cy="2593915"/>
            </a:xfrm>
            <a:prstGeom prst="roundRect">
              <a:avLst>
                <a:gd name="adj" fmla="val 14292"/>
              </a:avLst>
            </a:prstGeom>
            <a:solidFill>
              <a:schemeClr val="bg1"/>
            </a:solidFill>
            <a:ln w="76200">
              <a:solidFill>
                <a:srgbClr val="F7990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cxnSp>
          <p:nvCxnSpPr>
            <p:cNvPr id="31" name="직선 연결선 30"/>
            <p:cNvCxnSpPr/>
            <p:nvPr/>
          </p:nvCxnSpPr>
          <p:spPr>
            <a:xfrm flipV="1">
              <a:off x="2608982" y="4705232"/>
              <a:ext cx="4248472" cy="29476"/>
            </a:xfrm>
            <a:prstGeom prst="line">
              <a:avLst/>
            </a:prstGeom>
            <a:ln>
              <a:solidFill>
                <a:srgbClr val="F7990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2783374" y="4202661"/>
              <a:ext cx="2197645" cy="419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b="1" dirty="0" smtClean="0">
                  <a:solidFill>
                    <a:srgbClr val="F79906"/>
                  </a:solidFill>
                  <a:latin typeface="+mn-ea"/>
                  <a:cs typeface="Arial" pitchFamily="34" charset="0"/>
                </a:rPr>
                <a:t>5</a:t>
              </a:r>
              <a:r>
                <a:rPr lang="ko-KR" altLang="en-US" sz="2400" b="1" dirty="0" smtClean="0">
                  <a:solidFill>
                    <a:srgbClr val="F79906"/>
                  </a:solidFill>
                  <a:latin typeface="+mn-ea"/>
                  <a:cs typeface="Arial" pitchFamily="34" charset="0"/>
                </a:rPr>
                <a:t>세</a:t>
              </a:r>
              <a:r>
                <a:rPr lang="en-US" altLang="ko-KR" sz="2400" b="1" dirty="0" smtClean="0">
                  <a:solidFill>
                    <a:srgbClr val="F79906"/>
                  </a:solidFill>
                  <a:latin typeface="+mn-ea"/>
                  <a:cs typeface="Arial" pitchFamily="34" charset="0"/>
                </a:rPr>
                <a:t>-7</a:t>
              </a:r>
              <a:r>
                <a:rPr lang="ko-KR" altLang="en-US" sz="2400" b="1" dirty="0" smtClean="0">
                  <a:solidFill>
                    <a:srgbClr val="F79906"/>
                  </a:solidFill>
                  <a:latin typeface="+mn-ea"/>
                  <a:cs typeface="Arial" pitchFamily="34" charset="0"/>
                </a:rPr>
                <a:t>세</a:t>
              </a:r>
              <a:endParaRPr lang="ko-KR" altLang="en-US" sz="2400" b="1" dirty="0">
                <a:solidFill>
                  <a:srgbClr val="F79906"/>
                </a:solidFill>
                <a:latin typeface="+mn-ea"/>
                <a:cs typeface="Arial" pitchFamily="34" charset="0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2720718" y="4786292"/>
              <a:ext cx="3822499" cy="18509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2000" b="1" dirty="0" smtClean="0">
                  <a:latin typeface="+mn-ea"/>
                  <a:cs typeface="Arial" charset="0"/>
                </a:rPr>
                <a:t> 연필</a:t>
              </a:r>
              <a:r>
                <a:rPr lang="en-US" altLang="ko-KR" sz="2000" b="1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2000" b="1" dirty="0" smtClean="0">
                  <a:latin typeface="+mn-ea"/>
                  <a:cs typeface="Arial" charset="0"/>
                </a:rPr>
                <a:t>크레용을 자유롭게 사용 가능 </a:t>
              </a:r>
              <a:endParaRPr lang="en-US" altLang="ko-KR" sz="2000" b="1" dirty="0" smtClean="0">
                <a:latin typeface="+mn-ea"/>
                <a:cs typeface="Arial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altLang="ko-KR" sz="2000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sz="2000" b="1" dirty="0" smtClean="0">
                  <a:latin typeface="+mn-ea"/>
                  <a:cs typeface="Arial" charset="0"/>
                </a:rPr>
                <a:t>논리적 사고가 시작됨</a:t>
              </a:r>
              <a:endParaRPr lang="en-US" altLang="ko-KR" sz="2000" b="1" dirty="0" smtClean="0">
                <a:latin typeface="+mn-ea"/>
                <a:cs typeface="Arial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ko-KR" altLang="en-US" sz="2000" b="1" dirty="0" smtClean="0">
                  <a:latin typeface="+mn-ea"/>
                  <a:cs typeface="Arial" charset="0"/>
                </a:rPr>
                <a:t> 감정표현이 늘어남 </a:t>
              </a:r>
              <a:endParaRPr lang="en-US" altLang="ko-KR" sz="2000" b="1" dirty="0" smtClean="0">
                <a:latin typeface="+mn-ea"/>
                <a:cs typeface="Arial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altLang="ko-KR" sz="2000" b="1" dirty="0" smtClean="0">
                  <a:latin typeface="+mn-ea"/>
                  <a:cs typeface="Arial" charset="0"/>
                </a:rPr>
                <a:t> </a:t>
              </a:r>
              <a:r>
                <a:rPr lang="ko-KR" altLang="en-US" sz="2000" b="1" dirty="0" smtClean="0">
                  <a:latin typeface="+mn-ea"/>
                  <a:cs typeface="Arial" charset="0"/>
                </a:rPr>
                <a:t>친구들과 협동할 수 있음  </a:t>
              </a:r>
              <a:endParaRPr lang="en-US" altLang="ko-KR" sz="2000" b="1" dirty="0" smtClean="0">
                <a:latin typeface="+mn-ea"/>
                <a:cs typeface="Arial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ko-KR" altLang="en-US" sz="2000" b="1" dirty="0" smtClean="0">
                  <a:latin typeface="+mn-ea"/>
                  <a:cs typeface="Arial" charset="0"/>
                </a:rPr>
                <a:t> 어른의 관심을 받고 싶어함  </a:t>
              </a:r>
              <a:endParaRPr lang="en-US" altLang="ko-KR" sz="2000" b="1" dirty="0" smtClean="0">
                <a:latin typeface="+mn-ea"/>
                <a:cs typeface="Arial" charset="0"/>
              </a:endParaRPr>
            </a:p>
          </p:txBody>
        </p:sp>
      </p:grpSp>
      <p:sp>
        <p:nvSpPr>
          <p:cNvPr id="17" name="제목 1"/>
          <p:cNvSpPr txBox="1">
            <a:spLocks/>
          </p:cNvSpPr>
          <p:nvPr/>
        </p:nvSpPr>
        <p:spPr>
          <a:xfrm>
            <a:off x="251520" y="84733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아동학대 예방하기 </a:t>
            </a: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2548878" y="500042"/>
            <a:ext cx="4689592" cy="1256963"/>
            <a:chOff x="2857488" y="500042"/>
            <a:chExt cx="4689592" cy="1256963"/>
          </a:xfrm>
        </p:grpSpPr>
        <p:pic>
          <p:nvPicPr>
            <p:cNvPr id="16" name="그림 15" descr="풍선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15074" y="500042"/>
              <a:ext cx="1332006" cy="1256963"/>
            </a:xfrm>
            <a:prstGeom prst="rect">
              <a:avLst/>
            </a:prstGeom>
          </p:spPr>
        </p:pic>
        <p:grpSp>
          <p:nvGrpSpPr>
            <p:cNvPr id="18" name="그룹 21"/>
            <p:cNvGrpSpPr/>
            <p:nvPr/>
          </p:nvGrpSpPr>
          <p:grpSpPr>
            <a:xfrm>
              <a:off x="2857488" y="993515"/>
              <a:ext cx="3571900" cy="707886"/>
              <a:chOff x="5186142" y="1928800"/>
              <a:chExt cx="2836800" cy="546097"/>
            </a:xfrm>
          </p:grpSpPr>
          <p:sp>
            <p:nvSpPr>
              <p:cNvPr id="19" name="모서리가 둥근 직사각형 18"/>
              <p:cNvSpPr/>
              <p:nvPr/>
            </p:nvSpPr>
            <p:spPr>
              <a:xfrm>
                <a:off x="5214942" y="1928802"/>
                <a:ext cx="2808000" cy="360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prstMaterial="softEdge">
                <a:bevelT w="254000" h="298450"/>
                <a:bevelB w="184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+mn-ea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5186142" y="1928800"/>
                <a:ext cx="2807997" cy="5460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발달단계에 따른 훈육방법    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  <a:p>
                <a:pPr algn="r"/>
                <a:r>
                  <a:rPr lang="ko-KR" altLang="en-US" sz="2000" b="1" dirty="0" smtClean="0">
                    <a:latin typeface="+mn-ea"/>
                    <a:cs typeface="Arial" pitchFamily="34" charset="0"/>
                  </a:rPr>
                  <a:t> </a:t>
                </a:r>
                <a:endParaRPr lang="en-US" altLang="ko-KR" sz="2000" b="1" dirty="0" smtClean="0">
                  <a:latin typeface="+mn-ea"/>
                  <a:cs typeface="Arial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6"/>
          <p:cNvGrpSpPr/>
          <p:nvPr/>
        </p:nvGrpSpPr>
        <p:grpSpPr>
          <a:xfrm>
            <a:off x="285720" y="1071546"/>
            <a:ext cx="8501122" cy="5000658"/>
            <a:chOff x="285720" y="1071546"/>
            <a:chExt cx="8501122" cy="5000658"/>
          </a:xfrm>
        </p:grpSpPr>
        <p:sp>
          <p:nvSpPr>
            <p:cNvPr id="27" name="모서리가 둥근 직사각형 26"/>
            <p:cNvSpPr/>
            <p:nvPr/>
          </p:nvSpPr>
          <p:spPr>
            <a:xfrm>
              <a:off x="285720" y="1071546"/>
              <a:ext cx="8501122" cy="5000658"/>
            </a:xfrm>
            <a:prstGeom prst="roundRect">
              <a:avLst>
                <a:gd name="adj" fmla="val 8971"/>
              </a:avLst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prstMaterial="softEdge">
              <a:bevelT w="254000" h="298450"/>
              <a:bevelB w="184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500034" y="1357298"/>
              <a:ext cx="8215370" cy="46166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b="1" dirty="0" smtClean="0">
                  <a:latin typeface="+mn-ea"/>
                  <a:cs typeface="Arial" charset="0"/>
                </a:rPr>
                <a:t>협조 사례</a:t>
              </a:r>
              <a:r>
                <a:rPr lang="ko-KR" altLang="en-US" b="1" dirty="0" smtClean="0">
                  <a:latin typeface="맑은 고딕" pitchFamily="50" charset="-127"/>
                  <a:ea typeface="맑은 고딕" pitchFamily="50" charset="-127"/>
                </a:rPr>
                <a:t>① </a:t>
              </a:r>
              <a:r>
                <a:rPr lang="en-US" altLang="ko-KR" b="1" dirty="0" smtClean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b="1" dirty="0" smtClean="0">
                  <a:latin typeface="맑은 고딕" pitchFamily="50" charset="-127"/>
                  <a:ea typeface="맑은 고딕" pitchFamily="50" charset="-127"/>
                </a:rPr>
                <a:t>성학대의 신체 징후를 통해 개입</a:t>
              </a:r>
              <a:r>
                <a:rPr lang="en-US" altLang="ko-KR" b="1" dirty="0" smtClean="0">
                  <a:latin typeface="맑은 고딕" pitchFamily="50" charset="-127"/>
                  <a:ea typeface="맑은 고딕" pitchFamily="50" charset="-127"/>
                </a:rPr>
                <a:t>(2009)</a:t>
              </a:r>
              <a:r>
                <a:rPr lang="en-US" altLang="ko-KR" b="1" u="sng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</a:p>
            <a:p>
              <a:pPr>
                <a:lnSpc>
                  <a:spcPct val="150000"/>
                </a:lnSpc>
                <a:buFontTx/>
                <a:buChar char="-"/>
              </a:pPr>
              <a:r>
                <a:rPr lang="ko-KR" altLang="en-US" sz="1600" dirty="0" smtClean="0">
                  <a:latin typeface="+mn-ea"/>
                </a:rPr>
                <a:t> ○○ </a:t>
              </a:r>
              <a:r>
                <a:rPr lang="ko-KR" altLang="en-US" sz="1600" dirty="0" err="1" smtClean="0">
                  <a:latin typeface="+mn-ea"/>
                </a:rPr>
                <a:t>어린이집</a:t>
              </a:r>
              <a:r>
                <a:rPr lang="ko-KR" altLang="en-US" sz="1600" dirty="0" smtClean="0">
                  <a:latin typeface="+mn-ea"/>
                </a:rPr>
                <a:t> 교사는 자신의 반 유아의 신체 부위 중 허벅지 안쪽을 중심으로 멍 자국 </a:t>
              </a:r>
              <a:endParaRPr lang="en-US" altLang="ko-KR" sz="1600" dirty="0" smtClean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600" dirty="0" smtClean="0">
                  <a:latin typeface="+mn-ea"/>
                </a:rPr>
                <a:t>  등의 타박상이 있는 것과 낮잠 시간에 잠을 제대로 이루지 못하는 모습을 발견하였음</a:t>
              </a:r>
              <a:r>
                <a:rPr lang="en-US" altLang="ko-KR" sz="1600" dirty="0" smtClean="0">
                  <a:latin typeface="+mn-ea"/>
                </a:rPr>
                <a:t>.</a:t>
              </a:r>
            </a:p>
            <a:p>
              <a:pPr>
                <a:lnSpc>
                  <a:spcPct val="150000"/>
                </a:lnSpc>
                <a:buFontTx/>
                <a:buChar char="-"/>
              </a:pPr>
              <a:r>
                <a:rPr lang="ko-KR" altLang="en-US" sz="1600" dirty="0" smtClean="0">
                  <a:latin typeface="+mn-ea"/>
                  <a:cs typeface="Arial" charset="0"/>
                </a:rPr>
                <a:t> 이러한 증상은 </a:t>
              </a:r>
              <a:r>
                <a:rPr lang="ko-KR" altLang="en-US" sz="1600" dirty="0" err="1" smtClean="0">
                  <a:latin typeface="+mn-ea"/>
                  <a:cs typeface="Arial" charset="0"/>
                </a:rPr>
                <a:t>성학대</a:t>
              </a:r>
              <a:r>
                <a:rPr lang="ko-KR" altLang="en-US" sz="1600" dirty="0" smtClean="0">
                  <a:latin typeface="+mn-ea"/>
                  <a:cs typeface="Arial" charset="0"/>
                </a:rPr>
                <a:t> 징후 중 하나라 생각되어 유아와 친모를 대상으로 면담을 실시</a:t>
              </a:r>
              <a:endParaRPr lang="en-US" altLang="ko-KR" sz="1600" dirty="0" smtClean="0">
                <a:latin typeface="+mn-ea"/>
                <a:cs typeface="Arial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600" dirty="0" smtClean="0">
                  <a:latin typeface="+mn-ea"/>
                  <a:cs typeface="Arial" charset="0"/>
                </a:rPr>
                <a:t>  </a:t>
              </a:r>
              <a:r>
                <a:rPr lang="ko-KR" altLang="en-US" sz="1600" dirty="0" smtClean="0">
                  <a:latin typeface="+mn-ea"/>
                  <a:cs typeface="Arial" charset="0"/>
                </a:rPr>
                <a:t>하였으며</a:t>
              </a:r>
              <a:r>
                <a:rPr lang="en-US" altLang="ko-KR" sz="1600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dirty="0" smtClean="0">
                  <a:latin typeface="+mn-ea"/>
                  <a:cs typeface="Arial" charset="0"/>
                </a:rPr>
                <a:t>그 결과 친부가 아동에게 반복적으로 </a:t>
              </a:r>
              <a:r>
                <a:rPr lang="ko-KR" altLang="en-US" sz="1600" dirty="0" err="1" smtClean="0">
                  <a:latin typeface="+mn-ea"/>
                  <a:cs typeface="Arial" charset="0"/>
                </a:rPr>
                <a:t>성학대를</a:t>
              </a:r>
              <a:r>
                <a:rPr lang="ko-KR" altLang="en-US" sz="1600" dirty="0" smtClean="0">
                  <a:latin typeface="+mn-ea"/>
                  <a:cs typeface="Arial" charset="0"/>
                </a:rPr>
                <a:t> 가한 것이 발견됨</a:t>
              </a:r>
              <a:r>
                <a:rPr lang="en-US" altLang="ko-KR" sz="1600" dirty="0" smtClean="0">
                  <a:latin typeface="+mn-ea"/>
                  <a:cs typeface="Arial" charset="0"/>
                </a:rPr>
                <a:t>.</a:t>
              </a:r>
            </a:p>
            <a:p>
              <a:pPr>
                <a:lnSpc>
                  <a:spcPct val="150000"/>
                </a:lnSpc>
                <a:buFontTx/>
                <a:buChar char="-"/>
              </a:pPr>
              <a:r>
                <a:rPr lang="ko-KR" altLang="en-US" sz="1600" dirty="0" smtClean="0">
                  <a:latin typeface="+mn-ea"/>
                  <a:cs typeface="Arial" charset="0"/>
                </a:rPr>
                <a:t> 친모는 신고하기를 꺼렸으나</a:t>
              </a:r>
              <a:r>
                <a:rPr lang="en-US" altLang="ko-KR" sz="1600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dirty="0" err="1" smtClean="0">
                  <a:latin typeface="+mn-ea"/>
                  <a:cs typeface="Arial" charset="0"/>
                </a:rPr>
                <a:t>어린이집</a:t>
              </a:r>
              <a:r>
                <a:rPr lang="ko-KR" altLang="en-US" sz="1600" dirty="0" smtClean="0">
                  <a:latin typeface="+mn-ea"/>
                  <a:cs typeface="Arial" charset="0"/>
                </a:rPr>
                <a:t> 교사의 설득 끝에 아동보호전문기관에 신고함</a:t>
              </a:r>
              <a:r>
                <a:rPr lang="en-US" altLang="ko-KR" sz="1600" dirty="0" smtClean="0">
                  <a:latin typeface="+mn-ea"/>
                  <a:cs typeface="Arial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ko-KR" altLang="en-US" b="1" dirty="0" smtClean="0">
                  <a:latin typeface="+mn-ea"/>
                  <a:cs typeface="Arial" charset="0"/>
                </a:rPr>
                <a:t>협조 사례②</a:t>
              </a:r>
              <a:r>
                <a:rPr lang="ko-KR" altLang="en-US" b="1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b="1" dirty="0" smtClean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b="1" dirty="0" smtClean="0">
                  <a:latin typeface="맑은 고딕" pitchFamily="50" charset="-127"/>
                  <a:ea typeface="맑은 고딕" pitchFamily="50" charset="-127"/>
                </a:rPr>
                <a:t>가정 방문을 통해 방임 발견</a:t>
              </a:r>
              <a:r>
                <a:rPr lang="en-US" altLang="ko-KR" b="1" dirty="0" smtClean="0">
                  <a:latin typeface="맑은 고딕" pitchFamily="50" charset="-127"/>
                  <a:ea typeface="맑은 고딕" pitchFamily="50" charset="-127"/>
                </a:rPr>
                <a:t>(2009)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</a:p>
            <a:p>
              <a:pPr>
                <a:lnSpc>
                  <a:spcPct val="150000"/>
                </a:lnSpc>
                <a:buFontTx/>
                <a:buChar char="-"/>
              </a:pPr>
              <a:r>
                <a:rPr lang="ko-KR" altLang="en-US" sz="1600" dirty="0" smtClean="0">
                  <a:latin typeface="+mn-ea"/>
                </a:rPr>
                <a:t> △△ </a:t>
              </a:r>
              <a:r>
                <a:rPr lang="ko-KR" altLang="en-US" sz="1600" dirty="0" err="1" smtClean="0">
                  <a:latin typeface="+mn-ea"/>
                </a:rPr>
                <a:t>어린이집</a:t>
              </a:r>
              <a:r>
                <a:rPr lang="ko-KR" altLang="en-US" sz="1600" dirty="0" smtClean="0">
                  <a:latin typeface="+mn-ea"/>
                </a:rPr>
                <a:t> 원장은 평소 옷에서 냄새가 나는 등 청결하지 못한 아동이 있어 가정을 </a:t>
              </a:r>
              <a:endParaRPr lang="en-US" altLang="ko-KR" sz="1600" dirty="0" smtClean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600" dirty="0" smtClean="0">
                  <a:latin typeface="+mn-ea"/>
                </a:rPr>
                <a:t>  </a:t>
              </a:r>
              <a:r>
                <a:rPr lang="ko-KR" altLang="en-US" sz="1600" dirty="0" smtClean="0">
                  <a:latin typeface="+mn-ea"/>
                </a:rPr>
                <a:t>방문하였는데</a:t>
              </a:r>
              <a:r>
                <a:rPr lang="en-US" altLang="ko-KR" sz="1600" dirty="0" smtClean="0">
                  <a:latin typeface="+mn-ea"/>
                </a:rPr>
                <a:t>, </a:t>
              </a:r>
              <a:r>
                <a:rPr lang="ko-KR" altLang="en-US" sz="1600" dirty="0" smtClean="0">
                  <a:latin typeface="+mn-ea"/>
                </a:rPr>
                <a:t>집의 바닥은 신발을 신고 들어갈 수 있을 정도로 매우 더러웠음</a:t>
              </a:r>
              <a:r>
                <a:rPr lang="en-US" altLang="ko-KR" sz="1600" dirty="0" smtClean="0">
                  <a:latin typeface="+mn-ea"/>
                </a:rPr>
                <a:t>. </a:t>
              </a:r>
            </a:p>
            <a:p>
              <a:pPr>
                <a:lnSpc>
                  <a:spcPct val="150000"/>
                </a:lnSpc>
                <a:buFontTx/>
                <a:buChar char="-"/>
              </a:pPr>
              <a:r>
                <a:rPr lang="ko-KR" altLang="en-US" sz="1600" dirty="0" smtClean="0">
                  <a:latin typeface="+mn-ea"/>
                  <a:cs typeface="Arial" charset="0"/>
                </a:rPr>
                <a:t> 아동보호전문기관에 신고한 결과</a:t>
              </a:r>
              <a:r>
                <a:rPr lang="en-US" altLang="ko-KR" sz="1600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dirty="0" smtClean="0">
                  <a:latin typeface="+mn-ea"/>
                  <a:cs typeface="Arial" charset="0"/>
                </a:rPr>
                <a:t>아동 방임으로 판정되었으며</a:t>
              </a:r>
              <a:r>
                <a:rPr lang="en-US" altLang="ko-KR" sz="1600" dirty="0" smtClean="0">
                  <a:latin typeface="+mn-ea"/>
                  <a:cs typeface="Arial" charset="0"/>
                </a:rPr>
                <a:t>, </a:t>
              </a:r>
              <a:r>
                <a:rPr lang="ko-KR" altLang="en-US" sz="1600" dirty="0" smtClean="0">
                  <a:latin typeface="+mn-ea"/>
                  <a:cs typeface="Arial" charset="0"/>
                </a:rPr>
                <a:t>이를 개선하기 위해 </a:t>
              </a:r>
              <a:endParaRPr lang="en-US" altLang="ko-KR" sz="1600" dirty="0" smtClean="0">
                <a:latin typeface="+mn-ea"/>
                <a:cs typeface="Arial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600" dirty="0" smtClean="0">
                  <a:latin typeface="+mn-ea"/>
                  <a:cs typeface="Arial" charset="0"/>
                </a:rPr>
                <a:t>  </a:t>
              </a:r>
              <a:r>
                <a:rPr lang="ko-KR" altLang="en-US" sz="1600" dirty="0" smtClean="0">
                  <a:latin typeface="+mn-ea"/>
                  <a:cs typeface="Arial" charset="0"/>
                </a:rPr>
                <a:t>지속적으로 가정을 모니터링 하고 있음</a:t>
              </a:r>
              <a:r>
                <a:rPr lang="en-US" altLang="ko-KR" sz="1600" dirty="0" smtClean="0">
                  <a:latin typeface="+mn-ea"/>
                  <a:cs typeface="Arial" charset="0"/>
                </a:rPr>
                <a:t>.</a:t>
              </a:r>
            </a:p>
            <a:p>
              <a:pPr>
                <a:lnSpc>
                  <a:spcPct val="150000"/>
                </a:lnSpc>
                <a:buFontTx/>
                <a:buChar char="-"/>
              </a:pPr>
              <a:r>
                <a:rPr lang="en-US" altLang="ko-KR" sz="1600" dirty="0" smtClean="0">
                  <a:latin typeface="+mn-ea"/>
                  <a:cs typeface="Arial" charset="0"/>
                </a:rPr>
                <a:t> </a:t>
              </a:r>
              <a:r>
                <a:rPr lang="ko-KR" altLang="en-US" sz="1600" dirty="0" smtClean="0">
                  <a:latin typeface="+mn-ea"/>
                  <a:cs typeface="Arial" charset="0"/>
                </a:rPr>
                <a:t>부모를 대상으로 상담을 실시함으로써 양육에 대한 스트레스를 해소할 수 있도록 함</a:t>
              </a:r>
              <a:r>
                <a:rPr lang="en-US" altLang="ko-KR" sz="1600" dirty="0" smtClean="0">
                  <a:latin typeface="+mn-ea"/>
                  <a:cs typeface="Arial" charset="0"/>
                </a:rPr>
                <a:t>.</a:t>
              </a:r>
            </a:p>
          </p:txBody>
        </p:sp>
      </p:grpSp>
      <p:sp>
        <p:nvSpPr>
          <p:cNvPr id="6" name="제목 1"/>
          <p:cNvSpPr txBox="1">
            <a:spLocks/>
          </p:cNvSpPr>
          <p:nvPr/>
        </p:nvSpPr>
        <p:spPr>
          <a:xfrm>
            <a:off x="251520" y="84733"/>
            <a:ext cx="8321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  </a:t>
            </a:r>
            <a:r>
              <a:rPr lang="ko-KR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업무 협조 및 </a:t>
            </a:r>
            <a:r>
              <a:rPr lang="ko-KR" altLang="en-US" sz="36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비협조</a:t>
            </a:r>
            <a:r>
              <a:rPr lang="ko-KR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사례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6"/>
          <p:cNvGrpSpPr/>
          <p:nvPr/>
        </p:nvGrpSpPr>
        <p:grpSpPr>
          <a:xfrm>
            <a:off x="285720" y="1071546"/>
            <a:ext cx="8501122" cy="5000658"/>
            <a:chOff x="285720" y="1071546"/>
            <a:chExt cx="8501122" cy="5000658"/>
          </a:xfrm>
        </p:grpSpPr>
        <p:sp>
          <p:nvSpPr>
            <p:cNvPr id="27" name="모서리가 둥근 직사각형 26"/>
            <p:cNvSpPr/>
            <p:nvPr/>
          </p:nvSpPr>
          <p:spPr>
            <a:xfrm>
              <a:off x="285720" y="1071546"/>
              <a:ext cx="8501122" cy="5000658"/>
            </a:xfrm>
            <a:prstGeom prst="roundRect">
              <a:avLst>
                <a:gd name="adj" fmla="val 8971"/>
              </a:avLst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prstMaterial="softEdge">
              <a:bevelT w="254000" h="298450"/>
              <a:bevelB w="184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500034" y="1357298"/>
              <a:ext cx="8215370" cy="42473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b="1" dirty="0" err="1" smtClean="0">
                  <a:latin typeface="+mn-ea"/>
                  <a:cs typeface="Arial" charset="0"/>
                </a:rPr>
                <a:t>비협조</a:t>
              </a:r>
              <a:r>
                <a:rPr lang="ko-KR" altLang="en-US" b="1" dirty="0" smtClean="0">
                  <a:latin typeface="+mn-ea"/>
                  <a:cs typeface="Arial" charset="0"/>
                </a:rPr>
                <a:t> 사례</a:t>
              </a:r>
              <a:r>
                <a:rPr lang="ko-KR" altLang="en-US" b="1" dirty="0" smtClean="0">
                  <a:latin typeface="맑은 고딕" pitchFamily="50" charset="-127"/>
                  <a:ea typeface="맑은 고딕" pitchFamily="50" charset="-127"/>
                </a:rPr>
                <a:t>① </a:t>
              </a:r>
              <a:r>
                <a:rPr lang="en-US" altLang="ko-KR" b="1" dirty="0" smtClean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b="1" dirty="0" smtClean="0">
                  <a:latin typeface="맑은 고딕" pitchFamily="50" charset="-127"/>
                  <a:ea typeface="맑은 고딕" pitchFamily="50" charset="-127"/>
                </a:rPr>
                <a:t>성학대의 신체 징후를 통해 개입</a:t>
              </a:r>
              <a:r>
                <a:rPr lang="en-US" altLang="ko-KR" b="1" dirty="0" smtClean="0">
                  <a:latin typeface="맑은 고딕" pitchFamily="50" charset="-127"/>
                  <a:ea typeface="맑은 고딕" pitchFamily="50" charset="-127"/>
                </a:rPr>
                <a:t>(2009) </a:t>
              </a:r>
            </a:p>
            <a:p>
              <a:pPr>
                <a:lnSpc>
                  <a:spcPct val="150000"/>
                </a:lnSpc>
                <a:buFontTx/>
                <a:buChar char="-"/>
              </a:pPr>
              <a:r>
                <a:rPr lang="ko-KR" altLang="en-US" sz="1600" dirty="0" smtClean="0">
                  <a:latin typeface="+mn-ea"/>
                </a:rPr>
                <a:t> 아동이 부모로부터 구타당하는 소리가 반복적으로 들려 이웃 주민이 아동보호전문</a:t>
              </a:r>
              <a:endParaRPr lang="en-US" altLang="ko-KR" sz="1600" dirty="0" smtClean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600" dirty="0" smtClean="0">
                  <a:latin typeface="+mn-ea"/>
                </a:rPr>
                <a:t>  </a:t>
              </a:r>
              <a:r>
                <a:rPr lang="ko-KR" altLang="en-US" sz="1600" dirty="0" smtClean="0">
                  <a:latin typeface="+mn-ea"/>
                </a:rPr>
                <a:t>기관에 신고하였음</a:t>
              </a:r>
              <a:r>
                <a:rPr lang="en-US" altLang="ko-KR" sz="1600" dirty="0" smtClean="0">
                  <a:latin typeface="+mn-ea"/>
                </a:rPr>
                <a:t>.</a:t>
              </a:r>
            </a:p>
            <a:p>
              <a:pPr>
                <a:lnSpc>
                  <a:spcPct val="150000"/>
                </a:lnSpc>
                <a:buFontTx/>
                <a:buChar char="-"/>
              </a:pPr>
              <a:r>
                <a:rPr lang="ko-KR" altLang="en-US" sz="1600" dirty="0" smtClean="0">
                  <a:latin typeface="+mn-ea"/>
                </a:rPr>
                <a:t> 학대행위자 뿐 아니라 주변인 조사를 위해 아동이 다니고 있는 △△</a:t>
              </a:r>
              <a:r>
                <a:rPr lang="ko-KR" altLang="en-US" sz="1600" dirty="0" err="1" smtClean="0">
                  <a:latin typeface="+mn-ea"/>
                </a:rPr>
                <a:t>어린이집</a:t>
              </a:r>
              <a:r>
                <a:rPr lang="ko-KR" altLang="en-US" sz="1600" dirty="0" smtClean="0">
                  <a:latin typeface="+mn-ea"/>
                </a:rPr>
                <a:t> 교사에게 </a:t>
              </a:r>
              <a:endParaRPr lang="en-US" altLang="ko-KR" sz="1600" dirty="0" smtClean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600" dirty="0" smtClean="0">
                  <a:latin typeface="+mn-ea"/>
                </a:rPr>
                <a:t>  </a:t>
              </a:r>
              <a:r>
                <a:rPr lang="ko-KR" altLang="en-US" sz="1600" dirty="0" smtClean="0">
                  <a:latin typeface="+mn-ea"/>
                </a:rPr>
                <a:t>조사 요청을 하였으나 </a:t>
              </a:r>
              <a:r>
                <a:rPr lang="ko-KR" altLang="en-US" sz="1600" dirty="0" err="1" smtClean="0">
                  <a:latin typeface="+mn-ea"/>
                </a:rPr>
                <a:t>어린이집</a:t>
              </a:r>
              <a:r>
                <a:rPr lang="ko-KR" altLang="en-US" sz="1600" dirty="0" smtClean="0">
                  <a:latin typeface="+mn-ea"/>
                </a:rPr>
                <a:t> 측에서는 학원의 이미지와 학부모와의 관계 등을 고려</a:t>
              </a:r>
              <a:endParaRPr lang="en-US" altLang="ko-KR" sz="1600" dirty="0" smtClean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600" dirty="0" smtClean="0">
                  <a:latin typeface="+mn-ea"/>
                </a:rPr>
                <a:t>  </a:t>
              </a:r>
              <a:r>
                <a:rPr lang="ko-KR" altLang="en-US" sz="1600" dirty="0" smtClean="0">
                  <a:latin typeface="+mn-ea"/>
                </a:rPr>
                <a:t>하여 요청을 거절하였음</a:t>
              </a:r>
              <a:r>
                <a:rPr lang="en-US" altLang="ko-KR" sz="1600" dirty="0" smtClean="0">
                  <a:latin typeface="+mn-ea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ko-KR" altLang="en-US" b="1" dirty="0" err="1" smtClean="0">
                  <a:latin typeface="+mn-ea"/>
                  <a:cs typeface="Arial" charset="0"/>
                </a:rPr>
                <a:t>비협조</a:t>
              </a:r>
              <a:r>
                <a:rPr lang="ko-KR" altLang="en-US" b="1" dirty="0" smtClean="0">
                  <a:latin typeface="+mn-ea"/>
                  <a:cs typeface="Arial" charset="0"/>
                </a:rPr>
                <a:t> 사례②</a:t>
              </a:r>
              <a:r>
                <a:rPr lang="ko-KR" altLang="en-US" b="1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b="1" dirty="0" smtClean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b="1" dirty="0" smtClean="0">
                  <a:latin typeface="맑은 고딕" pitchFamily="50" charset="-127"/>
                  <a:ea typeface="맑은 고딕" pitchFamily="50" charset="-127"/>
                </a:rPr>
                <a:t>아동학대 신고에 대한 정보 부족으로 신고 불이행</a:t>
              </a:r>
              <a:r>
                <a:rPr lang="en-US" altLang="ko-KR" b="1" dirty="0" smtClean="0">
                  <a:latin typeface="맑은 고딕" pitchFamily="50" charset="-127"/>
                  <a:ea typeface="맑은 고딕" pitchFamily="50" charset="-127"/>
                </a:rPr>
                <a:t>(2009)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</a:p>
            <a:p>
              <a:pPr>
                <a:lnSpc>
                  <a:spcPct val="150000"/>
                </a:lnSpc>
                <a:buFontTx/>
                <a:buChar char="-"/>
              </a:pPr>
              <a:r>
                <a:rPr lang="ko-KR" altLang="en-US" sz="1600" dirty="0" smtClean="0">
                  <a:latin typeface="+mn-ea"/>
                </a:rPr>
                <a:t> 자신의 딸이 남편에게 </a:t>
              </a:r>
              <a:r>
                <a:rPr lang="ko-KR" altLang="en-US" sz="1600" dirty="0" err="1" smtClean="0">
                  <a:latin typeface="+mn-ea"/>
                </a:rPr>
                <a:t>성학대</a:t>
              </a:r>
              <a:r>
                <a:rPr lang="ko-KR" altLang="en-US" sz="1600" dirty="0" smtClean="0">
                  <a:latin typeface="+mn-ea"/>
                </a:rPr>
                <a:t> 당하고 있다는 사실을 알고 난 후</a:t>
              </a:r>
              <a:r>
                <a:rPr lang="en-US" altLang="ko-KR" sz="1600" dirty="0" smtClean="0">
                  <a:latin typeface="+mn-ea"/>
                </a:rPr>
                <a:t>, </a:t>
              </a:r>
              <a:r>
                <a:rPr lang="ko-KR" altLang="en-US" sz="1600" dirty="0" smtClean="0">
                  <a:latin typeface="+mn-ea"/>
                </a:rPr>
                <a:t>가족 내에서 일어난 </a:t>
              </a:r>
              <a:endParaRPr lang="en-US" altLang="ko-KR" sz="1600" dirty="0" smtClean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600" dirty="0" smtClean="0">
                  <a:latin typeface="+mn-ea"/>
                </a:rPr>
                <a:t>  </a:t>
              </a:r>
              <a:r>
                <a:rPr lang="ko-KR" altLang="en-US" sz="1600" dirty="0" smtClean="0">
                  <a:latin typeface="+mn-ea"/>
                </a:rPr>
                <a:t>사건이라 조심스러워 딸이 다니고 있는 </a:t>
              </a:r>
              <a:r>
                <a:rPr lang="ko-KR" altLang="en-US" sz="1600" dirty="0" err="1" smtClean="0">
                  <a:latin typeface="+mn-ea"/>
                </a:rPr>
                <a:t>어린이집</a:t>
              </a:r>
              <a:r>
                <a:rPr lang="ko-KR" altLang="en-US" sz="1600" dirty="0" smtClean="0">
                  <a:latin typeface="+mn-ea"/>
                </a:rPr>
                <a:t> 교사에게 상담을 요청하였음</a:t>
              </a:r>
              <a:r>
                <a:rPr lang="en-US" altLang="ko-KR" sz="1600" dirty="0" smtClean="0">
                  <a:latin typeface="+mn-ea"/>
                </a:rPr>
                <a:t>.</a:t>
              </a:r>
            </a:p>
            <a:p>
              <a:pPr>
                <a:lnSpc>
                  <a:spcPct val="150000"/>
                </a:lnSpc>
                <a:buFontTx/>
                <a:buChar char="-"/>
              </a:pPr>
              <a:r>
                <a:rPr lang="ko-KR" altLang="en-US" sz="1600" dirty="0" smtClean="0">
                  <a:latin typeface="+mn-ea"/>
                  <a:cs typeface="Arial" charset="0"/>
                </a:rPr>
                <a:t> </a:t>
              </a:r>
              <a:r>
                <a:rPr lang="ko-KR" altLang="en-US" sz="1600" dirty="0" err="1" smtClean="0">
                  <a:latin typeface="+mn-ea"/>
                  <a:cs typeface="Arial" charset="0"/>
                </a:rPr>
                <a:t>어린이집</a:t>
              </a:r>
              <a:r>
                <a:rPr lang="ko-KR" altLang="en-US" sz="1600" dirty="0" smtClean="0">
                  <a:latin typeface="+mn-ea"/>
                  <a:cs typeface="Arial" charset="0"/>
                </a:rPr>
                <a:t> 교사는 아동학대 발생 사건에 대한 처리 방법을 제대로 숙지하여 못하여 </a:t>
              </a:r>
              <a:endParaRPr lang="en-US" altLang="ko-KR" sz="1600" dirty="0" smtClean="0">
                <a:latin typeface="+mn-ea"/>
                <a:cs typeface="Arial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600" dirty="0" smtClean="0">
                  <a:latin typeface="+mn-ea"/>
                  <a:cs typeface="Arial" charset="0"/>
                </a:rPr>
                <a:t>  </a:t>
              </a:r>
              <a:r>
                <a:rPr lang="ko-KR" altLang="en-US" sz="1600" dirty="0" smtClean="0">
                  <a:latin typeface="+mn-ea"/>
                  <a:cs typeface="Arial" charset="0"/>
                </a:rPr>
                <a:t>아동보호전문기관에 신고하지 않았음</a:t>
              </a:r>
              <a:r>
                <a:rPr lang="en-US" altLang="ko-KR" sz="1600" dirty="0" smtClean="0">
                  <a:latin typeface="+mn-ea"/>
                  <a:cs typeface="Arial" charset="0"/>
                </a:rPr>
                <a:t>.</a:t>
              </a:r>
            </a:p>
          </p:txBody>
        </p:sp>
      </p:grpSp>
      <p:sp>
        <p:nvSpPr>
          <p:cNvPr id="6" name="제목 1"/>
          <p:cNvSpPr txBox="1">
            <a:spLocks/>
          </p:cNvSpPr>
          <p:nvPr/>
        </p:nvSpPr>
        <p:spPr>
          <a:xfrm>
            <a:off x="251520" y="84733"/>
            <a:ext cx="8321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  </a:t>
            </a:r>
            <a:r>
              <a:rPr lang="ko-KR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업무 협조 및 </a:t>
            </a:r>
            <a:r>
              <a:rPr lang="ko-KR" altLang="en-US" sz="36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비협조</a:t>
            </a:r>
            <a:r>
              <a:rPr lang="ko-KR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사례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51520" y="84733"/>
            <a:ext cx="8229600" cy="646331"/>
          </a:xfrm>
        </p:spPr>
        <p:txBody>
          <a:bodyPr/>
          <a:lstStyle/>
          <a:p>
            <a:r>
              <a:rPr altLang="en-US" b="1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endParaRPr lang="ko-KR" altLang="en-US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41" name="Picture 6" descr="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928670"/>
            <a:ext cx="3143272" cy="4000528"/>
          </a:xfrm>
          <a:prstGeom prst="rect">
            <a:avLst/>
          </a:prstGeom>
          <a:noFill/>
        </p:spPr>
      </p:pic>
      <p:sp>
        <p:nvSpPr>
          <p:cNvPr id="46" name="TextBox 45"/>
          <p:cNvSpPr txBox="1"/>
          <p:nvPr/>
        </p:nvSpPr>
        <p:spPr>
          <a:xfrm>
            <a:off x="785786" y="5072074"/>
            <a:ext cx="77867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spc="-150" dirty="0" smtClean="0">
                <a:latin typeface="+mn-ea"/>
              </a:rPr>
              <a:t>아동학대로  의심된다면 신고하셔야 합니다</a:t>
            </a:r>
            <a:r>
              <a:rPr lang="en-US" altLang="ko-KR" sz="2400" b="1" spc="-150" dirty="0" smtClean="0">
                <a:latin typeface="+mn-ea"/>
              </a:rPr>
              <a:t>.</a:t>
            </a:r>
          </a:p>
          <a:p>
            <a:pPr algn="ctr"/>
            <a:r>
              <a:rPr lang="ko-KR" altLang="en-US" sz="2400" b="1" spc="-150" dirty="0" smtClean="0">
                <a:latin typeface="+mn-ea"/>
              </a:rPr>
              <a:t>지금 여러분의 관심과 실천이 아동을 살릴 수 있습니다</a:t>
            </a:r>
            <a:r>
              <a:rPr lang="en-US" altLang="ko-KR" sz="2400" b="1" spc="-150" dirty="0" smtClean="0">
                <a:latin typeface="+mn-ea"/>
              </a:rPr>
              <a:t>. </a:t>
            </a:r>
          </a:p>
          <a:p>
            <a:pPr algn="ctr"/>
            <a:r>
              <a:rPr lang="en-US" altLang="ko-KR" sz="2400" b="1" spc="-150" dirty="0" smtClean="0">
                <a:solidFill>
                  <a:srgbClr val="FF0000"/>
                </a:solidFill>
                <a:latin typeface="+mn-ea"/>
              </a:rPr>
              <a:t>     ☎ </a:t>
            </a:r>
            <a:r>
              <a:rPr lang="ko-KR" altLang="en-US" sz="2400" b="1" spc="-150" dirty="0" smtClean="0">
                <a:solidFill>
                  <a:srgbClr val="FF0000"/>
                </a:solidFill>
                <a:latin typeface="+mn-ea"/>
              </a:rPr>
              <a:t>아동보호전문기관 </a:t>
            </a:r>
            <a:r>
              <a:rPr lang="en-US" altLang="ko-KR" sz="2400" b="1" spc="-150" dirty="0" smtClean="0">
                <a:solidFill>
                  <a:srgbClr val="FF0000"/>
                </a:solidFill>
                <a:latin typeface="+mn-ea"/>
              </a:rPr>
              <a:t> 1577-1391 </a:t>
            </a:r>
            <a:endParaRPr lang="ko-KR" altLang="en-US" sz="2400" b="1" spc="-1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251520" y="84733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6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나오며</a:t>
            </a: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 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429124" y="1857364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2400" b="1" spc="-15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“</a:t>
            </a:r>
            <a:r>
              <a:rPr lang="ko-KR" altLang="en-US" sz="2400" b="1" spc="-15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무언가 잘못되었다고 생각된다면 </a:t>
            </a:r>
            <a:endParaRPr lang="en-US" altLang="ko-KR" sz="2400" b="1" spc="-150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 algn="ctr"/>
            <a:r>
              <a:rPr lang="ko-KR" altLang="en-US" sz="2400" b="1" spc="-15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우리는 좀 더 가까이  </a:t>
            </a:r>
            <a:endParaRPr lang="en-US" altLang="ko-KR" sz="2400" b="1" spc="-150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 algn="ctr"/>
            <a:r>
              <a:rPr lang="ko-KR" altLang="en-US" sz="2400" b="1" spc="-15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살펴보아야 합니다</a:t>
            </a:r>
            <a:r>
              <a:rPr lang="en-US" altLang="ko-KR" sz="2400" b="1" spc="-15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. </a:t>
            </a:r>
          </a:p>
          <a:p>
            <a:pPr algn="ctr"/>
            <a:r>
              <a:rPr lang="ko-KR" altLang="en-US" sz="2400" b="1" spc="-15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아이의 눈 밑에 있는 것이 </a:t>
            </a:r>
            <a:endParaRPr lang="en-US" altLang="ko-KR" sz="2400" b="1" spc="-150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 algn="ctr"/>
            <a:r>
              <a:rPr lang="ko-KR" altLang="en-US" sz="2400" b="1" spc="-15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그저 작은 멍일 수도 있고 </a:t>
            </a:r>
            <a:endParaRPr lang="en-US" altLang="ko-KR" sz="2400" b="1" spc="-150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 algn="ctr"/>
            <a:r>
              <a:rPr lang="ko-KR" altLang="en-US" sz="2400" b="1" spc="-15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아닐 수도 있습니다</a:t>
            </a:r>
            <a:r>
              <a:rPr lang="en-US" altLang="ko-KR" sz="2400" b="1" spc="-15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86050" y="4542980"/>
            <a:ext cx="20764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www.google.co.kr</a:t>
            </a:r>
            <a:endParaRPr lang="ko-KR" alt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1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500430" y="2428868"/>
            <a:ext cx="4442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dirty="0" smtClean="0">
                <a:solidFill>
                  <a:srgbClr val="F7990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THANK YOU</a:t>
            </a:r>
            <a:endParaRPr lang="ko-KR" altLang="en-US" sz="5400" dirty="0">
              <a:solidFill>
                <a:srgbClr val="F7990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14113</TotalTime>
  <Words>3748</Words>
  <Application>Microsoft Office PowerPoint</Application>
  <PresentationFormat>화면 슬라이드 쇼(4:3)</PresentationFormat>
  <Paragraphs>804</Paragraphs>
  <Slides>55</Slides>
  <Notes>30</Notes>
  <HiddenSlides>0</HiddenSlides>
  <MMClips>2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55</vt:i4>
      </vt:variant>
    </vt:vector>
  </HeadingPairs>
  <TitlesOfParts>
    <vt:vector size="56" baseType="lpstr">
      <vt:lpstr>Office 테마</vt:lpstr>
      <vt:lpstr>슬라이드 1</vt:lpstr>
      <vt:lpstr>슬라이드 2</vt:lpstr>
      <vt:lpstr>슬라이드 3</vt:lpstr>
      <vt:lpstr>들 어 가 며</vt:lpstr>
      <vt:lpstr> </vt:lpstr>
      <vt:lpstr>들 어 가 며</vt:lpstr>
      <vt:lpstr>슬라이드 7</vt:lpstr>
      <vt:lpstr>슬라이드 8</vt:lpstr>
      <vt:lpstr> </vt:lpstr>
      <vt:lpstr> </vt:lpstr>
      <vt:lpstr> </vt:lpstr>
      <vt:lpstr> </vt:lpstr>
      <vt:lpstr> </vt:lpstr>
      <vt:lpstr> </vt:lpstr>
      <vt:lpstr>  </vt:lpstr>
      <vt:lpstr>슬라이드 16</vt:lpstr>
      <vt:lpstr>슬라이드 17</vt:lpstr>
      <vt:lpstr> </vt:lpstr>
      <vt:lpstr> </vt:lpstr>
      <vt:lpstr> </vt:lpstr>
      <vt:lpstr>아동학대 결과</vt:lpstr>
      <vt:lpstr>슬라이드 22</vt:lpstr>
      <vt:lpstr>아동보호전문기관 </vt:lpstr>
      <vt:lpstr> </vt:lpstr>
      <vt:lpstr>아동보호전문기관 역할 </vt:lpstr>
      <vt:lpstr>  </vt:lpstr>
      <vt:lpstr>슬라이드 27</vt:lpstr>
      <vt:lpstr>  아동학대신고의무자 </vt:lpstr>
      <vt:lpstr>슬라이드 29</vt:lpstr>
      <vt:lpstr>아동학대신고의무자의 역할  </vt:lpstr>
      <vt:lpstr>슬라이드 31</vt:lpstr>
      <vt:lpstr> </vt:lpstr>
      <vt:lpstr>슬라이드 33</vt:lpstr>
      <vt:lpstr>슬라이드 34</vt:lpstr>
      <vt:lpstr>슬라이드 35</vt:lpstr>
      <vt:lpstr>  </vt:lpstr>
      <vt:lpstr>슬라이드 37</vt:lpstr>
      <vt:lpstr>슬라이드 38</vt:lpstr>
      <vt:lpstr>슬라이드 39</vt:lpstr>
      <vt:lpstr>아동학대 신고하기  </vt:lpstr>
      <vt:lpstr>슬라이드 41</vt:lpstr>
      <vt:lpstr>슬라이드 42</vt:lpstr>
      <vt:lpstr>협력 및 지원  </vt:lpstr>
      <vt:lpstr> </vt:lpstr>
      <vt:lpstr>협력 및 지원 </vt:lpstr>
      <vt:lpstr>슬라이드 46</vt:lpstr>
      <vt:lpstr>협력 및 지원 </vt:lpstr>
      <vt:lpstr>아동학대 예방하기  </vt:lpstr>
      <vt:lpstr> </vt:lpstr>
      <vt:lpstr> </vt:lpstr>
      <vt:lpstr> </vt:lpstr>
      <vt:lpstr>슬라이드 52</vt:lpstr>
      <vt:lpstr>슬라이드 53</vt:lpstr>
      <vt:lpstr> </vt:lpstr>
      <vt:lpstr>슬라이드 55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A TITLE SLIDE</dc:title>
  <dc:creator>C174</dc:creator>
  <cp:lastModifiedBy>auney</cp:lastModifiedBy>
  <cp:revision>2942</cp:revision>
  <dcterms:created xsi:type="dcterms:W3CDTF">2010-06-15T09:00:58Z</dcterms:created>
  <dcterms:modified xsi:type="dcterms:W3CDTF">2012-07-30T06:56:00Z</dcterms:modified>
</cp:coreProperties>
</file>