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36"/>
  </p:notesMasterIdLst>
  <p:handoutMasterIdLst>
    <p:handoutMasterId r:id="rId37"/>
  </p:handoutMasterIdLst>
  <p:sldIdLst>
    <p:sldId id="273" r:id="rId2"/>
    <p:sldId id="265" r:id="rId3"/>
    <p:sldId id="299" r:id="rId4"/>
    <p:sldId id="269" r:id="rId5"/>
    <p:sldId id="290" r:id="rId6"/>
    <p:sldId id="308" r:id="rId7"/>
    <p:sldId id="300" r:id="rId8"/>
    <p:sldId id="307" r:id="rId9"/>
    <p:sldId id="287" r:id="rId10"/>
    <p:sldId id="289" r:id="rId11"/>
    <p:sldId id="291" r:id="rId12"/>
    <p:sldId id="301" r:id="rId13"/>
    <p:sldId id="274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302" r:id="rId24"/>
    <p:sldId id="286" r:id="rId25"/>
    <p:sldId id="292" r:id="rId26"/>
    <p:sldId id="294" r:id="rId27"/>
    <p:sldId id="295" r:id="rId28"/>
    <p:sldId id="296" r:id="rId29"/>
    <p:sldId id="303" r:id="rId30"/>
    <p:sldId id="297" r:id="rId31"/>
    <p:sldId id="304" r:id="rId32"/>
    <p:sldId id="298" r:id="rId33"/>
    <p:sldId id="305" r:id="rId34"/>
    <p:sldId id="272" r:id="rId35"/>
  </p:sldIdLst>
  <p:sldSz cx="9144000" cy="5143500" type="screen16x9"/>
  <p:notesSz cx="9939338" cy="68072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D85B"/>
    <a:srgbClr val="FFF7DD"/>
    <a:srgbClr val="FFF2C9"/>
    <a:srgbClr val="FFF8E1"/>
    <a:srgbClr val="FFEBAB"/>
    <a:srgbClr val="007FE2"/>
    <a:srgbClr val="C6D6F1"/>
    <a:srgbClr val="95B3D7"/>
    <a:srgbClr val="FFFFFF"/>
    <a:srgbClr val="B9E1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746" autoAdjust="0"/>
  </p:normalViewPr>
  <p:slideViewPr>
    <p:cSldViewPr>
      <p:cViewPr>
        <p:scale>
          <a:sx n="130" d="100"/>
          <a:sy n="130" d="100"/>
        </p:scale>
        <p:origin x="-1074" y="-3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986" y="-102"/>
      </p:cViewPr>
      <p:guideLst>
        <p:guide orient="horz" pos="2144"/>
        <p:guide pos="313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5686" tIns="47843" rIns="95686" bIns="4784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5686" tIns="47843" rIns="95686" bIns="47843" rtlCol="0"/>
          <a:lstStyle>
            <a:lvl1pPr algn="r">
              <a:defRPr sz="1200"/>
            </a:lvl1pPr>
          </a:lstStyle>
          <a:p>
            <a:fld id="{4B4AC30B-81D5-454A-8C94-1AE93FC66561}" type="datetimeFigureOut">
              <a:rPr lang="ko-KR" altLang="en-US" smtClean="0"/>
              <a:pPr/>
              <a:t>2015-10-21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5686" tIns="47843" rIns="95686" bIns="4784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5686" tIns="47843" rIns="95686" bIns="47843" rtlCol="0" anchor="b"/>
          <a:lstStyle>
            <a:lvl1pPr algn="r">
              <a:defRPr sz="1200"/>
            </a:lvl1pPr>
          </a:lstStyle>
          <a:p>
            <a:fld id="{F6184371-7134-4CEE-B87C-57B0DA2A17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08393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0360"/>
          </a:xfrm>
          <a:prstGeom prst="rect">
            <a:avLst/>
          </a:prstGeom>
        </p:spPr>
        <p:txBody>
          <a:bodyPr vert="horz" lIns="95686" tIns="47843" rIns="95686" bIns="4784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0"/>
            <a:ext cx="4307046" cy="340360"/>
          </a:xfrm>
          <a:prstGeom prst="rect">
            <a:avLst/>
          </a:prstGeom>
        </p:spPr>
        <p:txBody>
          <a:bodyPr vert="horz" lIns="95686" tIns="47843" rIns="95686" bIns="47843" rtlCol="0"/>
          <a:lstStyle>
            <a:lvl1pPr algn="r">
              <a:defRPr sz="1200"/>
            </a:lvl1pPr>
          </a:lstStyle>
          <a:p>
            <a:fld id="{1455C2F0-5D17-4012-AF3B-935A6E74A551}" type="datetimeFigureOut">
              <a:rPr lang="ko-KR" altLang="en-US" smtClean="0"/>
              <a:pPr/>
              <a:t>2015-10-21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01925" y="511175"/>
            <a:ext cx="45354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86" tIns="47843" rIns="95686" bIns="4784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5686" tIns="47843" rIns="95686" bIns="4784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0360"/>
          </a:xfrm>
          <a:prstGeom prst="rect">
            <a:avLst/>
          </a:prstGeom>
        </p:spPr>
        <p:txBody>
          <a:bodyPr vert="horz" lIns="95686" tIns="47843" rIns="95686" bIns="4784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0360"/>
          </a:xfrm>
          <a:prstGeom prst="rect">
            <a:avLst/>
          </a:prstGeom>
        </p:spPr>
        <p:txBody>
          <a:bodyPr vert="horz" lIns="95686" tIns="47843" rIns="95686" bIns="47843" rtlCol="0" anchor="b"/>
          <a:lstStyle>
            <a:lvl1pPr algn="r">
              <a:defRPr sz="1200"/>
            </a:lvl1pPr>
          </a:lstStyle>
          <a:p>
            <a:fld id="{9F9732C1-587C-4045-B2F9-ACAE1DD52F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41101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732C1-587C-4045-B2F9-ACAE1DD52FF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18266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슬라이드"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\\LS-CHL456\share\중앙아동보호전문기관 new CI\중앙ci(영문혼합)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4466" y="3070705"/>
            <a:ext cx="1627416" cy="437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그림 23" descr="보건복지부.jp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984" b="8984"/>
          <a:stretch>
            <a:fillRect/>
          </a:stretch>
        </p:blipFill>
        <p:spPr bwMode="auto">
          <a:xfrm>
            <a:off x="2915816" y="3003798"/>
            <a:ext cx="1504542" cy="52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 userDrawn="1"/>
        </p:nvSpPr>
        <p:spPr>
          <a:xfrm>
            <a:off x="2267744" y="1419622"/>
            <a:ext cx="4392488" cy="1302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3200" b="1" spc="0" dirty="0" smtClean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</a:rPr>
              <a:t>아동학대예방을 위한</a:t>
            </a:r>
            <a:endParaRPr lang="en-US" altLang="ko-KR" sz="3200" b="1" spc="0" dirty="0" smtClean="0"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3200" b="1" spc="0" dirty="0" smtClean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</a:rPr>
              <a:t>바람직한 훈육방법</a:t>
            </a:r>
            <a:endParaRPr lang="en-US" altLang="ko-KR" sz="3200" b="1" spc="0" dirty="0" smtClean="0"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6" name="직선 연결선 25"/>
          <p:cNvCxnSpPr/>
          <p:nvPr userDrawn="1"/>
        </p:nvCxnSpPr>
        <p:spPr>
          <a:xfrm>
            <a:off x="1691680" y="1347614"/>
            <a:ext cx="554461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 userDrawn="1"/>
        </p:nvCxnSpPr>
        <p:spPr>
          <a:xfrm>
            <a:off x="1691680" y="2859782"/>
            <a:ext cx="554461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47188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목차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1187624" y="555526"/>
            <a:ext cx="194421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목차</a:t>
            </a:r>
            <a:endParaRPr lang="ko-KR" altLang="en-US" sz="36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55776" y="1059582"/>
            <a:ext cx="5976664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683568" y="4299942"/>
            <a:ext cx="7848872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69" t="31743" r="63718" b="27521"/>
          <a:stretch/>
        </p:blipFill>
        <p:spPr bwMode="auto">
          <a:xfrm>
            <a:off x="107504" y="130795"/>
            <a:ext cx="1603960" cy="1499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직사각형 15"/>
          <p:cNvSpPr/>
          <p:nvPr userDrawn="1"/>
        </p:nvSpPr>
        <p:spPr>
          <a:xfrm>
            <a:off x="0" y="4948014"/>
            <a:ext cx="9144000" cy="1954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 descr="\\LS-CHL456\share\중앙아동보호전문기관 new CI\중앙ci(영문혼합).pn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8384" y="4606914"/>
            <a:ext cx="1043607" cy="28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그림 9" descr="보건복지부.jpg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984" b="8984"/>
          <a:stretch>
            <a:fillRect/>
          </a:stretch>
        </p:blipFill>
        <p:spPr bwMode="auto">
          <a:xfrm>
            <a:off x="7072320" y="4581656"/>
            <a:ext cx="956064" cy="33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47188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소제목슬라이드"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60076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251520" y="339502"/>
            <a:ext cx="72008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251520" y="843558"/>
            <a:ext cx="720080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69" t="31743" r="63718" b="27521"/>
          <a:stretch/>
        </p:blipFill>
        <p:spPr bwMode="auto">
          <a:xfrm>
            <a:off x="7828072" y="-868"/>
            <a:ext cx="1315928" cy="123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직사각형 12"/>
          <p:cNvSpPr/>
          <p:nvPr userDrawn="1"/>
        </p:nvSpPr>
        <p:spPr>
          <a:xfrm>
            <a:off x="0" y="4948014"/>
            <a:ext cx="9144000" cy="1954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Picture 2" descr="\\LS-CHL456\share\중앙아동보호전문기관 new CI\중앙ci(영문혼합).pn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8384" y="4606914"/>
            <a:ext cx="1043607" cy="28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그림 14" descr="보건복지부.jpg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984" b="8984"/>
          <a:stretch>
            <a:fillRect/>
          </a:stretch>
        </p:blipFill>
        <p:spPr bwMode="auto">
          <a:xfrm>
            <a:off x="7072320" y="4581656"/>
            <a:ext cx="956064" cy="33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61173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국제적동향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4948014"/>
            <a:ext cx="9144000" cy="1954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2" descr="\\LS-CHL456\share\중앙아동보호전문기관 new CI\중앙ci(영문혼합)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8384" y="4606914"/>
            <a:ext cx="1043607" cy="28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그림 10" descr="보건복지부.jp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984" b="8984"/>
          <a:stretch>
            <a:fillRect/>
          </a:stretch>
        </p:blipFill>
        <p:spPr bwMode="auto">
          <a:xfrm>
            <a:off x="7072320" y="4581656"/>
            <a:ext cx="956064" cy="33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69" t="31743" r="63718" b="27521"/>
          <a:stretch/>
        </p:blipFill>
        <p:spPr bwMode="auto">
          <a:xfrm>
            <a:off x="7828072" y="-868"/>
            <a:ext cx="1315928" cy="123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직선 연결선 12"/>
          <p:cNvCxnSpPr/>
          <p:nvPr userDrawn="1"/>
        </p:nvCxnSpPr>
        <p:spPr>
          <a:xfrm>
            <a:off x="251520" y="339502"/>
            <a:ext cx="72008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251520" y="843558"/>
            <a:ext cx="720080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1265453"/>
            <a:ext cx="908288" cy="9082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1831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슬라이드_제목제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4948014"/>
            <a:ext cx="9144000" cy="1954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2" descr="\\LS-CHL456\share\중앙아동보호전문기관 new CI\중앙ci(영문혼합)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8384" y="4606914"/>
            <a:ext cx="1043607" cy="28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그림 10" descr="보건복지부.jp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984" b="8984"/>
          <a:stretch>
            <a:fillRect/>
          </a:stretch>
        </p:blipFill>
        <p:spPr bwMode="auto">
          <a:xfrm>
            <a:off x="7072320" y="4581656"/>
            <a:ext cx="956064" cy="33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69" t="31743" r="63718" b="27521"/>
          <a:stretch/>
        </p:blipFill>
        <p:spPr bwMode="auto">
          <a:xfrm>
            <a:off x="7828072" y="-868"/>
            <a:ext cx="1315928" cy="123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마무리슬라이드"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23528" y="555526"/>
            <a:ext cx="849694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323528" y="411510"/>
            <a:ext cx="849694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2"/>
          <p:cNvGrpSpPr/>
          <p:nvPr userDrawn="1"/>
        </p:nvGrpSpPr>
        <p:grpSpPr>
          <a:xfrm flipV="1">
            <a:off x="323528" y="4587974"/>
            <a:ext cx="8496944" cy="144016"/>
            <a:chOff x="323528" y="4587974"/>
            <a:chExt cx="8496944" cy="144016"/>
          </a:xfrm>
        </p:grpSpPr>
        <p:cxnSp>
          <p:nvCxnSpPr>
            <p:cNvPr id="14" name="직선 연결선 13"/>
            <p:cNvCxnSpPr/>
            <p:nvPr userDrawn="1"/>
          </p:nvCxnSpPr>
          <p:spPr>
            <a:xfrm>
              <a:off x="323528" y="4731990"/>
              <a:ext cx="8496944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 userDrawn="1"/>
          </p:nvCxnSpPr>
          <p:spPr>
            <a:xfrm>
              <a:off x="323528" y="4587974"/>
              <a:ext cx="849694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 userDrawn="1"/>
        </p:nvSpPr>
        <p:spPr>
          <a:xfrm>
            <a:off x="1907704" y="2067694"/>
            <a:ext cx="5184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4000" b="1" spc="0" dirty="0" smtClean="0"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</a:rPr>
              <a:t>감사합니다</a:t>
            </a:r>
            <a:endParaRPr lang="en-US" altLang="ko-KR" sz="4000" b="1" spc="0" dirty="0" smtClean="0">
              <a:solidFill>
                <a:schemeClr val="bg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5724128" y="3867894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2000" b="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제작일</a:t>
            </a:r>
            <a:r>
              <a:rPr lang="en-US" altLang="ko-KR" sz="2000" b="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_2015. 10. 20</a:t>
            </a:r>
          </a:p>
          <a:p>
            <a:pPr algn="l">
              <a:lnSpc>
                <a:spcPct val="100000"/>
              </a:lnSpc>
            </a:pPr>
            <a:r>
              <a:rPr lang="ko-KR" altLang="en-US" sz="2000" b="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    제작</a:t>
            </a:r>
            <a:r>
              <a:rPr lang="en-US" altLang="ko-KR" sz="2000" b="0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_</a:t>
            </a:r>
          </a:p>
        </p:txBody>
      </p:sp>
      <p:pic>
        <p:nvPicPr>
          <p:cNvPr id="17" name="Picture 2" descr="\\LS-CHL456\share\중앙아동보호전문기관 new CI\중앙ci(영문혼합)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50332" y="4232752"/>
            <a:ext cx="1043607" cy="28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그림 17" descr="보건복지부.jp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984" b="8984"/>
          <a:stretch>
            <a:fillRect/>
          </a:stretch>
        </p:blipFill>
        <p:spPr bwMode="auto">
          <a:xfrm>
            <a:off x="6794268" y="4207494"/>
            <a:ext cx="956064" cy="33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47188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2472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8" r:id="rId2"/>
    <p:sldLayoutId id="2147483671" r:id="rId3"/>
    <p:sldLayoutId id="2147483665" r:id="rId4"/>
    <p:sldLayoutId id="2147483672" r:id="rId5"/>
    <p:sldLayoutId id="2147483670" r:id="rId6"/>
    <p:sldLayoutId id="2147483669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347614"/>
            <a:ext cx="79208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8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3688" y="1854036"/>
            <a:ext cx="489654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체벌에 대한 동향</a:t>
            </a:r>
            <a:r>
              <a:rPr lang="en-US" altLang="ko-KR" sz="2200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국내</a:t>
            </a:r>
            <a:r>
              <a:rPr lang="en-US" altLang="ko-KR" sz="2200" spc="-15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국제</a:t>
            </a:r>
            <a:r>
              <a:rPr lang="en-US" altLang="ko-KR" sz="2200" spc="-15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2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2230874"/>
            <a:ext cx="79208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8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2284923"/>
            <a:ext cx="345638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훈육은 어떻게 해야 할까요</a:t>
            </a:r>
            <a:r>
              <a:rPr lang="en-US" altLang="ko-KR" sz="2200" spc="-15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2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1798826"/>
            <a:ext cx="79208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8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3688" y="1393780"/>
            <a:ext cx="432048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체벌은 바람직한 훈육방법일까요</a:t>
            </a:r>
            <a:r>
              <a:rPr lang="en-US" altLang="ko-KR" sz="2200" spc="-15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2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2662922"/>
            <a:ext cx="79208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04</a:t>
            </a:r>
            <a:endParaRPr lang="ko-KR" altLang="en-US" sz="28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63688" y="2709088"/>
            <a:ext cx="655272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체벌을 대신할 실제적인 프로그램은 어떤 것이 있나요</a:t>
            </a:r>
            <a:r>
              <a:rPr lang="en-US" altLang="ko-KR" sz="2200" spc="-15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2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63688" y="3141357"/>
            <a:ext cx="468052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체벌의 가장 좋은 대안은 무엇일까요</a:t>
            </a:r>
            <a:r>
              <a:rPr lang="en-US" altLang="ko-KR" sz="2200" spc="-15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2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63688" y="3554020"/>
            <a:ext cx="280831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200" spc="-150" dirty="0" smtClean="0">
                <a:latin typeface="맑은 고딕" pitchFamily="50" charset="-127"/>
                <a:ea typeface="맑은 고딕" pitchFamily="50" charset="-127"/>
              </a:rPr>
              <a:t>참고자료</a:t>
            </a:r>
            <a:endParaRPr lang="ko-KR" altLang="en-US" sz="22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3608" y="3094970"/>
            <a:ext cx="79208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05</a:t>
            </a:r>
            <a:endParaRPr lang="ko-KR" altLang="en-US" sz="28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3507854"/>
            <a:ext cx="79208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06</a:t>
            </a:r>
            <a:endParaRPr lang="ko-KR" altLang="en-US" sz="28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2062757"/>
            <a:ext cx="79208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32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48706" y="2132006"/>
            <a:ext cx="4237630" cy="4462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3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체벌은 바람직한 훈육방법일까요</a:t>
            </a:r>
            <a:r>
              <a:rPr lang="en-US" altLang="ko-KR" sz="23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3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4028626" y="1995686"/>
            <a:ext cx="72008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028626" y="2715766"/>
            <a:ext cx="7200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2253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371440"/>
            <a:ext cx="655272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체벌은 바람직한 훈육방법일까요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0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242" y="2285005"/>
            <a:ext cx="3088206" cy="11726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의지나 감정을 함양하여 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바람직한 인격형성의 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주목적을 달성하는 교육</a:t>
            </a:r>
            <a:endParaRPr lang="ko-KR" altLang="en-US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3568" y="1563638"/>
            <a:ext cx="244827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훈육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의 사전적 의미</a:t>
            </a:r>
            <a:endParaRPr lang="ko-KR" altLang="en-US" sz="2000" spc="-15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H="1">
            <a:off x="3743908" y="1383618"/>
            <a:ext cx="1008111" cy="280831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395536" y="2002564"/>
            <a:ext cx="27718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이등변 삼각형 38"/>
          <p:cNvSpPr/>
          <p:nvPr/>
        </p:nvSpPr>
        <p:spPr>
          <a:xfrm flipV="1">
            <a:off x="467544" y="1635646"/>
            <a:ext cx="288032" cy="28803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2334" t="25313" r="35529" b="43188"/>
          <a:stretch>
            <a:fillRect/>
          </a:stretch>
        </p:blipFill>
        <p:spPr bwMode="auto">
          <a:xfrm>
            <a:off x="2270394" y="3579862"/>
            <a:ext cx="144016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" name="직선 연결선 40"/>
          <p:cNvCxnSpPr/>
          <p:nvPr/>
        </p:nvCxnSpPr>
        <p:spPr>
          <a:xfrm>
            <a:off x="4968552" y="2002564"/>
            <a:ext cx="1475656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이등변 삼각형 41"/>
          <p:cNvSpPr/>
          <p:nvPr/>
        </p:nvSpPr>
        <p:spPr>
          <a:xfrm flipV="1">
            <a:off x="5076056" y="1635646"/>
            <a:ext cx="288032" cy="28803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5364088" y="1563638"/>
            <a:ext cx="86409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latin typeface="맑은 고딕" pitchFamily="50" charset="-127"/>
                <a:ea typeface="맑은 고딕" pitchFamily="50" charset="-127"/>
              </a:rPr>
              <a:t>체벌</a:t>
            </a:r>
            <a:endParaRPr lang="ko-KR" altLang="en-US" sz="2000" b="1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90609" y="2141443"/>
            <a:ext cx="283907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일정한 교육적 목적으로 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b="1" spc="-150" dirty="0" smtClean="0">
                <a:latin typeface="맑은 고딕" pitchFamily="50" charset="-127"/>
                <a:ea typeface="맑은 고딕" pitchFamily="50" charset="-127"/>
              </a:rPr>
              <a:t>육체적 고통을 수반한 행위</a:t>
            </a:r>
            <a:endParaRPr lang="ko-KR" altLang="en-US" b="1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오른쪽 화살표 45"/>
          <p:cNvSpPr/>
          <p:nvPr/>
        </p:nvSpPr>
        <p:spPr>
          <a:xfrm rot="5400000">
            <a:off x="6426206" y="2871320"/>
            <a:ext cx="396044" cy="396044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4355976" y="3267364"/>
            <a:ext cx="4536504" cy="7728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b="1" spc="-150" dirty="0" smtClean="0">
                <a:latin typeface="맑은 고딕" pitchFamily="50" charset="-127"/>
                <a:ea typeface="맑은 고딕" pitchFamily="50" charset="-127"/>
              </a:rPr>
              <a:t>고통을 줌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으로써 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</a:rPr>
              <a:t>아동의 바람직하지 않은 행위를 억제하려는 것</a:t>
            </a:r>
            <a:endParaRPr lang="ko-KR" altLang="en-US" spc="-15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611560" y="1707654"/>
            <a:ext cx="7992888" cy="2016224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827584" y="1563638"/>
            <a:ext cx="1835244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804648" y="1563638"/>
            <a:ext cx="203916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6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/>
              </a:rPr>
              <a:t>아동의 입장에서 보면 </a:t>
            </a:r>
            <a:r>
              <a:rPr lang="en-US" altLang="ko-KR" sz="16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en-US" altLang="ko-KR" sz="1600" b="1" spc="-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/>
              </a:rPr>
              <a:t>· · </a:t>
            </a:r>
            <a:endParaRPr lang="ko-KR" altLang="en-US" sz="1600" b="1" spc="-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1600" y="371440"/>
            <a:ext cx="655272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체벌은 바람직한 훈육방법일까요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0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55576" y="2067694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spc="-150" dirty="0">
                <a:latin typeface="+mj-lt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+mj-lt"/>
                <a:ea typeface="맑은 고딕" pitchFamily="50" charset="-127"/>
                <a:cs typeface="함초롬돋움"/>
              </a:rPr>
              <a:t>아동이 </a:t>
            </a:r>
            <a:r>
              <a:rPr lang="ko-KR" altLang="en-US" sz="1600" spc="-150" dirty="0" smtClean="0">
                <a:latin typeface="+mj-lt"/>
              </a:rPr>
              <a:t>어떠한 </a:t>
            </a:r>
            <a:r>
              <a:rPr lang="ko-KR" altLang="en-US" sz="1600" spc="-150" dirty="0">
                <a:latin typeface="+mj-lt"/>
              </a:rPr>
              <a:t>행위를 하느냐 </a:t>
            </a:r>
            <a:r>
              <a:rPr lang="ko-KR" altLang="en-US" sz="1600" spc="-150" dirty="0" smtClean="0">
                <a:latin typeface="+mj-lt"/>
              </a:rPr>
              <a:t>안 하느냐의 </a:t>
            </a:r>
            <a:r>
              <a:rPr lang="ko-KR" altLang="en-US" sz="1600" spc="-150" dirty="0">
                <a:latin typeface="+mj-lt"/>
              </a:rPr>
              <a:t>선택이 </a:t>
            </a:r>
            <a:r>
              <a:rPr lang="ko-KR" altLang="en-US" sz="1600" spc="-150" dirty="0" smtClean="0">
                <a:latin typeface="+mj-lt"/>
              </a:rPr>
              <a:t>그 </a:t>
            </a:r>
            <a:r>
              <a:rPr lang="ko-KR" altLang="en-US" sz="1600" spc="-150" dirty="0">
                <a:latin typeface="+mj-lt"/>
              </a:rPr>
              <a:t>행위의 가치에 의하여 결정되는 것이 </a:t>
            </a:r>
            <a:endParaRPr lang="en-US" altLang="ko-KR" sz="1600" spc="-150" dirty="0">
              <a:latin typeface="+mj-lt"/>
            </a:endParaRPr>
          </a:p>
          <a:p>
            <a:r>
              <a:rPr lang="en-US" altLang="ko-KR" sz="1600" spc="-150" dirty="0" smtClean="0">
                <a:latin typeface="+mj-lt"/>
              </a:rPr>
              <a:t>  </a:t>
            </a:r>
            <a:r>
              <a:rPr lang="ko-KR" altLang="en-US" sz="1600" spc="-150" dirty="0" smtClean="0">
                <a:latin typeface="+mj-lt"/>
              </a:rPr>
              <a:t>아니라</a:t>
            </a:r>
            <a:r>
              <a:rPr lang="en-US" altLang="ko-KR" sz="1600" spc="-150" dirty="0">
                <a:latin typeface="+mj-lt"/>
              </a:rPr>
              <a:t> </a:t>
            </a:r>
            <a:r>
              <a:rPr lang="ko-KR" altLang="en-US" sz="1600" b="1" spc="-150" dirty="0" smtClean="0">
                <a:latin typeface="+mj-lt"/>
              </a:rPr>
              <a:t>육체적 </a:t>
            </a:r>
            <a:r>
              <a:rPr lang="ko-KR" altLang="en-US" sz="1600" b="1" spc="-150" dirty="0">
                <a:latin typeface="+mj-lt"/>
              </a:rPr>
              <a:t>고통을 받느냐 받지 않느냐의 여부에 의하여 좌우</a:t>
            </a:r>
            <a:r>
              <a:rPr lang="ko-KR" altLang="en-US" sz="1600" spc="-150" dirty="0">
                <a:latin typeface="+mj-lt"/>
              </a:rPr>
              <a:t>되는 </a:t>
            </a:r>
            <a:r>
              <a:rPr lang="ko-KR" altLang="en-US" sz="1600" spc="-150" dirty="0" smtClean="0">
                <a:latin typeface="+mj-lt"/>
              </a:rPr>
              <a:t>결과가 됨</a:t>
            </a:r>
            <a:r>
              <a:rPr lang="en-US" altLang="ko-KR" sz="1600" spc="-150" dirty="0" smtClean="0">
                <a:latin typeface="+mj-lt"/>
              </a:rPr>
              <a:t>.</a:t>
            </a:r>
            <a:endParaRPr lang="en-US" altLang="ko-KR" sz="1600" spc="-150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5576" y="2859782"/>
            <a:ext cx="6840760" cy="6971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600" spc="-150" dirty="0"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체벌은 아동의 주체적인 판단에 의한 적극적인 행위를 유발하지 않으며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>
              <a:lnSpc>
                <a:spcPct val="130000"/>
              </a:lnSpc>
            </a:pP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  아동이 자각하지 않는 한</a:t>
            </a:r>
            <a:r>
              <a:rPr lang="en-US" altLang="ko-KR" sz="1600" spc="-1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spc="-150" dirty="0" smtClean="0">
                <a:latin typeface="맑은 고딕" pitchFamily="50" charset="-127"/>
                <a:ea typeface="맑은 고딕" pitchFamily="50" charset="-127"/>
              </a:rPr>
              <a:t>교육적 효과는 없음</a:t>
            </a:r>
            <a:r>
              <a:rPr lang="en-US" altLang="ko-KR" sz="1600" b="1" spc="-15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611560" y="1347614"/>
            <a:ext cx="7992888" cy="2520280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827584" y="1203598"/>
            <a:ext cx="2159280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804648" y="1203598"/>
            <a:ext cx="23992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6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/>
              </a:rPr>
              <a:t>오히려 체벌의 부작용으로</a:t>
            </a:r>
            <a:r>
              <a:rPr lang="en-US" altLang="ko-KR" sz="16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en-US" altLang="ko-KR" sz="1600" b="1" spc="-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/>
              </a:rPr>
              <a:t>· · </a:t>
            </a:r>
            <a:endParaRPr lang="ko-KR" altLang="en-US" sz="1600" b="1" spc="-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01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1600" y="371440"/>
            <a:ext cx="655272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체벌은 바람직한 훈육방법일까요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0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2192255"/>
            <a:ext cx="813690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체벌을 하는 성인의 감정이 격해져 아동의 뺨을 손이나 슬리퍼로 여러 차례 때리거나 혹은 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대걸레 자루 등의 도구를 사용하여 체벌을 가하는 등 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‘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사랑의 매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로는 보기 어려운 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아동들에게 상처를 입히는 </a:t>
            </a:r>
            <a:r>
              <a:rPr lang="ko-KR" altLang="en-US" sz="1600" b="1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아동학대 사례들이 빈번히 발생하고 있음</a:t>
            </a:r>
            <a:r>
              <a:rPr lang="en-US" altLang="ko-KR" sz="1600" b="1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5576" y="3147814"/>
            <a:ext cx="799288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아동들은 부모나 교사의 체벌을 통해 폭력성을 학습하여 학교폭력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가정폭력의 문제로 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이어질 수 있음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  <a:endParaRPr lang="ko-KR" altLang="en-US" sz="16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9008" y="1699886"/>
            <a:ext cx="79928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체벌을 가한 사람과의 사이에 </a:t>
            </a:r>
            <a:r>
              <a:rPr lang="ko-KR" altLang="en-US" sz="1600" b="1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좋지 않은 인간관계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를 만들 우려가 있음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  <a:endParaRPr lang="ko-KR" altLang="en-US" sz="16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83768" y="4003199"/>
            <a:ext cx="496855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아동의 문제행동을 수정하기 위해 체벌을 사용하기 보다는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600" b="1" spc="-150" dirty="0" smtClean="0">
                <a:latin typeface="맑은 고딕" pitchFamily="50" charset="-127"/>
                <a:ea typeface="맑은 고딕" pitchFamily="50" charset="-127"/>
              </a:rPr>
              <a:t>대안적인 훈육방법을 사용하는 것이 바람직함</a:t>
            </a:r>
            <a:endParaRPr lang="ko-KR" altLang="en-US" sz="1600" b="1" spc="-15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1691680" y="4084616"/>
            <a:ext cx="864096" cy="432048"/>
            <a:chOff x="683568" y="4372648"/>
            <a:chExt cx="864096" cy="432048"/>
          </a:xfrm>
        </p:grpSpPr>
        <p:sp>
          <p:nvSpPr>
            <p:cNvPr id="18" name="오른쪽 화살표 17"/>
            <p:cNvSpPr/>
            <p:nvPr/>
          </p:nvSpPr>
          <p:spPr>
            <a:xfrm>
              <a:off x="755576" y="4372648"/>
              <a:ext cx="792088" cy="432048"/>
            </a:xfrm>
            <a:prstGeom prst="rightArrow">
              <a:avLst>
                <a:gd name="adj1" fmla="val 66875"/>
                <a:gd name="adj2" fmla="val 50000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83568" y="4404296"/>
              <a:ext cx="792088" cy="360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700" spc="-15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따라서</a:t>
              </a:r>
              <a:endParaRPr lang="ko-KR" altLang="en-US" sz="1700" spc="-15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5568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0152" y="2062757"/>
            <a:ext cx="79208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32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5972842" y="1995686"/>
            <a:ext cx="72008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5972842" y="2715766"/>
            <a:ext cx="7200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671074" y="2139702"/>
            <a:ext cx="2472926" cy="4462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3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체벌에 대한 동향</a:t>
            </a:r>
            <a:endParaRPr lang="ko-KR" altLang="en-US" sz="23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007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95686"/>
            <a:ext cx="1296144" cy="972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>
            <a:off x="611560" y="1707654"/>
            <a:ext cx="7992888" cy="1440160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827584" y="1563638"/>
            <a:ext cx="2592288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804648" y="1563638"/>
            <a:ext cx="288032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6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/>
              </a:rPr>
              <a:t>아동복지법 개정 </a:t>
            </a:r>
            <a:r>
              <a:rPr lang="en-US" altLang="ko-KR" sz="16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/>
              </a:rPr>
              <a:t>(2015. 09. 28 </a:t>
            </a:r>
            <a:r>
              <a:rPr lang="ko-KR" altLang="en-US" sz="16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/>
              </a:rPr>
              <a:t>시행</a:t>
            </a:r>
            <a:r>
              <a:rPr lang="en-US" altLang="ko-KR" sz="16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/>
              </a:rPr>
              <a:t>)</a:t>
            </a:r>
            <a:endParaRPr lang="ko-KR" altLang="en-US" sz="1600" b="1" spc="-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71600" y="2283718"/>
            <a:ext cx="7776864" cy="7725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700" spc="-150" dirty="0" smtClean="0"/>
              <a:t>아동의 보호자는 아동에게 신체적 고통이나 </a:t>
            </a:r>
            <a:endParaRPr lang="en-US" altLang="ko-KR" sz="1700" spc="-150" dirty="0" smtClean="0"/>
          </a:p>
          <a:p>
            <a:pPr algn="ctr">
              <a:lnSpc>
                <a:spcPct val="130000"/>
              </a:lnSpc>
            </a:pPr>
            <a:r>
              <a:rPr lang="ko-KR" altLang="en-US" sz="1700" spc="-150" dirty="0" smtClean="0"/>
              <a:t>폭언 등의 정신적 고통을 가하여서는 아니 된다</a:t>
            </a:r>
            <a:r>
              <a:rPr lang="en-US" altLang="ko-KR" sz="1700" spc="-150" dirty="0" smtClean="0"/>
              <a:t>.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79912" y="1923678"/>
            <a:ext cx="2016224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제</a:t>
            </a:r>
            <a:r>
              <a:rPr lang="en-US" altLang="ko-KR" sz="17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5</a:t>
            </a:r>
            <a:r>
              <a:rPr lang="ko-KR" altLang="en-US" sz="17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조제</a:t>
            </a:r>
            <a:r>
              <a:rPr lang="en-US" altLang="ko-KR" sz="17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2</a:t>
            </a:r>
            <a:r>
              <a:rPr lang="ko-KR" altLang="en-US" sz="17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항 </a:t>
            </a:r>
            <a:r>
              <a:rPr lang="en-US" altLang="ko-KR" sz="17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(</a:t>
            </a:r>
            <a:r>
              <a:rPr lang="ko-KR" altLang="en-US" sz="17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신설</a:t>
            </a:r>
            <a:r>
              <a:rPr lang="en-US" altLang="ko-KR" sz="17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)</a:t>
            </a:r>
          </a:p>
        </p:txBody>
      </p:sp>
      <p:sp>
        <p:nvSpPr>
          <p:cNvPr id="41" name="오른쪽 화살표 40"/>
          <p:cNvSpPr/>
          <p:nvPr/>
        </p:nvSpPr>
        <p:spPr>
          <a:xfrm>
            <a:off x="1979712" y="3479347"/>
            <a:ext cx="576064" cy="360040"/>
          </a:xfrm>
          <a:prstGeom prst="rightArrow">
            <a:avLst>
              <a:gd name="adj1" fmla="val 57032"/>
              <a:gd name="adj2" fmla="val 5000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1331640" y="3291830"/>
            <a:ext cx="6768752" cy="7350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</a:rPr>
              <a:t>부모를 비롯한 보호자가 아동에게 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</a:rPr>
              <a:t>신체적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</a:rPr>
              <a:t>정신적으로 고통을 주는 행위를 금지함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체벌에 대한 동향</a:t>
            </a:r>
            <a:endParaRPr lang="en-US" altLang="ko-KR" sz="20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20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①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국내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538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259632" y="2072918"/>
            <a:ext cx="6552728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아동은 한 인간으로서 고유한 존재이며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스스로가 권리의 주체자임을 인식하고 적극적인 참여를 통해 자신의 권리를 향유하고 자신의 권리를 온전하게 보장받을 수 있어야 함을 담고 있는 국제적인 약속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20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203848" y="1496854"/>
            <a:ext cx="2506103" cy="45357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4" name="TextBox 23"/>
          <p:cNvSpPr txBox="1"/>
          <p:nvPr/>
        </p:nvSpPr>
        <p:spPr>
          <a:xfrm>
            <a:off x="3189671" y="1488765"/>
            <a:ext cx="252028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유엔아동권리협약</a:t>
            </a:r>
            <a:endParaRPr lang="ko-KR" altLang="en-US" sz="2400" b="1" spc="-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체벌에 대한 동향</a:t>
            </a:r>
            <a:endParaRPr lang="en-US" altLang="ko-KR" sz="20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20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②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국제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259632" y="2119647"/>
            <a:ext cx="6552728" cy="9561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그 어떤 폭력도 정당화 될 수 없다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2000" spc="-150" dirty="0" smtClean="0">
                <a:latin typeface="맑은 고딕" pitchFamily="50" charset="-127"/>
                <a:ea typeface="맑은 고딕" pitchFamily="50" charset="-127"/>
              </a:rPr>
              <a:t>특히 아동에 가해지는 폭력은 미연에 방지되어야 한다</a:t>
            </a:r>
            <a:r>
              <a:rPr lang="en-US" altLang="ko-KR" sz="2000" spc="-150" dirty="0" smtClean="0">
                <a:latin typeface="맑은 고딕" pitchFamily="50" charset="-127"/>
                <a:ea typeface="맑은 고딕" pitchFamily="50" charset="-127"/>
              </a:rPr>
              <a:t>.”</a:t>
            </a:r>
            <a:endParaRPr lang="ko-KR" altLang="en-US" sz="20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7624" y="3291830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u="sng" spc="-150" dirty="0" smtClean="0">
                <a:latin typeface="맑은 고딕" pitchFamily="50" charset="-127"/>
                <a:ea typeface="맑은 고딕" pitchFamily="50" charset="-127"/>
              </a:rPr>
              <a:t>아동들에게 행해지는 폭력이 관습 혹은 전통이란 이름으로 자연스럽게 행해지고 때로는 </a:t>
            </a:r>
            <a:r>
              <a:rPr lang="en-US" altLang="ko-KR" sz="1600" u="sng" spc="-150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600" u="sng" spc="-150" dirty="0" smtClean="0">
                <a:latin typeface="맑은 고딕" pitchFamily="50" charset="-127"/>
                <a:ea typeface="맑은 고딕" pitchFamily="50" charset="-127"/>
              </a:rPr>
              <a:t>훈육</a:t>
            </a:r>
            <a:r>
              <a:rPr lang="en-US" altLang="ko-KR" sz="1600" u="sng" spc="-150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600" u="sng" spc="-150" dirty="0" smtClean="0">
                <a:latin typeface="맑은 고딕" pitchFamily="50" charset="-127"/>
                <a:ea typeface="맑은 고딕" pitchFamily="50" charset="-127"/>
              </a:rPr>
              <a:t>이라는 위장된 행위로 정당화되고 있다고 지적하고 있음</a:t>
            </a:r>
            <a:r>
              <a:rPr lang="en-US" altLang="ko-KR" sz="1600" u="sng" spc="-15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4371950"/>
            <a:ext cx="7020272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spc="-1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b="1" spc="-150" dirty="0" smtClean="0">
                <a:latin typeface="맑은 고딕" pitchFamily="50" charset="-127"/>
                <a:ea typeface="맑은 고딕" pitchFamily="50" charset="-127"/>
              </a:rPr>
              <a:t>설명</a:t>
            </a:r>
            <a:r>
              <a:rPr lang="en-US" altLang="ko-KR" sz="1100" b="1" spc="-15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100" spc="-150" dirty="0" smtClean="0">
                <a:latin typeface="맑은 고딕" pitchFamily="50" charset="-127"/>
                <a:ea typeface="맑은 고딕" pitchFamily="50" charset="-127"/>
              </a:rPr>
              <a:t>유엔아동권리위원회</a:t>
            </a:r>
            <a:r>
              <a:rPr lang="en-US" altLang="ko-KR" sz="1100" spc="-150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100" spc="-150" dirty="0" smtClean="0">
                <a:latin typeface="맑은 고딕" pitchFamily="50" charset="-127"/>
                <a:ea typeface="맑은 고딕" pitchFamily="50" charset="-127"/>
              </a:rPr>
              <a:t>는 유엔아동권리협약이행을 감시하는 모니터링 기구임</a:t>
            </a:r>
            <a:r>
              <a:rPr lang="en-US" altLang="ko-KR" sz="1100" spc="-15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ko-KR" altLang="en-US" sz="1100" spc="-150" dirty="0" smtClean="0">
                <a:latin typeface="맑은 고딕" pitchFamily="50" charset="-127"/>
                <a:ea typeface="맑은 고딕" pitchFamily="50" charset="-127"/>
              </a:rPr>
              <a:t>           한국의 </a:t>
            </a:r>
            <a:r>
              <a:rPr lang="en-US" altLang="ko-KR" sz="1100" spc="-150" dirty="0" smtClean="0">
                <a:latin typeface="맑은 고딕" pitchFamily="50" charset="-127"/>
                <a:ea typeface="맑은 고딕" pitchFamily="50" charset="-127"/>
              </a:rPr>
              <a:t>1,2</a:t>
            </a:r>
            <a:r>
              <a:rPr lang="ko-KR" altLang="en-US" sz="1100" spc="-150" dirty="0" smtClean="0">
                <a:latin typeface="맑은 고딕" pitchFamily="50" charset="-127"/>
                <a:ea typeface="맑은 고딕" pitchFamily="50" charset="-127"/>
              </a:rPr>
              <a:t>차 보고서 심의 후 협약에 대한 자국 내 홍보 미흡과 </a:t>
            </a:r>
            <a:r>
              <a:rPr lang="ko-KR" altLang="en-US" sz="1100" spc="-150" dirty="0" err="1" smtClean="0">
                <a:latin typeface="맑은 고딕" pitchFamily="50" charset="-127"/>
                <a:ea typeface="맑은 고딕" pitchFamily="50" charset="-127"/>
              </a:rPr>
              <a:t>비준국으로서의</a:t>
            </a:r>
            <a:r>
              <a:rPr lang="ko-KR" altLang="en-US" sz="1100" spc="-150" dirty="0" smtClean="0">
                <a:latin typeface="맑은 고딕" pitchFamily="50" charset="-127"/>
                <a:ea typeface="맑은 고딕" pitchFamily="50" charset="-127"/>
              </a:rPr>
              <a:t> 의무 및 역할 수행에 있어서의 </a:t>
            </a:r>
            <a:endParaRPr lang="en-US" altLang="ko-KR" sz="1100" spc="-1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100" spc="-150" dirty="0" smtClean="0">
                <a:latin typeface="맑은 고딕" pitchFamily="50" charset="-127"/>
                <a:ea typeface="맑은 고딕" pitchFamily="50" charset="-127"/>
              </a:rPr>
              <a:t>           </a:t>
            </a:r>
            <a:r>
              <a:rPr lang="ko-KR" altLang="en-US" sz="1100" spc="-150" dirty="0" smtClean="0">
                <a:latin typeface="맑은 고딕" pitchFamily="50" charset="-127"/>
                <a:ea typeface="맑은 고딕" pitchFamily="50" charset="-127"/>
              </a:rPr>
              <a:t>문제점들을 지적하고 시정되거나 보완되어야 할 사항들에 대해 구체적인 권고문을 보내옴</a:t>
            </a:r>
            <a:r>
              <a:rPr lang="en-US" altLang="ko-KR" sz="1100" spc="-15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203848" y="1496854"/>
            <a:ext cx="2506103" cy="45357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1" name="TextBox 10"/>
          <p:cNvSpPr txBox="1"/>
          <p:nvPr/>
        </p:nvSpPr>
        <p:spPr>
          <a:xfrm>
            <a:off x="3189671" y="1488765"/>
            <a:ext cx="252028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유엔아동권리협약</a:t>
            </a:r>
            <a:endParaRPr lang="ko-KR" altLang="en-US" sz="2400" b="1" spc="-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체벌에 대한 동향</a:t>
            </a:r>
            <a:endParaRPr lang="en-US" altLang="ko-KR" sz="20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20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②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국제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3568" y="1986975"/>
            <a:ext cx="691276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우리나라에서는 가정과 가족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학교와 교육현장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그리고 보호시설이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 아동에게 체벌을 공식적으로 허용하고 있는 환경으로 보고 되고 있음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11560" y="1635646"/>
            <a:ext cx="7992888" cy="1800200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827584" y="1491630"/>
            <a:ext cx="1656184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827584" y="1491630"/>
            <a:ext cx="288032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6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유엔아동권리위원회</a:t>
            </a:r>
            <a:endParaRPr lang="ko-KR" altLang="en-US" sz="1600" b="1" spc="-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2707055"/>
            <a:ext cx="799288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en-US" altLang="ko-KR" sz="16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Pinheiro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박사에 의해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2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년간 진행된 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UN Study on Violence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권고안은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2009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년까지 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모든 환경에서 일어나는 모든 형태의 아동에 대한 폭력을 금지하는 것으로 목표일정을 확정함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오른쪽 화살표 16"/>
          <p:cNvSpPr/>
          <p:nvPr/>
        </p:nvSpPr>
        <p:spPr>
          <a:xfrm>
            <a:off x="1403648" y="3723878"/>
            <a:ext cx="576064" cy="360040"/>
          </a:xfrm>
          <a:prstGeom prst="rightArrow">
            <a:avLst>
              <a:gd name="adj1" fmla="val 57032"/>
              <a:gd name="adj2" fmla="val 5000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403648" y="3579862"/>
            <a:ext cx="6768752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</a:rPr>
              <a:t>가정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</a:rPr>
              <a:t>학교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</a:rPr>
              <a:t>시설 등 아동이 활동하는 모든 곳에서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</a:rPr>
              <a:t>다양한 형태로 가해지고 있는 폭력이 근절되어야 함을 강조함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02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체벌에 대한 동향</a:t>
            </a:r>
            <a:endParaRPr lang="en-US" altLang="ko-KR" sz="20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20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②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국제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008" y="2062757"/>
            <a:ext cx="79208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32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4676698" y="1995686"/>
            <a:ext cx="72008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4676698" y="2715766"/>
            <a:ext cx="7200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00600" y="2125781"/>
            <a:ext cx="3491880" cy="4462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3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훈육은 어떻게 해야 할까요</a:t>
            </a:r>
            <a:r>
              <a:rPr lang="en-US" altLang="ko-KR" sz="23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3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9773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훈육은 어떻게 해야 할까요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r>
              <a:rPr lang="en-US" altLang="ko-KR" sz="20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①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정중한 요청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2048" y="1851670"/>
            <a:ext cx="753996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문제나 갈등이 생길 때마다 엄격하게 훈육할 필요는 없음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 특히 아동과의 관계가 긍정적으로 맺어져 있다면 요청하는 것만으로도 충분함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919" y="2787774"/>
            <a:ext cx="734481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그러나 우리는 아동에게 함부로 말하는 경향이 있음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아동에게 어떤 요청을 할 때는 정중하게 해야 한다는 것을 잊지 말도록 함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60040" y="1563638"/>
            <a:ext cx="7992888" cy="2304256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03947" y="2680738"/>
            <a:ext cx="1563305" cy="1269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51520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611560" y="1275606"/>
            <a:ext cx="7992888" cy="1080120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6"/>
          <p:cNvGrpSpPr/>
          <p:nvPr/>
        </p:nvGrpSpPr>
        <p:grpSpPr>
          <a:xfrm>
            <a:off x="323528" y="1419622"/>
            <a:ext cx="792088" cy="720080"/>
            <a:chOff x="827584" y="1995686"/>
            <a:chExt cx="864096" cy="93610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직사각형 5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27584" y="1491630"/>
            <a:ext cx="7704856" cy="8463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“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나를 좀 도와주겠니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?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사물함 정리를 깨끗이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하려므나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”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와 같이 요청하고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</a:p>
          <a:p>
            <a:pPr algn="ctr"/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아동이 그렇게 하겠다고 하면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pPr algn="ctr"/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“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고맙구나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OO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는 참 잘 도와주는구나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”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라고 말함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616" y="2460253"/>
            <a:ext cx="7056784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만약 정중하게 요청한 대로 아동이 따르겠다고 해 놓고 실행하지 않더라도 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친절하게 다시 한 번 환기 시켜줌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9592" y="3363838"/>
            <a:ext cx="770485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“ OO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야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XXX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를 하기로 했는데 네가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잊어버린거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같구나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어서 하렴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.”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3" name="오른쪽 화살표 22"/>
          <p:cNvSpPr/>
          <p:nvPr/>
        </p:nvSpPr>
        <p:spPr>
          <a:xfrm>
            <a:off x="971600" y="4083918"/>
            <a:ext cx="648072" cy="432048"/>
          </a:xfrm>
          <a:prstGeom prst="rightArrow">
            <a:avLst>
              <a:gd name="adj1" fmla="val 57032"/>
              <a:gd name="adj2" fmla="val 5000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619672" y="3867894"/>
            <a:ext cx="525658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아동이 계속해서 약속을 이행하지 않거나 실천하지 않는다면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정중한 요청보다 강력한 의사소통 기법인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나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</a:rPr>
              <a:t>전달법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을 사용하도록 함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043608" y="1131590"/>
            <a:ext cx="648072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5" name="TextBox 24"/>
          <p:cNvSpPr txBox="1"/>
          <p:nvPr/>
        </p:nvSpPr>
        <p:spPr>
          <a:xfrm>
            <a:off x="1043608" y="1131590"/>
            <a:ext cx="648072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11560" y="3219822"/>
            <a:ext cx="7992888" cy="576064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6"/>
          <p:cNvGrpSpPr/>
          <p:nvPr/>
        </p:nvGrpSpPr>
        <p:grpSpPr>
          <a:xfrm>
            <a:off x="441438" y="3291830"/>
            <a:ext cx="504056" cy="504056"/>
            <a:chOff x="827584" y="1995686"/>
            <a:chExt cx="864096" cy="936104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직사각형 28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훈육은 어떻게 해야 할까요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r>
              <a:rPr lang="en-US" altLang="ko-KR" sz="20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①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정중한 요청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043608" y="3075806"/>
            <a:ext cx="648072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34" name="TextBox 33"/>
          <p:cNvSpPr txBox="1"/>
          <p:nvPr/>
        </p:nvSpPr>
        <p:spPr>
          <a:xfrm>
            <a:off x="1043608" y="3075806"/>
            <a:ext cx="648072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23502" y="1259561"/>
            <a:ext cx="691301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pc="-150" dirty="0" smtClean="0">
                <a:ea typeface="맑은 고딕" pitchFamily="50" charset="-127"/>
                <a:cs typeface="함초롬돋움"/>
              </a:rPr>
              <a:t>√ 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정중한 요청을 하여 아동의 행동을 변화시킬 수 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없을때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  조용하나 단호한 목소리로 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‘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나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-</a:t>
            </a:r>
            <a:r>
              <a:rPr lang="ko-KR" altLang="en-US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전달법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</a:t>
            </a:r>
            <a:r>
              <a:rPr lang="ko-KR" altLang="en-US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을 사용하여 표현하면 효과적임</a:t>
            </a:r>
            <a:r>
              <a:rPr lang="en-US" altLang="ko-KR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11560" y="2427734"/>
            <a:ext cx="7992888" cy="1512168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6"/>
          <p:cNvGrpSpPr/>
          <p:nvPr/>
        </p:nvGrpSpPr>
        <p:grpSpPr>
          <a:xfrm>
            <a:off x="215241" y="2702207"/>
            <a:ext cx="1080120" cy="1080120"/>
            <a:chOff x="827584" y="1995686"/>
            <a:chExt cx="864096" cy="936104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직사각형 11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7584" y="2718668"/>
            <a:ext cx="7704856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“OO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야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!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네 주변을 어지럽히고 청소하지 않으니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주변이 지저분해져 문제란다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pPr algn="ctr"/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다른 사람들이 지저분한 환경으로 인해 불쾌하고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</a:p>
          <a:p>
            <a:pPr algn="ctr"/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다른 사람들이 너를 대신해서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치워야하니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시간도 걸리고 피곤하기 때문이야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pPr algn="ctr"/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네가 무언가 하고 나면 곧바로 잘 정리하고 깨끗이 청소해야겠지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?”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훈육은 어떻게 해야 할까요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r>
              <a:rPr lang="en-US" altLang="ko-KR" sz="20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②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나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600" b="1" spc="-150" dirty="0" err="1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전달법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043608" y="2283718"/>
            <a:ext cx="648072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9" name="TextBox 18"/>
          <p:cNvSpPr txBox="1"/>
          <p:nvPr/>
        </p:nvSpPr>
        <p:spPr>
          <a:xfrm>
            <a:off x="1043608" y="2283718"/>
            <a:ext cx="648072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539552" y="1347614"/>
            <a:ext cx="7992888" cy="3096344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6"/>
          <p:cNvGrpSpPr/>
          <p:nvPr/>
        </p:nvGrpSpPr>
        <p:grpSpPr>
          <a:xfrm>
            <a:off x="911593" y="946412"/>
            <a:ext cx="720080" cy="720080"/>
            <a:chOff x="827584" y="1995686"/>
            <a:chExt cx="864096" cy="936104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직사각형 28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1547664" y="1203598"/>
            <a:ext cx="1152128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31" name="TextBox 30"/>
          <p:cNvSpPr txBox="1"/>
          <p:nvPr/>
        </p:nvSpPr>
        <p:spPr>
          <a:xfrm>
            <a:off x="1547664" y="1203598"/>
            <a:ext cx="1152128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유의할 점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1560" y="1566540"/>
            <a:ext cx="813690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아동의 문제행동이나 상황을 그대로 말함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이때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행위와 행위자를 분리하여 아동이 나쁜 것이 아니라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아동이 취하고 있는 행동에 문제가 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있을 뿐이라는 것을 인식하고 아동의 인격이나 자존감을 공격하지 않음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오직 아동의 행동에 집중함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  <a:endParaRPr lang="ko-KR" altLang="en-US" sz="16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1560" y="2643758"/>
            <a:ext cx="813690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언성은 높이지 않되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문제 행동이나 상황에 대해서 당신이 심각하게 느끼고 있다는 것을 말함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“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화가 났다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”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라는 표현 보다는 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“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속이 상하다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”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또는 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“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걱정 된다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”, “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피곤하다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”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등의 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진실에 가까운 표현을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사용하여 아동이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</a:rPr>
              <a:t>위협감을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 느끼지 않도록 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6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1560" y="3507854"/>
            <a:ext cx="813690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이유를 설명함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즉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아동이 취한 행동이 상황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(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수업 또는 당신의 일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)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을 어떻게 방해하고 있는가를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    “~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하기 때문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”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의 말을 사용하여 설명해줌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1560" y="4083918"/>
            <a:ext cx="813690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이유를 당신이 원하는 바를 구체적으로 말함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cxnSp>
        <p:nvCxnSpPr>
          <p:cNvPr id="37" name="직선 연결선 36"/>
          <p:cNvCxnSpPr/>
          <p:nvPr/>
        </p:nvCxnSpPr>
        <p:spPr>
          <a:xfrm>
            <a:off x="539552" y="2643758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539552" y="3507854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539552" y="4083918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훈육은 어떻게 해야 할까요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r>
              <a:rPr lang="en-US" altLang="ko-KR" sz="20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②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나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600" b="1" spc="-150" dirty="0" err="1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전달법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87624" y="1059582"/>
            <a:ext cx="5904656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700" spc="-150" dirty="0" smtClean="0">
                <a:ea typeface="맑은 고딕" pitchFamily="50" charset="-127"/>
                <a:cs typeface="함초롬돋움"/>
              </a:rPr>
              <a:t>√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긍정적인 행동에 대해서는 즉각적으로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자주 보상해줌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  아동이 특정 행동을 하고 보상을 받으면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그 행동은 강화됨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611560" y="2643758"/>
            <a:ext cx="7992888" cy="1800200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6"/>
          <p:cNvGrpSpPr/>
          <p:nvPr/>
        </p:nvGrpSpPr>
        <p:grpSpPr>
          <a:xfrm>
            <a:off x="229492" y="3075819"/>
            <a:ext cx="1071119" cy="1008112"/>
            <a:chOff x="827584" y="1995686"/>
            <a:chExt cx="864096" cy="936104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직사각형 11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187624" y="3233177"/>
            <a:ext cx="1728192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미소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안아주기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등 두드려주기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칭찬하기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쓰다듬어 주기 등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43608" y="2499742"/>
            <a:ext cx="1728192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5" name="TextBox 14"/>
          <p:cNvSpPr txBox="1"/>
          <p:nvPr/>
        </p:nvSpPr>
        <p:spPr>
          <a:xfrm>
            <a:off x="1043608" y="2499742"/>
            <a:ext cx="1728192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r>
              <a:rPr lang="en-US" altLang="ko-KR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_</a:t>
            </a:r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보상의 유형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87624" y="1707654"/>
            <a:ext cx="7056784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700" spc="-150" dirty="0" smtClean="0">
                <a:ea typeface="맑은 고딕" pitchFamily="50" charset="-127"/>
                <a:cs typeface="함초롬돋움"/>
              </a:rPr>
              <a:t>√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부정적인 행동에 대해서는 </a:t>
            </a:r>
            <a:r>
              <a:rPr lang="ko-KR" altLang="en-US" sz="17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우연히라도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보상하지 않으며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적극적으로 무시함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  즉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부정적인 행동에 대하여 전혀 관심을 나타내지 않는 것임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75656" y="2922498"/>
            <a:ext cx="1296144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사회적 보상</a:t>
            </a:r>
            <a:endParaRPr lang="en-US" altLang="ko-KR" sz="1700" b="1" u="sng" spc="-150" dirty="0" smtClean="0">
              <a:solidFill>
                <a:srgbClr val="FFC000"/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 flipH="1">
            <a:off x="3059832" y="2859782"/>
            <a:ext cx="560062" cy="1440160"/>
          </a:xfrm>
          <a:prstGeom prst="line">
            <a:avLst/>
          </a:prstGeom>
          <a:ln w="63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563888" y="3219822"/>
            <a:ext cx="2520280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운동장에서 친구들과 놀기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만화 영화 보여주기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</a:p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선생님과 공놀이 또는 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카드놀이 하기 등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11960" y="2909143"/>
            <a:ext cx="1296144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활동적 보상</a:t>
            </a:r>
            <a:endParaRPr lang="en-US" altLang="ko-KR" sz="1700" b="1" u="sng" spc="-150" dirty="0" smtClean="0">
              <a:solidFill>
                <a:srgbClr val="FFC000"/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 flipH="1">
            <a:off x="5956154" y="2859782"/>
            <a:ext cx="560062" cy="1440160"/>
          </a:xfrm>
          <a:prstGeom prst="line">
            <a:avLst/>
          </a:prstGeom>
          <a:ln w="63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228184" y="3363838"/>
            <a:ext cx="2376264" cy="8771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아이스크림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공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돈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책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오락기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pPr algn="ctr"/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옷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학용품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장난감 등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32240" y="2931790"/>
            <a:ext cx="1296144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물질적 보상</a:t>
            </a:r>
            <a:endParaRPr lang="en-US" altLang="ko-KR" sz="1700" b="1" u="sng" spc="-150" dirty="0" smtClean="0">
              <a:solidFill>
                <a:srgbClr val="FFC000"/>
              </a:solidFill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훈육은 어떻게 해야 할까요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r>
              <a:rPr lang="en-US" altLang="ko-KR" sz="20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③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보상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539552" y="1707654"/>
            <a:ext cx="7992888" cy="2232248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6"/>
          <p:cNvGrpSpPr/>
          <p:nvPr/>
        </p:nvGrpSpPr>
        <p:grpSpPr>
          <a:xfrm>
            <a:off x="827584" y="1275606"/>
            <a:ext cx="792088" cy="720080"/>
            <a:chOff x="827584" y="1995686"/>
            <a:chExt cx="864096" cy="936104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직사각형 28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83568" y="2130991"/>
            <a:ext cx="813690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구체적인 행동을 칭찬하는 것이 아동의 긍정적 행동을 강화시키는데 더 효과적이며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사회적 보상이 물질적 보상보다 더 효과적임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  <a:endParaRPr lang="ko-KR" altLang="en-US" sz="16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3568" y="2809260"/>
            <a:ext cx="813690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물질적 보상을 사용하는 경우에는 반드시 긍정적인 행동이 일어난 후에만 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  <a:endParaRPr lang="ko-KR" altLang="en-US" sz="16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3568" y="3291830"/>
            <a:ext cx="813690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부정적 행동에 대한 벌 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: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논리적 결과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타임아웃 등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훈육은 어떻게 해야 할까요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r>
              <a:rPr lang="en-US" altLang="ko-KR" sz="20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③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보상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547664" y="1491630"/>
            <a:ext cx="1152128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6" name="TextBox 15"/>
          <p:cNvSpPr txBox="1"/>
          <p:nvPr/>
        </p:nvSpPr>
        <p:spPr>
          <a:xfrm>
            <a:off x="1547664" y="1491630"/>
            <a:ext cx="1152128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유의할 점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27584" y="1301155"/>
            <a:ext cx="8136904" cy="8771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700" spc="-150" dirty="0" smtClean="0">
                <a:ea typeface="맑은 고딕" pitchFamily="50" charset="-127"/>
                <a:cs typeface="함초롬돋움"/>
              </a:rPr>
              <a:t>√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아동을 지도할 때 항상 정중한 요청 또는 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‘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나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-</a:t>
            </a:r>
            <a:r>
              <a:rPr lang="ko-KR" altLang="en-US" sz="17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전달법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이 매번 효과적인 것은 아님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  때에 따라서는 문제행동을 다루면서 동시에 책임감을 교육하기 위하여 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700" spc="-150" dirty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논리적 결과를 이용하도록 함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2280" y="2316237"/>
            <a:ext cx="7416824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700" spc="-150" dirty="0" smtClean="0">
                <a:ea typeface="맑은 고딕" pitchFamily="50" charset="-127"/>
                <a:cs typeface="함초롬돋움"/>
              </a:rPr>
              <a:t>√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즉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아동이 그릇된 행동을 했을 때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</a:p>
          <a:p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  그와 관련되어 나타나는 결과에 대하여 논리적으로 수반되는 대가를 받도록 함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592" y="3651870"/>
            <a:ext cx="770485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“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숙제를 해오지 않으면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방과 후 교실에 남아서 못한 숙제를 하고 집에 간다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.”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11560" y="3435846"/>
            <a:ext cx="7992888" cy="720080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2" name="그룹 6"/>
          <p:cNvGrpSpPr/>
          <p:nvPr/>
        </p:nvGrpSpPr>
        <p:grpSpPr>
          <a:xfrm>
            <a:off x="323528" y="3507854"/>
            <a:ext cx="720080" cy="648072"/>
            <a:chOff x="827584" y="1995686"/>
            <a:chExt cx="864096" cy="936104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직사각형 28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훈육은 어떻게 해야 할까요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r>
              <a:rPr lang="en-US" altLang="ko-KR" sz="20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④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논리적 결과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043608" y="3291830"/>
            <a:ext cx="648072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7" name="TextBox 16"/>
          <p:cNvSpPr txBox="1"/>
          <p:nvPr/>
        </p:nvSpPr>
        <p:spPr>
          <a:xfrm>
            <a:off x="1043608" y="3291830"/>
            <a:ext cx="648072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539552" y="1707654"/>
            <a:ext cx="7992888" cy="2304256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6"/>
          <p:cNvGrpSpPr/>
          <p:nvPr/>
        </p:nvGrpSpPr>
        <p:grpSpPr>
          <a:xfrm>
            <a:off x="827584" y="1275606"/>
            <a:ext cx="792088" cy="720080"/>
            <a:chOff x="827584" y="1995686"/>
            <a:chExt cx="864096" cy="936104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직사각형 28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827584" y="2067694"/>
            <a:ext cx="813690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논리적 결과를 고의적인 보복행</a:t>
            </a:r>
            <a:r>
              <a:rPr lang="ko-KR" altLang="en-US" sz="1600" spc="-150" dirty="0">
                <a:latin typeface="맑은 고딕" pitchFamily="50" charset="-127"/>
                <a:ea typeface="맑은 고딕" pitchFamily="50" charset="-127"/>
                <a:cs typeface="함초롬돋움"/>
              </a:rPr>
              <a:t>위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와 구분하여야 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논리적 결과는 아동의 그릇된 행동과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연관지어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논리적으로 받게 되는 결과이며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책임감 있는 행동을 가르치기 위한 의도를 가짐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  <a:endParaRPr lang="ko-KR" altLang="en-US" sz="16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7584" y="3012509"/>
            <a:ext cx="813690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예를 들어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“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낙서하지 마라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그렇지 않으면 공놀이를 못하게 될 것이다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”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와 같은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논리적이지 않은 표현은 되도록 피함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결과는 항상 논리적으로 타당해야 효과적임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  <a:endParaRPr lang="ko-KR" altLang="en-US" sz="16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훈육은 어떻게 해야 할까요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r>
              <a:rPr lang="en-US" altLang="ko-KR" sz="20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④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논리적 결과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547664" y="1491630"/>
            <a:ext cx="1152128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5" name="TextBox 14"/>
          <p:cNvSpPr txBox="1"/>
          <p:nvPr/>
        </p:nvSpPr>
        <p:spPr>
          <a:xfrm>
            <a:off x="1547664" y="1491630"/>
            <a:ext cx="1152128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유의할 점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27584" y="1936020"/>
            <a:ext cx="7344816" cy="20544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‘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타임아웃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이란 아동이 부정적인 행동을 했을 경우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즐거운 상황에서 아동을 즉시 격리시켜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조용하고 지루한 타임아웃 장소에 두어</a:t>
            </a:r>
            <a:endParaRPr lang="en-US" altLang="ko-KR" sz="17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바람직하지 못한 행동에 대하여 관심이나 그 밖의 보상을 받지 못하게 하는 것임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이 훈육 방법은 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3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세에서 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13</a:t>
            </a: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세 이하의 아동에게 적절하며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어린 아동일수록 효과적임</a:t>
            </a:r>
            <a:r>
              <a:rPr lang="en-US" altLang="ko-KR" sz="17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827584" y="1491630"/>
            <a:ext cx="7344816" cy="2736304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360" t="54844" r="68735" b="8735"/>
          <a:stretch>
            <a:fillRect/>
          </a:stretch>
        </p:blipFill>
        <p:spPr bwMode="auto">
          <a:xfrm>
            <a:off x="1051219" y="1131590"/>
            <a:ext cx="1313659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훈육은 어떻게 해야 할까요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r>
              <a:rPr lang="en-US" altLang="ko-KR" sz="20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⑤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타임아웃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611560" y="1347614"/>
            <a:ext cx="7992888" cy="3024336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6"/>
          <p:cNvGrpSpPr/>
          <p:nvPr/>
        </p:nvGrpSpPr>
        <p:grpSpPr>
          <a:xfrm>
            <a:off x="323528" y="2715766"/>
            <a:ext cx="864096" cy="792088"/>
            <a:chOff x="827584" y="1995686"/>
            <a:chExt cx="864096" cy="936104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직사각형 11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99592" y="1851670"/>
            <a:ext cx="7992888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① 타임아웃을 사용할 한 가지 대상 행동을 선정함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② 타임아웃 장소로 사용할 따분한 공간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(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예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생각하는 의자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거실 모퉁이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)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을 선정함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  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아동에게 무서운 장소는 사용하지 말아야 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③ 아동에게 타임아웃에 대해 설명함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1043608" y="1203598"/>
            <a:ext cx="1944216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5" name="TextBox 14"/>
          <p:cNvSpPr txBox="1"/>
          <p:nvPr/>
        </p:nvSpPr>
        <p:spPr>
          <a:xfrm>
            <a:off x="1043608" y="1203598"/>
            <a:ext cx="1944216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r>
              <a:rPr lang="en-US" altLang="ko-KR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_</a:t>
            </a:r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타임아웃 단계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43608" y="1563638"/>
            <a:ext cx="129614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6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평소에</a:t>
            </a:r>
            <a:r>
              <a:rPr lang="en-US" altLang="ko-KR" sz="16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1600" y="2931790"/>
            <a:ext cx="208823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대상 행동이 나타나면</a:t>
            </a:r>
            <a:r>
              <a:rPr lang="en-US" altLang="ko-KR" sz="1600" b="1" u="sng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592" y="3219822"/>
            <a:ext cx="813690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④ 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10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초 이내에 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10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마디 이하를 사용하여 타임아웃 장소에 보냄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⑤ 휴대용 타이머를 맞추어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(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연령 당 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1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분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)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아동이 들을 수 있는 곳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(1~2m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가량 떨어진 곳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)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에 둠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⑥ 타이머가 울리기를 기다리고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그동안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아무런 관심도 나타내지 않도록 주의함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⑦ 타이머가 울린 후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타임아웃 장소에 간 이유에 대해 이야기를 나눔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03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51219" y="207680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훈육은 어떻게 해야 할까요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r>
              <a:rPr lang="en-US" altLang="ko-KR" sz="20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⑤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타임아웃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63888" y="2062757"/>
            <a:ext cx="79208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04</a:t>
            </a:r>
            <a:endParaRPr lang="ko-KR" altLang="en-US" sz="32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596578" y="1995686"/>
            <a:ext cx="72008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596578" y="2715766"/>
            <a:ext cx="7200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27984" y="1923678"/>
            <a:ext cx="4644008" cy="8002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3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체벌을 대신할 실제적인 프로그램은 어떤 것이 있나요</a:t>
            </a:r>
            <a:r>
              <a:rPr lang="en-US" altLang="ko-KR" sz="23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3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995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539552" y="1347614"/>
            <a:ext cx="7992888" cy="2880320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6"/>
          <p:cNvGrpSpPr/>
          <p:nvPr/>
        </p:nvGrpSpPr>
        <p:grpSpPr>
          <a:xfrm>
            <a:off x="755576" y="1059582"/>
            <a:ext cx="720080" cy="648072"/>
            <a:chOff x="827584" y="1995686"/>
            <a:chExt cx="864096" cy="936104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직사각형 32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055609" y="195486"/>
            <a:ext cx="7272808" cy="7571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체벌을 대신할 실제적인 프로그램은 어떤 것이 있나요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  <a:endParaRPr lang="en-US" altLang="ko-KR" sz="20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①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칭찬 통장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1560" y="1638548"/>
            <a:ext cx="792088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은행통장처럼 아동들 각각에게 칭찬통장을 만들어줌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과제를 잘했거나 태도가 좋을 경우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그리고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왕따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피해 친구에게 도움을 주거나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자연보호 활동을   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열심히 한 경우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또는 분실물을 습득해 신고하거나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기타 선행을 한 경우에는 스티커 형식의 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칭찬머니를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그러나 지각하기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떠들기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친구와 다투기 등의 잘못을 저지르면 감액을 당함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  <a:endParaRPr lang="ko-KR" altLang="en-US" sz="16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9308" y="2715766"/>
            <a:ext cx="788538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월말 또는 연말에 칭찬통장 잔액이 많은 아동들에게 잔액에 상응하는 물건을 구매할 수 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있도록 집단 내 마켓을 만들어 주거나 선물을 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또는 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‘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청소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면제권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’, ‘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우선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배식권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’, ‘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원하는 자리 선택권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등의 쿠폰을 살 수 있도록 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1560" y="3612604"/>
            <a:ext cx="79208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반면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마이너스 통장이 된 아동들은 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‘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건물 벽 낙서 지우기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’, ‘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바닥에 붙은 껌 떼기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등의 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벌칙을 받게 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cxnSp>
        <p:nvCxnSpPr>
          <p:cNvPr id="25" name="직선 연결선 24"/>
          <p:cNvCxnSpPr/>
          <p:nvPr/>
        </p:nvCxnSpPr>
        <p:spPr>
          <a:xfrm>
            <a:off x="539552" y="2715766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539552" y="3579862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오른쪽 화살표 27"/>
          <p:cNvSpPr/>
          <p:nvPr/>
        </p:nvSpPr>
        <p:spPr>
          <a:xfrm>
            <a:off x="755576" y="4435247"/>
            <a:ext cx="504056" cy="360040"/>
          </a:xfrm>
          <a:prstGeom prst="rightArrow">
            <a:avLst>
              <a:gd name="adj1" fmla="val 57032"/>
              <a:gd name="adj2" fmla="val 5000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1115616" y="4291231"/>
            <a:ext cx="583264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바람직한 행동은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</a:rPr>
              <a:t>칭찬머니로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 보상함으로써 강화되고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잘못한 행동은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</a:rPr>
              <a:t>칭찬머니를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</a:rPr>
              <a:t>감액당함으로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</a:rPr>
              <a:t> 감소하게 되는 효과를 봄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04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475656" y="1131590"/>
            <a:ext cx="648072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4" name="TextBox 23"/>
          <p:cNvSpPr txBox="1"/>
          <p:nvPr/>
        </p:nvSpPr>
        <p:spPr>
          <a:xfrm>
            <a:off x="1475656" y="1131590"/>
            <a:ext cx="648072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539552" y="1419622"/>
            <a:ext cx="7992888" cy="2952328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755576" y="1710556"/>
            <a:ext cx="79208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회의 시간을 할애하여 바르게 인사하기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열심히 듣기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감사표현하기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의견 조율하기 등의 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사회기술 교육을 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그리고 교육과 함께 역할극을 통해 친구들과 실습을 하게 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  <a:endParaRPr lang="ko-KR" altLang="en-US" sz="16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5576" y="3651870"/>
            <a:ext cx="79208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연말에는 칭찬 주인공들에게 물질적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사회적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활동적 보상을 다양하게 활용하여 시상하되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보상의 내용도 칭찬 주인공을 뽑은 아동들이 함께 정하도록 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grpSp>
        <p:nvGrpSpPr>
          <p:cNvPr id="27" name="그룹 6"/>
          <p:cNvGrpSpPr/>
          <p:nvPr/>
        </p:nvGrpSpPr>
        <p:grpSpPr>
          <a:xfrm>
            <a:off x="251520" y="2643758"/>
            <a:ext cx="720080" cy="648072"/>
            <a:chOff x="827584" y="1995686"/>
            <a:chExt cx="864096" cy="936104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직사각형 30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2" name="직선 연결선 31"/>
          <p:cNvCxnSpPr/>
          <p:nvPr/>
        </p:nvCxnSpPr>
        <p:spPr>
          <a:xfrm>
            <a:off x="539552" y="2355726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539552" y="3579862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55576" y="2427734"/>
            <a:ext cx="788538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월말이 되면 아동들이 직접 그 달의 사회적 기술을 가장 잘 성취한 친구 한 명을 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칭찬 주인공으로 뽑음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칭찬 주인공에게 구체적으로 어떤 사회적 기술을 잘했는지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친구들로부터 피드백을 받게 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그리고 각 달의 칭찬 주인공으로 뽑힌 아동들의 사진은 게시판을 활용하여 사진을 걸어둠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04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55609" y="195486"/>
            <a:ext cx="7272808" cy="7571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체벌을 대신할 실제적인 프로그램은 어떤 것이 있나요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  <a:endParaRPr lang="en-US" altLang="ko-KR" sz="20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②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칭찬 주인공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971600" y="1275606"/>
            <a:ext cx="648072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4" name="TextBox 23"/>
          <p:cNvSpPr txBox="1"/>
          <p:nvPr/>
        </p:nvSpPr>
        <p:spPr>
          <a:xfrm>
            <a:off x="971600" y="1275606"/>
            <a:ext cx="648072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539552" y="1779662"/>
            <a:ext cx="7992888" cy="2232248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755576" y="3139103"/>
            <a:ext cx="788538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종례시간이 되면 하루 종일 관찰한 오늘의 주인공에게 집단의 모든 아동이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그 친구의 장점을 쪽지에 써서 전해줌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grpSp>
        <p:nvGrpSpPr>
          <p:cNvPr id="10" name="그룹 6"/>
          <p:cNvGrpSpPr/>
          <p:nvPr/>
        </p:nvGrpSpPr>
        <p:grpSpPr>
          <a:xfrm>
            <a:off x="251520" y="2643758"/>
            <a:ext cx="720080" cy="648072"/>
            <a:chOff x="827584" y="1995686"/>
            <a:chExt cx="864096" cy="936104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직사각형 11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755576" y="2130991"/>
            <a:ext cx="792088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매일 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‘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오늘의 주인공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으로 한 아동을 선정해 둠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번호 순 또는 자리 배치 순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키 순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또는 오늘의 주인공이 내일의 주인공을 지목하는 등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오늘의 주인공 선정 방식은 다양할 수 있음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  <a:endParaRPr lang="ko-KR" altLang="en-US" sz="16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04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5609" y="195486"/>
            <a:ext cx="7272808" cy="7571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체벌을 대신할 실제적인 프로그램은 어떤 것이 있나요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  <a:endParaRPr lang="en-US" altLang="ko-KR" sz="20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③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칭찬 샤워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43608" y="1635646"/>
            <a:ext cx="648072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7" name="TextBox 16"/>
          <p:cNvSpPr txBox="1"/>
          <p:nvPr/>
        </p:nvSpPr>
        <p:spPr>
          <a:xfrm>
            <a:off x="1043608" y="1635646"/>
            <a:ext cx="648072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195486"/>
            <a:ext cx="655272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체벌을 대신할 실제적인 프로그램은 </a:t>
            </a:r>
            <a:endParaRPr lang="en-US" altLang="ko-KR" sz="20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어떤 것이 있나요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0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39552" y="1635646"/>
            <a:ext cx="7992888" cy="2232248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11560" y="1986975"/>
            <a:ext cx="792088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(1), (2), (3)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은 잘못한 행동을 혼내기보다는 바람직한 행동을 칭찬하는데 초점을 둔 방법임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  <a:endParaRPr lang="ko-KR" altLang="en-US" sz="1600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1560" y="2995087"/>
            <a:ext cx="788538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인정받고 칭찬받은 행동들은 강화되고 더 많은 인정과 칭찬을 받기 위해 노력하게 되며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반대로 문제행동을 줄어들게 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2488129"/>
            <a:ext cx="792088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아동은 인정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격려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칭찬 등을 받을 때 자신감을 갖게 되고 긍정적인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자아정체감을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형성하게 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  <a:endParaRPr lang="ko-KR" altLang="en-US" sz="1600" spc="-1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3147814"/>
            <a:ext cx="136053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04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899592" y="1419622"/>
            <a:ext cx="1152128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3" name="TextBox 12"/>
          <p:cNvSpPr txBox="1"/>
          <p:nvPr/>
        </p:nvSpPr>
        <p:spPr>
          <a:xfrm>
            <a:off x="899592" y="1419622"/>
            <a:ext cx="1152128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유의할 점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539552" y="1419622"/>
            <a:ext cx="7992888" cy="3024336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6"/>
          <p:cNvGrpSpPr/>
          <p:nvPr/>
        </p:nvGrpSpPr>
        <p:grpSpPr>
          <a:xfrm>
            <a:off x="755576" y="1131590"/>
            <a:ext cx="720080" cy="648072"/>
            <a:chOff x="827584" y="1995686"/>
            <a:chExt cx="864096" cy="936104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직사각형 16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11560" y="1710556"/>
            <a:ext cx="792088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‘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친구들과 싸우지 말기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’, ‘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수업시간에 떠들지 말기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’, ‘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지각하지 말기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등 집단에서 꼭 지켜야 할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10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가지 원칙과 </a:t>
            </a:r>
            <a:endParaRPr lang="en-US" altLang="ko-KR" sz="14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그것을 어겼을 때 받는 벌칙을 정함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이 때 중요한 것은 원칙과 벌칙을 아동들이 스스로 정하도록 토론의 장을 </a:t>
            </a:r>
            <a:endParaRPr lang="en-US" altLang="ko-KR" sz="14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마련해주고 선생님은 원칙과 벌칙의 방향을 잡아주는 길잡이 또는 </a:t>
            </a:r>
            <a:r>
              <a:rPr lang="ko-KR" altLang="en-US" sz="14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조정자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역할만을 하는 것임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9308" y="2409150"/>
            <a:ext cx="7885384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‘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일주일 동안 마지막으로 급식 받기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’, ‘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영어로만 말하기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’, ‘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책 읽고 독후감 쓰기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’, ‘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일일 주번되기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’,</a:t>
            </a:r>
          </a:p>
          <a:p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‘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싸움을 벌인 아이들은 서로 코를 맞대고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30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분간 서 있도록 하기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등의 기발한 벌칙 아이디어들이 </a:t>
            </a:r>
            <a:endParaRPr lang="en-US" altLang="ko-KR" sz="14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아동들에게서 쏟아질 것임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1560" y="3147814"/>
            <a:ext cx="792088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아동들에게서 나온 다양한 벌칙들은 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‘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꽝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’, ‘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다시 한 번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’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등의 항목을 포함한 다트를 만들어 활용할 수 있음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벌칙 다트 활용은 집단의 십계명을 어긴 아동이 화살을 던져 벌을 스스로 선택할 수 있게 하고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집단 분위기도</a:t>
            </a:r>
            <a:endParaRPr lang="en-US" altLang="ko-KR" sz="14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화기애애하게 만들어 벌을 받는 아동의 수치심도 한결 덜어 줄 수 있음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cxnSp>
        <p:nvCxnSpPr>
          <p:cNvPr id="27" name="직선 연결선 26"/>
          <p:cNvCxnSpPr/>
          <p:nvPr/>
        </p:nvCxnSpPr>
        <p:spPr>
          <a:xfrm>
            <a:off x="539552" y="2427734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539552" y="3147814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539552" y="3867894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11560" y="3886478"/>
            <a:ext cx="792088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지켜야 할 원칙 및 벌칙은 명확하게 세우도록 지도하고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10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가지 원칙은 아동들이 성취할 수 있는 것인지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그리고 벌칙은 아동의 </a:t>
            </a:r>
            <a:r>
              <a:rPr lang="ko-KR" altLang="en-US" sz="14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자존감을</a:t>
            </a:r>
            <a:r>
              <a:rPr lang="ko-KR" altLang="en-US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떨어뜨리지 않는 것인지를 꼭 확인함</a:t>
            </a:r>
            <a:r>
              <a:rPr lang="en-US" altLang="ko-KR" sz="14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04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5609" y="195486"/>
            <a:ext cx="7272808" cy="7571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체벌을 대신할 실제적인 프로그램은 어떤 것이 있나요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  <a:endParaRPr lang="en-US" altLang="ko-KR" sz="20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spc="-150" dirty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④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spc="-150" dirty="0" err="1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우리반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십계명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475656" y="1203598"/>
            <a:ext cx="648072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2" name="TextBox 21"/>
          <p:cNvSpPr txBox="1"/>
          <p:nvPr/>
        </p:nvSpPr>
        <p:spPr>
          <a:xfrm>
            <a:off x="1475656" y="1203598"/>
            <a:ext cx="648072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예시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91880" y="2062757"/>
            <a:ext cx="79208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05</a:t>
            </a:r>
            <a:endParaRPr lang="ko-KR" altLang="en-US" sz="32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524570" y="1995686"/>
            <a:ext cx="72008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524570" y="2715766"/>
            <a:ext cx="7200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94364" y="2132006"/>
            <a:ext cx="4644008" cy="4462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3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체벌의 가장 좋은 대안은 무엇일까요</a:t>
            </a:r>
            <a:r>
              <a:rPr lang="en-US" altLang="ko-KR" sz="23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3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32589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043608" y="371440"/>
            <a:ext cx="655272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체벌의 가장 좋은 대안은 무엇일까요</a:t>
            </a:r>
            <a:r>
              <a:rPr lang="en-US" altLang="ko-KR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0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39552" y="1707654"/>
            <a:ext cx="7992888" cy="2736304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6"/>
          <p:cNvGrpSpPr/>
          <p:nvPr/>
        </p:nvGrpSpPr>
        <p:grpSpPr>
          <a:xfrm>
            <a:off x="251520" y="2731087"/>
            <a:ext cx="720080" cy="648072"/>
            <a:chOff x="827584" y="1995686"/>
            <a:chExt cx="864096" cy="936104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직사각형 32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755576" y="1917869"/>
            <a:ext cx="79208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바라는 행동과 지침들을 명확하게 세워줌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이 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아동이 성취할 수 있는 것인지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그리고 아동의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자존감을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떨어뜨리지 않는 것인지에 초점을 맞춤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9573" y="2537694"/>
            <a:ext cx="788538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규칙을 세울 때는 아동을 참여시킴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9573" y="2976145"/>
            <a:ext cx="792088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지속적으로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공정하게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그리고 침착하게 규율을 실행함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5576" y="3418588"/>
            <a:ext cx="792088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수업이든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 활동 프로그램이든 아동 모두가 참여하고 성취할 수 있는 실질적인 기회를 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55576" y="3825041"/>
            <a:ext cx="79208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지속적으로 아동을 </a:t>
            </a:r>
            <a:r>
              <a:rPr lang="ko-KR" altLang="en-US" sz="1600" spc="-150" dirty="0" err="1" smtClean="0">
                <a:latin typeface="맑은 고딕" pitchFamily="50" charset="-127"/>
                <a:ea typeface="맑은 고딕" pitchFamily="50" charset="-127"/>
                <a:cs typeface="함초롬돋움"/>
              </a:rPr>
              <a:t>모니터링함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과업을 어려워하는 아동들은 도와주고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과업을 쉽게 수행하는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아동들에게는 새로운 과업을 제시해줌</a:t>
            </a:r>
            <a:r>
              <a:rPr lang="en-US" altLang="ko-KR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cxnSp>
        <p:nvCxnSpPr>
          <p:cNvPr id="45" name="직선 연결선 44"/>
          <p:cNvCxnSpPr/>
          <p:nvPr/>
        </p:nvCxnSpPr>
        <p:spPr>
          <a:xfrm>
            <a:off x="539552" y="2499742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539552" y="2931790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39552" y="3363838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539552" y="3795886"/>
            <a:ext cx="7992888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899592" y="1563638"/>
            <a:ext cx="1944216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53" name="TextBox 52"/>
          <p:cNvSpPr txBox="1"/>
          <p:nvPr/>
        </p:nvSpPr>
        <p:spPr>
          <a:xfrm>
            <a:off x="899592" y="1563638"/>
            <a:ext cx="1944216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문제행동 예방 전략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99592" y="1059582"/>
            <a:ext cx="712879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pc="-150" dirty="0" smtClean="0">
                <a:ea typeface="맑은 고딕" pitchFamily="50" charset="-127"/>
                <a:cs typeface="함초롬돋움"/>
              </a:rPr>
              <a:t>√ </a:t>
            </a:r>
            <a:r>
              <a:rPr lang="ko-KR" altLang="en-US" spc="-150" dirty="0" smtClean="0">
                <a:ea typeface="맑은 고딕" pitchFamily="50" charset="-127"/>
                <a:cs typeface="함초롬돋움"/>
              </a:rPr>
              <a:t>잘못된 행동을 다루는데 가장 좋은 방법은 예방하는 것임</a:t>
            </a:r>
            <a:r>
              <a:rPr lang="en-US" altLang="ko-KR" spc="-150" dirty="0" smtClean="0">
                <a:ea typeface="맑은 고딕" pitchFamily="50" charset="-127"/>
                <a:cs typeface="함초롬돋움"/>
              </a:rPr>
              <a:t>.</a:t>
            </a:r>
            <a:endParaRPr lang="en-US" altLang="ko-KR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05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64088" y="2062757"/>
            <a:ext cx="79208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06</a:t>
            </a:r>
            <a:endParaRPr lang="ko-KR" altLang="en-US" sz="32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5396778" y="1995686"/>
            <a:ext cx="72008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5396778" y="2715766"/>
            <a:ext cx="7200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56176" y="2125474"/>
            <a:ext cx="2880320" cy="4462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300" b="1" spc="-15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부모에게 드리는 조언</a:t>
            </a:r>
            <a:endParaRPr lang="ko-KR" altLang="en-US" sz="2300" b="1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32589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539552" y="1347614"/>
            <a:ext cx="7992888" cy="2952328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6"/>
          <p:cNvGrpSpPr/>
          <p:nvPr/>
        </p:nvGrpSpPr>
        <p:grpSpPr>
          <a:xfrm>
            <a:off x="251520" y="2428522"/>
            <a:ext cx="720080" cy="648072"/>
            <a:chOff x="827584" y="1995686"/>
            <a:chExt cx="864096" cy="936104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14" t="27281" r="87552" b="59922"/>
            <a:stretch>
              <a:fillRect/>
            </a:stretch>
          </p:blipFill>
          <p:spPr bwMode="auto">
            <a:xfrm>
              <a:off x="827584" y="1995686"/>
              <a:ext cx="720080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직사각형 32"/>
            <p:cNvSpPr/>
            <p:nvPr/>
          </p:nvSpPr>
          <p:spPr>
            <a:xfrm>
              <a:off x="1475656" y="2211710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755576" y="1839007"/>
            <a:ext cx="4032448" cy="21729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차별 없이 자녀 개개인의 가치와 존엄을 존중해주세요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자녀에게 애정과 격려를 통해 긍정적 발달을 도와주세요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자녀를 위험으로부터 보호하고 안전한 환경에서 </a:t>
            </a:r>
            <a:endParaRPr lang="en-US" altLang="ko-KR" sz="13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자라도록 해주세요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자녀의 성장과 안녕을 위해 부모로서의 책임과 사명감을 </a:t>
            </a:r>
            <a:endParaRPr lang="en-US" altLang="ko-KR" sz="13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가지세요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긍정적인 의사소통 기술을 가지는 동시에 자녀의 의견을 </a:t>
            </a:r>
            <a:endParaRPr lang="en-US" altLang="ko-KR" sz="13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소중히 여기고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귀 기울여 주세요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899592" y="1203598"/>
            <a:ext cx="2880320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53" name="TextBox 52"/>
          <p:cNvSpPr txBox="1"/>
          <p:nvPr/>
        </p:nvSpPr>
        <p:spPr>
          <a:xfrm>
            <a:off x="899592" y="1203598"/>
            <a:ext cx="2880320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아동중심의 양육</a:t>
            </a:r>
            <a:r>
              <a:rPr lang="en-US" altLang="ko-KR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아동학대예방</a:t>
            </a:r>
            <a:r>
              <a:rPr lang="en-US" altLang="ko-KR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44008" y="1347614"/>
            <a:ext cx="4248472" cy="29531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아동이 스스로 문제를 해결 해내갈 수 있도록 </a:t>
            </a:r>
            <a:endParaRPr lang="en-US" altLang="ko-KR" sz="13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적절히 도와주세요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자녀의 부적절한 행동을 가족전체 속에서 보려는 노력을 </a:t>
            </a:r>
            <a:endParaRPr lang="en-US" altLang="ko-KR" sz="13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기울이세요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(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체벌은 안돼요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) </a:t>
            </a: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자녀와 관련된 사항에 대하여 자녀를 중심으로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 </a:t>
            </a: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자녀와 함께 의사결정을 해주세요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 </a:t>
            </a: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자녀를 존중하는 권위 있는 부모가 되어주세요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자녀가 반드시 지켜야 하는 질서나 규칙을 함께 선정하고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,</a:t>
            </a: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합의하여 지켜 나가도록 도와주세요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부모 자신의 긍정적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·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낙천적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·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진취적인 삶의 가치들을 </a:t>
            </a:r>
            <a:endParaRPr lang="en-US" altLang="ko-KR" sz="13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pPr>
              <a:lnSpc>
                <a:spcPct val="130000"/>
              </a:lnSpc>
            </a:pP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</a:t>
            </a:r>
            <a:r>
              <a:rPr lang="ko-KR" altLang="en-US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자녀에게 전해주는 훌륭한 모델이 되어주세요</a:t>
            </a:r>
            <a:r>
              <a:rPr lang="en-US" altLang="ko-KR" sz="13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.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4644008" y="1347614"/>
            <a:ext cx="0" cy="2952328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0" y="4731990"/>
            <a:ext cx="449999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100" spc="-150" dirty="0" smtClean="0">
                <a:latin typeface="맑은 고딕" pitchFamily="50" charset="-127"/>
                <a:ea typeface="맑은 고딕" pitchFamily="50" charset="-127"/>
              </a:rPr>
              <a:t>출처 </a:t>
            </a:r>
            <a:r>
              <a:rPr lang="en-US" altLang="ko-KR" sz="1100" spc="-150" dirty="0" smtClean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100" spc="-150" dirty="0" smtClean="0">
                <a:latin typeface="맑은 고딕" pitchFamily="50" charset="-127"/>
                <a:ea typeface="맑은 고딕" pitchFamily="50" charset="-127"/>
              </a:rPr>
              <a:t>보건복지부</a:t>
            </a:r>
            <a:r>
              <a:rPr lang="en-US" altLang="ko-KR" sz="11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 ·</a:t>
            </a:r>
            <a:r>
              <a:rPr lang="ko-KR" altLang="en-US" sz="11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한국보건복지인력개발원</a:t>
            </a:r>
            <a:r>
              <a:rPr lang="en-US" altLang="ko-KR" sz="11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(2013), </a:t>
            </a:r>
            <a:r>
              <a:rPr lang="ko-KR" altLang="en-US" sz="11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아동권리에 기반한 부모교육</a:t>
            </a:r>
            <a:endParaRPr lang="en-US" altLang="ko-KR" sz="1100" spc="-1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06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1219" y="207680"/>
            <a:ext cx="655272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참고자료</a:t>
            </a:r>
            <a:endParaRPr lang="en-US" altLang="ko-KR" sz="20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부모에게 드리는 조언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1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6513339" y="1375741"/>
            <a:ext cx="2304256" cy="2952328"/>
            <a:chOff x="6352667" y="1092958"/>
            <a:chExt cx="2354473" cy="3705074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4886" y="1602714"/>
              <a:ext cx="1242894" cy="2450961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52667" y="1092958"/>
              <a:ext cx="2354473" cy="3705074"/>
            </a:xfrm>
            <a:prstGeom prst="rect">
              <a:avLst/>
            </a:prstGeom>
          </p:spPr>
        </p:pic>
      </p:grpSp>
      <p:sp>
        <p:nvSpPr>
          <p:cNvPr id="35" name="TextBox 34"/>
          <p:cNvSpPr txBox="1"/>
          <p:nvPr/>
        </p:nvSpPr>
        <p:spPr>
          <a:xfrm>
            <a:off x="752565" y="1635646"/>
            <a:ext cx="609227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+mj-ea"/>
              </a:rPr>
              <a:t>아동학대 신고의무자의</a:t>
            </a:r>
            <a:r>
              <a:rPr lang="en-US" altLang="ko-KR" sz="1600" spc="-150" dirty="0">
                <a:latin typeface="+mj-ea"/>
              </a:rPr>
              <a:t> </a:t>
            </a:r>
            <a:r>
              <a:rPr lang="ko-KR" altLang="en-US" sz="1600" spc="-150" dirty="0" smtClean="0">
                <a:latin typeface="+mj-ea"/>
              </a:rPr>
              <a:t>범위 </a:t>
            </a:r>
            <a:r>
              <a:rPr lang="ko-KR" altLang="en-US" sz="1600" spc="-150" dirty="0">
                <a:latin typeface="+mj-ea"/>
              </a:rPr>
              <a:t>확대</a:t>
            </a:r>
            <a:r>
              <a:rPr lang="en-US" altLang="ko-KR" sz="1600" spc="-150" dirty="0">
                <a:latin typeface="+mj-ea"/>
              </a:rPr>
              <a:t>, </a:t>
            </a:r>
            <a:r>
              <a:rPr lang="ko-KR" altLang="en-US" sz="1600" spc="-150" dirty="0">
                <a:latin typeface="+mj-ea"/>
              </a:rPr>
              <a:t>신고의무 </a:t>
            </a:r>
            <a:r>
              <a:rPr lang="ko-KR" altLang="en-US" sz="1600" spc="-150" dirty="0" smtClean="0">
                <a:latin typeface="+mj-ea"/>
              </a:rPr>
              <a:t>강화</a:t>
            </a:r>
            <a:r>
              <a:rPr lang="en-US" altLang="ko-KR" sz="1600" spc="-150" dirty="0">
                <a:latin typeface="+mj-ea"/>
              </a:rPr>
              <a:t> </a:t>
            </a:r>
            <a:r>
              <a:rPr lang="ko-KR" altLang="en-US" sz="1600" spc="-150" dirty="0" smtClean="0">
                <a:latin typeface="+mj-ea"/>
              </a:rPr>
              <a:t>및 </a:t>
            </a:r>
            <a:r>
              <a:rPr lang="ko-KR" altLang="en-US" sz="1600" spc="-150" dirty="0">
                <a:latin typeface="+mj-ea"/>
              </a:rPr>
              <a:t>아동학대예방에 </a:t>
            </a:r>
            <a:endParaRPr lang="en-US" altLang="ko-KR" sz="1600" spc="-150" dirty="0" smtClean="0">
              <a:latin typeface="+mj-ea"/>
            </a:endParaRPr>
          </a:p>
          <a:p>
            <a:r>
              <a:rPr lang="ko-KR" altLang="en-US" sz="1600" spc="-150" dirty="0" smtClean="0">
                <a:latin typeface="+mj-ea"/>
              </a:rPr>
              <a:t>대한</a:t>
            </a:r>
            <a:r>
              <a:rPr lang="en-US" altLang="ko-KR" sz="1600" spc="-150" dirty="0">
                <a:latin typeface="+mj-ea"/>
              </a:rPr>
              <a:t> </a:t>
            </a:r>
            <a:r>
              <a:rPr lang="ko-KR" altLang="en-US" sz="1600" spc="-150" dirty="0" smtClean="0">
                <a:latin typeface="+mj-ea"/>
              </a:rPr>
              <a:t>정보를 </a:t>
            </a:r>
            <a:r>
              <a:rPr lang="ko-KR" altLang="en-US" sz="1600" spc="-150" dirty="0">
                <a:latin typeface="+mj-ea"/>
              </a:rPr>
              <a:t>보다 쉽게 </a:t>
            </a:r>
            <a:r>
              <a:rPr lang="ko-KR" altLang="en-US" sz="1600" spc="-150" dirty="0" smtClean="0">
                <a:latin typeface="+mj-ea"/>
              </a:rPr>
              <a:t>알리고</a:t>
            </a:r>
            <a:r>
              <a:rPr lang="en-US" altLang="ko-KR" sz="1600" spc="-150" dirty="0">
                <a:latin typeface="+mj-ea"/>
              </a:rPr>
              <a:t> </a:t>
            </a:r>
            <a:r>
              <a:rPr lang="ko-KR" altLang="en-US" sz="1600" spc="-150" dirty="0" smtClean="0">
                <a:latin typeface="+mj-ea"/>
              </a:rPr>
              <a:t>국민의 </a:t>
            </a:r>
            <a:r>
              <a:rPr lang="ko-KR" altLang="en-US" sz="1600" spc="-150" dirty="0">
                <a:latin typeface="+mj-ea"/>
              </a:rPr>
              <a:t>인식 향상 </a:t>
            </a:r>
            <a:r>
              <a:rPr lang="ko-KR" altLang="en-US" sz="1600" spc="-150" dirty="0" smtClean="0">
                <a:latin typeface="+mj-ea"/>
              </a:rPr>
              <a:t>도모를</a:t>
            </a:r>
            <a:r>
              <a:rPr lang="en-US" altLang="ko-KR" sz="1600" spc="-150" dirty="0">
                <a:latin typeface="+mj-ea"/>
              </a:rPr>
              <a:t> </a:t>
            </a:r>
            <a:r>
              <a:rPr lang="ko-KR" altLang="en-US" sz="1600" spc="-150" dirty="0" smtClean="0">
                <a:latin typeface="+mj-ea"/>
              </a:rPr>
              <a:t>목적으로 </a:t>
            </a:r>
            <a:endParaRPr lang="en-US" altLang="ko-KR" sz="1600" spc="-150" dirty="0" smtClean="0">
              <a:latin typeface="+mj-ea"/>
            </a:endParaRPr>
          </a:p>
          <a:p>
            <a:r>
              <a:rPr lang="ko-KR" altLang="en-US" sz="1600" spc="-150" dirty="0" smtClean="0">
                <a:latin typeface="+mj-ea"/>
              </a:rPr>
              <a:t>보건복지부와</a:t>
            </a:r>
            <a:r>
              <a:rPr lang="en-US" altLang="ko-KR" sz="1600" spc="-150" dirty="0">
                <a:latin typeface="+mj-ea"/>
              </a:rPr>
              <a:t> </a:t>
            </a:r>
            <a:r>
              <a:rPr lang="ko-KR" altLang="en-US" sz="1600" spc="-150" dirty="0" smtClean="0">
                <a:latin typeface="+mj-ea"/>
              </a:rPr>
              <a:t>중앙아동보호전문기관에서</a:t>
            </a:r>
            <a:r>
              <a:rPr lang="en-US" altLang="ko-KR" sz="1600" spc="-150" dirty="0">
                <a:latin typeface="+mj-ea"/>
              </a:rPr>
              <a:t> </a:t>
            </a:r>
            <a:r>
              <a:rPr lang="ko-KR" altLang="en-US" sz="1600" spc="-150" dirty="0" smtClean="0">
                <a:latin typeface="+mj-ea"/>
              </a:rPr>
              <a:t>함께 </a:t>
            </a:r>
            <a:r>
              <a:rPr lang="ko-KR" altLang="en-US" sz="1600" spc="-150" dirty="0">
                <a:latin typeface="+mj-ea"/>
              </a:rPr>
              <a:t>제작한 </a:t>
            </a:r>
            <a:r>
              <a:rPr lang="ko-KR" altLang="en-US" sz="1600" spc="-150" dirty="0" err="1">
                <a:latin typeface="+mj-ea"/>
              </a:rPr>
              <a:t>모바일</a:t>
            </a:r>
            <a:r>
              <a:rPr lang="ko-KR" altLang="en-US" sz="1600" spc="-150" dirty="0">
                <a:latin typeface="+mj-ea"/>
              </a:rPr>
              <a:t> </a:t>
            </a:r>
            <a:r>
              <a:rPr lang="ko-KR" altLang="en-US" sz="1600" spc="-150" dirty="0" err="1">
                <a:latin typeface="+mj-ea"/>
              </a:rPr>
              <a:t>앱입니다</a:t>
            </a:r>
            <a:r>
              <a:rPr lang="en-US" altLang="ko-KR" sz="1600" spc="-150" dirty="0">
                <a:latin typeface="+mj-ea"/>
              </a:rPr>
              <a:t>.</a:t>
            </a:r>
            <a:endParaRPr lang="ko-KR" altLang="en-US" sz="1600" spc="-150" dirty="0">
              <a:latin typeface="+mj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39552" y="1275606"/>
            <a:ext cx="7992888" cy="2952328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899592" y="1131590"/>
            <a:ext cx="1836204" cy="3600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42" name="TextBox 41"/>
          <p:cNvSpPr txBox="1"/>
          <p:nvPr/>
        </p:nvSpPr>
        <p:spPr>
          <a:xfrm>
            <a:off x="899592" y="1131590"/>
            <a:ext cx="1836204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spc="-150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착한신고</a:t>
            </a:r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700" b="1" spc="-150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앱</a:t>
            </a:r>
            <a:r>
              <a:rPr lang="ko-KR" altLang="en-US" sz="1700" b="1" spc="-15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소개</a:t>
            </a:r>
            <a:endParaRPr lang="ko-KR" altLang="en-US" sz="1700" b="1" spc="-15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52564" y="2643758"/>
            <a:ext cx="609227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spc="-150" dirty="0">
                <a:latin typeface="맑은 고딕" pitchFamily="50" charset="-127"/>
                <a:ea typeface="맑은 고딕" pitchFamily="50" charset="-127"/>
                <a:cs typeface="함초롬돋움"/>
              </a:rPr>
              <a:t>· </a:t>
            </a:r>
            <a:r>
              <a:rPr lang="ko-KR" altLang="en-US" sz="1600" spc="-150" dirty="0" smtClean="0">
                <a:latin typeface="맑은 고딕" pitchFamily="50" charset="-127"/>
                <a:ea typeface="맑은 고딕" pitchFamily="50" charset="-127"/>
                <a:cs typeface="함초롬돋움"/>
              </a:rPr>
              <a:t>전국 아동보호전문기관 현황 및 아동학대예방에 관련된 다양한 자료가</a:t>
            </a:r>
            <a:endParaRPr lang="en-US" altLang="ko-KR" sz="1600" spc="-150" dirty="0" smtClean="0">
              <a:latin typeface="맑은 고딕" pitchFamily="50" charset="-127"/>
              <a:ea typeface="맑은 고딕" pitchFamily="50" charset="-127"/>
              <a:cs typeface="함초롬돋움"/>
            </a:endParaRPr>
          </a:p>
          <a:p>
            <a:r>
              <a:rPr lang="ko-KR" altLang="en-US" sz="1600" spc="-150" dirty="0" smtClean="0">
                <a:latin typeface="+mj-ea"/>
              </a:rPr>
              <a:t>담겨 있사오니 많은 이용 바랍니다</a:t>
            </a:r>
            <a:r>
              <a:rPr lang="en-US" altLang="ko-KR" sz="1600" spc="-150" dirty="0" smtClean="0">
                <a:latin typeface="+mj-ea"/>
              </a:rPr>
              <a:t>.</a:t>
            </a:r>
            <a:endParaRPr lang="ko-KR" altLang="en-US" sz="1600" spc="-150" dirty="0">
              <a:latin typeface="+mj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83979" y="3416006"/>
            <a:ext cx="6092277" cy="637869"/>
            <a:chOff x="671376" y="3488014"/>
            <a:chExt cx="6092277" cy="637869"/>
          </a:xfrm>
        </p:grpSpPr>
        <p:sp>
          <p:nvSpPr>
            <p:cNvPr id="48" name="TextBox 47"/>
            <p:cNvSpPr txBox="1"/>
            <p:nvPr/>
          </p:nvSpPr>
          <p:spPr>
            <a:xfrm>
              <a:off x="671376" y="3627986"/>
              <a:ext cx="609227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600" spc="-150" dirty="0" smtClean="0">
                  <a:latin typeface="맑은 고딕" pitchFamily="50" charset="-127"/>
                  <a:ea typeface="맑은 고딕" pitchFamily="50" charset="-127"/>
                  <a:cs typeface="함초롬돋움"/>
                </a:rPr>
                <a:t>·                   </a:t>
              </a:r>
              <a:r>
                <a:rPr lang="ko-KR" altLang="en-US" sz="1600" spc="-150" dirty="0" smtClean="0">
                  <a:latin typeface="맑은 고딕" pitchFamily="50" charset="-127"/>
                  <a:ea typeface="맑은 고딕" pitchFamily="50" charset="-127"/>
                  <a:cs typeface="함초롬돋움"/>
                </a:rPr>
                <a:t>플레이스토어와 </a:t>
              </a:r>
              <a:r>
                <a:rPr lang="ko-KR" altLang="en-US" sz="1600" spc="-150" dirty="0" err="1" smtClean="0">
                  <a:latin typeface="맑은 고딕" pitchFamily="50" charset="-127"/>
                  <a:ea typeface="맑은 고딕" pitchFamily="50" charset="-127"/>
                  <a:cs typeface="함초롬돋움"/>
                </a:rPr>
                <a:t>앱스토어에서</a:t>
              </a:r>
              <a:r>
                <a:rPr lang="ko-KR" altLang="en-US" sz="1600" spc="-150" dirty="0" smtClean="0">
                  <a:latin typeface="맑은 고딕" pitchFamily="50" charset="-127"/>
                  <a:ea typeface="맑은 고딕" pitchFamily="50" charset="-127"/>
                  <a:cs typeface="함초롬돋움"/>
                </a:rPr>
                <a:t> </a:t>
              </a:r>
              <a:r>
                <a:rPr lang="en-US" altLang="ko-KR" sz="1600" spc="-150" dirty="0" smtClean="0">
                  <a:latin typeface="맑은 고딕" pitchFamily="50" charset="-127"/>
                  <a:ea typeface="맑은 고딕" pitchFamily="50" charset="-127"/>
                  <a:cs typeface="함초롬돋움"/>
                </a:rPr>
                <a:t>‘</a:t>
              </a:r>
              <a:r>
                <a:rPr lang="ko-KR" altLang="en-US" sz="1600" spc="-150" dirty="0" smtClean="0">
                  <a:latin typeface="맑은 고딕" pitchFamily="50" charset="-127"/>
                  <a:ea typeface="맑은 고딕" pitchFamily="50" charset="-127"/>
                  <a:cs typeface="함초롬돋움"/>
                </a:rPr>
                <a:t>아동학대</a:t>
              </a:r>
              <a:r>
                <a:rPr lang="en-US" altLang="ko-KR" sz="1600" spc="-150" dirty="0" smtClean="0">
                  <a:latin typeface="맑은 고딕" pitchFamily="50" charset="-127"/>
                  <a:ea typeface="맑은 고딕" pitchFamily="50" charset="-127"/>
                  <a:cs typeface="함초롬돋움"/>
                </a:rPr>
                <a:t>’</a:t>
              </a:r>
              <a:r>
                <a:rPr lang="ko-KR" altLang="en-US" sz="1600" spc="-150" dirty="0" smtClean="0">
                  <a:latin typeface="맑은 고딕" pitchFamily="50" charset="-127"/>
                  <a:ea typeface="맑은 고딕" pitchFamily="50" charset="-127"/>
                  <a:cs typeface="함초롬돋움"/>
                </a:rPr>
                <a:t>를 검색해보세요</a:t>
              </a:r>
              <a:r>
                <a:rPr lang="en-US" altLang="ko-KR" sz="1600" spc="-150" dirty="0" smtClean="0">
                  <a:latin typeface="맑은 고딕" pitchFamily="50" charset="-127"/>
                  <a:ea typeface="맑은 고딕" pitchFamily="50" charset="-127"/>
                  <a:cs typeface="함초롬돋움"/>
                </a:rPr>
                <a:t>.</a:t>
              </a:r>
              <a:endParaRPr lang="ko-KR" altLang="en-US" sz="1600" spc="-150" dirty="0">
                <a:latin typeface="+mj-ea"/>
              </a:endParaRPr>
            </a:p>
          </p:txBody>
        </p:sp>
        <p:pic>
          <p:nvPicPr>
            <p:cNvPr id="49" name="그림 48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0010" r="8529"/>
            <a:stretch/>
          </p:blipFill>
          <p:spPr>
            <a:xfrm>
              <a:off x="888356" y="3488014"/>
              <a:ext cx="472854" cy="637869"/>
            </a:xfrm>
            <a:prstGeom prst="rect">
              <a:avLst/>
            </a:prstGeom>
          </p:spPr>
        </p:pic>
        <p:pic>
          <p:nvPicPr>
            <p:cNvPr id="50" name="그림 49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772" r="49138"/>
            <a:stretch/>
          </p:blipFill>
          <p:spPr>
            <a:xfrm>
              <a:off x="1361210" y="3551670"/>
              <a:ext cx="402478" cy="510556"/>
            </a:xfrm>
            <a:prstGeom prst="rect">
              <a:avLst/>
            </a:prstGeom>
          </p:spPr>
        </p:pic>
      </p:grpSp>
      <p:sp>
        <p:nvSpPr>
          <p:cNvPr id="54" name="TextBox 53"/>
          <p:cNvSpPr txBox="1"/>
          <p:nvPr/>
        </p:nvSpPr>
        <p:spPr>
          <a:xfrm>
            <a:off x="35496" y="320338"/>
            <a:ext cx="7920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pc="-15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06</a:t>
            </a:r>
            <a:endParaRPr lang="ko-KR" altLang="en-US" sz="2000" b="1" spc="-15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51219" y="207680"/>
            <a:ext cx="655272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참고자료</a:t>
            </a:r>
            <a:endParaRPr lang="en-US" altLang="ko-KR" sz="2000" b="1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spc="-150" dirty="0" err="1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착한신고</a:t>
            </a:r>
            <a:r>
              <a:rPr lang="ko-KR" altLang="en-US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spc="-150" dirty="0" err="1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앱이란</a:t>
            </a:r>
            <a:r>
              <a:rPr lang="en-US" altLang="ko-KR" sz="1600" b="1" spc="-150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1600" b="1" spc="-150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78918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4125</TotalTime>
  <Words>2288</Words>
  <Application>Microsoft Office PowerPoint</Application>
  <PresentationFormat>화면 슬라이드 쇼(16:9)</PresentationFormat>
  <Paragraphs>311</Paragraphs>
  <Slides>34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5" baseType="lpstr">
      <vt:lpstr>디자인 사용자 지정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길나은</dc:creator>
  <cp:lastModifiedBy>박순영</cp:lastModifiedBy>
  <cp:revision>303</cp:revision>
  <cp:lastPrinted>2015-10-12T06:28:36Z</cp:lastPrinted>
  <dcterms:created xsi:type="dcterms:W3CDTF">2011-03-25T12:58:58Z</dcterms:created>
  <dcterms:modified xsi:type="dcterms:W3CDTF">2015-10-21T01:56:15Z</dcterms:modified>
</cp:coreProperties>
</file>