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diagrams/layout5.xml" ContentType="application/vnd.openxmlformats-officedocument.drawingml.diagramLayout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diagrams/layout4.xml" ContentType="application/vnd.openxmlformats-officedocument.drawingml.diagramLayout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40.xml" ContentType="application/vnd.openxmlformats-officedocument.presentationml.notesSlide+xml"/>
  <Override PartName="/ppt/diagrams/data5.xml" ContentType="application/vnd.openxmlformats-officedocument.drawingml.diagramData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wmf" ContentType="image/x-wmf"/>
  <Default Extension="xls" ContentType="application/vnd.ms-exce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notesSlides/notesSlide37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257" r:id="rId2"/>
    <p:sldId id="258" r:id="rId3"/>
    <p:sldId id="331" r:id="rId4"/>
    <p:sldId id="368" r:id="rId5"/>
    <p:sldId id="369" r:id="rId6"/>
    <p:sldId id="370" r:id="rId7"/>
    <p:sldId id="371" r:id="rId8"/>
    <p:sldId id="402" r:id="rId9"/>
    <p:sldId id="403" r:id="rId10"/>
    <p:sldId id="404" r:id="rId11"/>
    <p:sldId id="405" r:id="rId12"/>
    <p:sldId id="406" r:id="rId13"/>
    <p:sldId id="407" r:id="rId14"/>
    <p:sldId id="408" r:id="rId15"/>
    <p:sldId id="409" r:id="rId16"/>
    <p:sldId id="380" r:id="rId17"/>
    <p:sldId id="381" r:id="rId18"/>
    <p:sldId id="382" r:id="rId19"/>
    <p:sldId id="383" r:id="rId20"/>
    <p:sldId id="384" r:id="rId21"/>
    <p:sldId id="385" r:id="rId22"/>
    <p:sldId id="386" r:id="rId23"/>
    <p:sldId id="387" r:id="rId24"/>
    <p:sldId id="388" r:id="rId25"/>
    <p:sldId id="389" r:id="rId26"/>
    <p:sldId id="390" r:id="rId27"/>
    <p:sldId id="391" r:id="rId28"/>
    <p:sldId id="392" r:id="rId29"/>
    <p:sldId id="393" r:id="rId30"/>
    <p:sldId id="394" r:id="rId31"/>
    <p:sldId id="395" r:id="rId32"/>
    <p:sldId id="396" r:id="rId33"/>
    <p:sldId id="397" r:id="rId34"/>
    <p:sldId id="398" r:id="rId35"/>
    <p:sldId id="399" r:id="rId36"/>
    <p:sldId id="400" r:id="rId37"/>
    <p:sldId id="401" r:id="rId38"/>
    <p:sldId id="359" r:id="rId39"/>
    <p:sldId id="278" r:id="rId40"/>
    <p:sldId id="330" r:id="rId41"/>
    <p:sldId id="280" r:id="rId42"/>
    <p:sldId id="360" r:id="rId43"/>
    <p:sldId id="283" r:id="rId44"/>
    <p:sldId id="358" r:id="rId45"/>
    <p:sldId id="357" r:id="rId46"/>
    <p:sldId id="354" r:id="rId47"/>
    <p:sldId id="313" r:id="rId48"/>
    <p:sldId id="343" r:id="rId49"/>
    <p:sldId id="345" r:id="rId50"/>
    <p:sldId id="348" r:id="rId51"/>
    <p:sldId id="347" r:id="rId52"/>
    <p:sldId id="312" r:id="rId53"/>
    <p:sldId id="367" r:id="rId5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DF9"/>
    <a:srgbClr val="FABD8A"/>
    <a:srgbClr val="FEA0EC"/>
    <a:srgbClr val="FF71E1"/>
    <a:srgbClr val="F5750B"/>
    <a:srgbClr val="E58BD2"/>
    <a:srgbClr val="F8A45E"/>
    <a:srgbClr val="90EB35"/>
    <a:srgbClr val="8CE43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405" autoAdjust="0"/>
    <p:restoredTop sz="88631" autoAdjust="0"/>
  </p:normalViewPr>
  <p:slideViewPr>
    <p:cSldViewPr>
      <p:cViewPr varScale="1">
        <p:scale>
          <a:sx n="81" d="100"/>
          <a:sy n="81" d="100"/>
        </p:scale>
        <p:origin x="-84" y="-10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39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교사 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pPr>
                      <a:defRPr sz="1050"/>
                    </a:pPr>
                    <a:r>
                      <a:rPr lang="en-US" altLang="en-US" sz="1050" dirty="0" smtClean="0"/>
                      <a:t>5.1%</a:t>
                    </a:r>
                  </a:p>
                  <a:p>
                    <a:pPr>
                      <a:defRPr sz="1050"/>
                    </a:pPr>
                    <a:r>
                      <a:rPr lang="en-US" altLang="en-US" sz="1050" dirty="0" smtClean="0"/>
                      <a:t>(134</a:t>
                    </a:r>
                    <a:r>
                      <a:rPr lang="ko-KR" altLang="en-US" sz="1050" dirty="0" smtClean="0"/>
                      <a:t>건</a:t>
                    </a:r>
                    <a:r>
                      <a:rPr lang="en-US" altLang="ko-KR" sz="1050" dirty="0" smtClean="0"/>
                      <a:t>)</a:t>
                    </a:r>
                    <a:endParaRPr lang="en-US" altLang="en-US" sz="1050" dirty="0"/>
                  </a:p>
                </c:rich>
              </c:tx>
              <c:spPr/>
              <c:showVal val="1"/>
            </c:dLbl>
            <c:dLbl>
              <c:idx val="1"/>
              <c:tx>
                <c:rich>
                  <a:bodyPr/>
                  <a:lstStyle/>
                  <a:p>
                    <a:pPr>
                      <a:defRPr sz="1050"/>
                    </a:pPr>
                    <a:r>
                      <a:rPr lang="en-US" altLang="en-US" sz="1050" dirty="0" smtClean="0"/>
                      <a:t>5.0%</a:t>
                    </a:r>
                  </a:p>
                  <a:p>
                    <a:pPr>
                      <a:defRPr sz="1050"/>
                    </a:pPr>
                    <a:r>
                      <a:rPr lang="en-US" altLang="en-US" sz="1050" dirty="0" smtClean="0"/>
                      <a:t>(149</a:t>
                    </a:r>
                    <a:r>
                      <a:rPr lang="ko-KR" altLang="en-US" sz="1050" dirty="0" smtClean="0"/>
                      <a:t>건</a:t>
                    </a:r>
                    <a:r>
                      <a:rPr lang="en-US" altLang="ko-KR" sz="1050" dirty="0" smtClean="0"/>
                      <a:t>)</a:t>
                    </a:r>
                    <a:endParaRPr lang="en-US" altLang="en-US" sz="1050" dirty="0"/>
                  </a:p>
                </c:rich>
              </c:tx>
              <c:spPr/>
              <c:showVal val="1"/>
            </c:dLbl>
            <c:dLbl>
              <c:idx val="2"/>
              <c:layout>
                <c:manualLayout>
                  <c:x val="-4.1666666666666753E-3"/>
                  <c:y val="-2.215909239614525E-2"/>
                </c:manualLayout>
              </c:layout>
              <c:tx>
                <c:rich>
                  <a:bodyPr/>
                  <a:lstStyle/>
                  <a:p>
                    <a:pPr>
                      <a:defRPr sz="1050"/>
                    </a:pPr>
                    <a:r>
                      <a:rPr lang="en-US" altLang="en-US" sz="1050" dirty="0" smtClean="0"/>
                      <a:t>5.4%</a:t>
                    </a:r>
                  </a:p>
                  <a:p>
                    <a:pPr>
                      <a:defRPr sz="1050"/>
                    </a:pPr>
                    <a:r>
                      <a:rPr lang="en-US" altLang="en-US" sz="1050" dirty="0" smtClean="0"/>
                      <a:t>(190</a:t>
                    </a:r>
                    <a:r>
                      <a:rPr lang="ko-KR" altLang="en-US" sz="1050" dirty="0" smtClean="0"/>
                      <a:t>건</a:t>
                    </a:r>
                    <a:r>
                      <a:rPr lang="en-US" altLang="ko-KR" sz="1050" dirty="0" smtClean="0"/>
                      <a:t>)</a:t>
                    </a:r>
                    <a:endParaRPr lang="en-US" altLang="en-US" sz="1050" dirty="0"/>
                  </a:p>
                </c:rich>
              </c:tx>
              <c:spPr/>
              <c:showVal val="1"/>
            </c:dLbl>
            <c:dLbl>
              <c:idx val="3"/>
              <c:layout>
                <c:manualLayout>
                  <c:x val="2.0833333333332951E-3"/>
                  <c:y val="-4.8011366858314863E-2"/>
                </c:manualLayout>
              </c:layout>
              <c:tx>
                <c:rich>
                  <a:bodyPr/>
                  <a:lstStyle/>
                  <a:p>
                    <a:pPr>
                      <a:defRPr sz="1050"/>
                    </a:pPr>
                    <a:r>
                      <a:rPr lang="en-US" altLang="en-US" sz="1050" dirty="0" smtClean="0"/>
                      <a:t>5.7%</a:t>
                    </a:r>
                  </a:p>
                  <a:p>
                    <a:pPr>
                      <a:defRPr sz="1050"/>
                    </a:pPr>
                    <a:r>
                      <a:rPr lang="en-US" altLang="en-US" sz="1050" dirty="0" smtClean="0"/>
                      <a:t>(280</a:t>
                    </a:r>
                    <a:r>
                      <a:rPr lang="ko-KR" altLang="en-US" sz="1050" dirty="0" smtClean="0"/>
                      <a:t>건</a:t>
                    </a:r>
                    <a:r>
                      <a:rPr lang="en-US" altLang="ko-KR" sz="1050" dirty="0" smtClean="0"/>
                      <a:t>)</a:t>
                    </a:r>
                    <a:endParaRPr lang="en-US" altLang="en-US" sz="1050" dirty="0"/>
                  </a:p>
                </c:rich>
              </c:tx>
              <c:spPr/>
              <c:showVal val="1"/>
            </c:dLbl>
            <c:dLbl>
              <c:idx val="4"/>
              <c:tx>
                <c:rich>
                  <a:bodyPr/>
                  <a:lstStyle/>
                  <a:p>
                    <a:pPr>
                      <a:defRPr sz="1050"/>
                    </a:pPr>
                    <a:r>
                      <a:rPr lang="en-US" altLang="en-US" sz="1050" dirty="0" smtClean="0"/>
                      <a:t>7.5%</a:t>
                    </a:r>
                  </a:p>
                  <a:p>
                    <a:pPr>
                      <a:defRPr sz="1050"/>
                    </a:pPr>
                    <a:r>
                      <a:rPr lang="en-US" altLang="en-US" sz="1050" dirty="0" smtClean="0"/>
                      <a:t>(431</a:t>
                    </a:r>
                    <a:r>
                      <a:rPr lang="ko-KR" altLang="en-US" sz="1050" dirty="0" smtClean="0"/>
                      <a:t>건</a:t>
                    </a:r>
                    <a:r>
                      <a:rPr lang="en-US" altLang="ko-KR" sz="1050" dirty="0" smtClean="0"/>
                      <a:t>)</a:t>
                    </a:r>
                    <a:endParaRPr lang="en-US" altLang="en-US" sz="1050" dirty="0"/>
                  </a:p>
                </c:rich>
              </c:tx>
              <c:spPr/>
              <c:showVal val="1"/>
            </c:dLbl>
            <c:dLbl>
              <c:idx val="5"/>
              <c:tx>
                <c:rich>
                  <a:bodyPr/>
                  <a:lstStyle/>
                  <a:p>
                    <a:pPr>
                      <a:defRPr sz="1050"/>
                    </a:pPr>
                    <a:r>
                      <a:rPr lang="en-US" altLang="en-US" sz="1050" dirty="0" smtClean="0"/>
                      <a:t>9.5%</a:t>
                    </a:r>
                  </a:p>
                  <a:p>
                    <a:pPr>
                      <a:defRPr sz="1050"/>
                    </a:pPr>
                    <a:r>
                      <a:rPr lang="en-US" altLang="en-US" sz="1050" dirty="0" smtClean="0"/>
                      <a:t>(611</a:t>
                    </a:r>
                    <a:r>
                      <a:rPr lang="ko-KR" altLang="en-US" sz="1050" dirty="0" smtClean="0"/>
                      <a:t>건</a:t>
                    </a:r>
                    <a:r>
                      <a:rPr lang="en-US" altLang="ko-KR" sz="1050" dirty="0" smtClean="0"/>
                      <a:t>)</a:t>
                    </a:r>
                    <a:endParaRPr lang="en-US" altLang="en-US" sz="1050" dirty="0"/>
                  </a:p>
                </c:rich>
              </c:tx>
              <c:spPr/>
              <c:showVal val="1"/>
            </c:dLbl>
            <c:dLbl>
              <c:idx val="6"/>
              <c:layout>
                <c:manualLayout>
                  <c:x val="0"/>
                  <c:y val="2.9545456528193712E-2"/>
                </c:manualLayout>
              </c:layout>
              <c:tx>
                <c:rich>
                  <a:bodyPr/>
                  <a:lstStyle/>
                  <a:p>
                    <a:pPr>
                      <a:defRPr sz="1050"/>
                    </a:pPr>
                    <a:r>
                      <a:rPr lang="en-US" altLang="en-US" sz="1050" dirty="0" smtClean="0"/>
                      <a:t>10.9%</a:t>
                    </a:r>
                  </a:p>
                  <a:p>
                    <a:pPr>
                      <a:defRPr sz="1050"/>
                    </a:pPr>
                    <a:r>
                      <a:rPr lang="en-US" altLang="en-US" sz="1050" dirty="0" smtClean="0"/>
                      <a:t>(771</a:t>
                    </a:r>
                    <a:r>
                      <a:rPr lang="ko-KR" altLang="en-US" sz="1050" dirty="0" smtClean="0"/>
                      <a:t>건</a:t>
                    </a:r>
                    <a:r>
                      <a:rPr lang="en-US" altLang="ko-KR" sz="1050" dirty="0" smtClean="0"/>
                      <a:t>)</a:t>
                    </a:r>
                    <a:endParaRPr lang="en-US" altLang="en-US" sz="1050" dirty="0"/>
                  </a:p>
                </c:rich>
              </c:tx>
              <c:spPr/>
              <c:showVal val="1"/>
            </c:dLbl>
            <c:dLbl>
              <c:idx val="7"/>
              <c:layout>
                <c:manualLayout>
                  <c:x val="6.2500000000000194E-3"/>
                  <c:y val="1.846591033012104E-2"/>
                </c:manualLayout>
              </c:layout>
              <c:tx>
                <c:rich>
                  <a:bodyPr/>
                  <a:lstStyle/>
                  <a:p>
                    <a:pPr>
                      <a:defRPr sz="1050"/>
                    </a:pPr>
                    <a:r>
                      <a:rPr lang="en-US" altLang="en-US" sz="1050" dirty="0" smtClean="0"/>
                      <a:t>12.3%</a:t>
                    </a:r>
                  </a:p>
                  <a:p>
                    <a:pPr>
                      <a:defRPr sz="1050"/>
                    </a:pPr>
                    <a:r>
                      <a:rPr lang="en-US" altLang="en-US" sz="1050" dirty="0" smtClean="0"/>
                      <a:t>(887</a:t>
                    </a:r>
                    <a:r>
                      <a:rPr lang="ko-KR" altLang="en-US" sz="1050" dirty="0" smtClean="0"/>
                      <a:t>건</a:t>
                    </a:r>
                    <a:r>
                      <a:rPr lang="en-US" altLang="ko-KR" sz="1050" dirty="0" smtClean="0"/>
                      <a:t>)</a:t>
                    </a:r>
                    <a:endParaRPr lang="en-US" altLang="en-US" sz="1050" dirty="0"/>
                  </a:p>
                </c:rich>
              </c:tx>
              <c:spPr/>
              <c:showVal val="1"/>
            </c:dLbl>
            <c:dLbl>
              <c:idx val="8"/>
              <c:tx>
                <c:rich>
                  <a:bodyPr/>
                  <a:lstStyle/>
                  <a:p>
                    <a:pPr>
                      <a:defRPr sz="1050"/>
                    </a:pPr>
                    <a:r>
                      <a:rPr lang="en-US" altLang="en-US" dirty="0" smtClean="0"/>
                      <a:t>7.4%</a:t>
                    </a:r>
                  </a:p>
                  <a:p>
                    <a:pPr>
                      <a:defRPr sz="1050"/>
                    </a:pPr>
                    <a:r>
                      <a:rPr lang="en-US" altLang="en-US" dirty="0" smtClean="0"/>
                      <a:t>(547</a:t>
                    </a:r>
                    <a:r>
                      <a:rPr lang="ko-KR" altLang="en-US" dirty="0" smtClean="0"/>
                      <a:t>건</a:t>
                    </a:r>
                    <a:r>
                      <a:rPr lang="en-US" altLang="ko-KR" dirty="0" smtClean="0"/>
                      <a:t>)</a:t>
                    </a:r>
                    <a:endParaRPr lang="en-US" altLang="en-US" dirty="0"/>
                  </a:p>
                </c:rich>
              </c:tx>
              <c:spPr/>
              <c:showVal val="1"/>
            </c:dLbl>
            <c:dLbl>
              <c:idx val="9"/>
              <c:layout>
                <c:manualLayout>
                  <c:x val="6.2500000000000142E-3"/>
                  <c:y val="1.4772437462359353E-2"/>
                </c:manualLayout>
              </c:layout>
              <c:tx>
                <c:rich>
                  <a:bodyPr/>
                  <a:lstStyle/>
                  <a:p>
                    <a:pPr>
                      <a:defRPr sz="1050" b="0"/>
                    </a:pPr>
                    <a:r>
                      <a:rPr lang="en-US" altLang="en-US" smtClean="0"/>
                      <a:t>7.2%</a:t>
                    </a:r>
                  </a:p>
                  <a:p>
                    <a:pPr>
                      <a:defRPr sz="1050" b="0"/>
                    </a:pPr>
                    <a:r>
                      <a:rPr lang="en-US" altLang="en-US" smtClean="0"/>
                      <a:t>(535</a:t>
                    </a:r>
                    <a:r>
                      <a:rPr lang="ko-KR" altLang="en-US" smtClean="0"/>
                      <a:t>건</a:t>
                    </a:r>
                    <a:r>
                      <a:rPr lang="en-US" altLang="ko-KR" smtClean="0"/>
                      <a:t>)</a:t>
                    </a:r>
                    <a:endParaRPr lang="en-US" altLang="en-US"/>
                  </a:p>
                </c:rich>
              </c:tx>
              <c:spPr/>
              <c:showVal val="1"/>
            </c:dLbl>
            <c:dLbl>
              <c:idx val="10"/>
              <c:tx>
                <c:rich>
                  <a:bodyPr/>
                  <a:lstStyle/>
                  <a:p>
                    <a:pPr>
                      <a:defRPr sz="1100"/>
                    </a:pPr>
                    <a:r>
                      <a:rPr lang="en-US" altLang="en-US" sz="1100" smtClean="0"/>
                      <a:t>7.1%</a:t>
                    </a:r>
                  </a:p>
                  <a:p>
                    <a:pPr>
                      <a:defRPr sz="1100"/>
                    </a:pPr>
                    <a:r>
                      <a:rPr lang="en-US" altLang="en-US" sz="1100" smtClean="0"/>
                      <a:t>(594</a:t>
                    </a:r>
                    <a:r>
                      <a:rPr lang="ko-KR" altLang="en-US" sz="1100" smtClean="0"/>
                      <a:t>건</a:t>
                    </a:r>
                    <a:r>
                      <a:rPr lang="en-US" altLang="ko-KR" sz="1100" smtClean="0"/>
                      <a:t>)</a:t>
                    </a:r>
                    <a:endParaRPr lang="en-US" altLang="en-US" sz="1100"/>
                  </a:p>
                </c:rich>
              </c:tx>
              <c:spPr/>
              <c:showVal val="1"/>
            </c:dLbl>
            <c:txPr>
              <a:bodyPr/>
              <a:lstStyle/>
              <a:p>
                <a:pPr>
                  <a:defRPr sz="1400"/>
                </a:pPr>
                <a:endParaRPr lang="ko-KR"/>
              </a:p>
            </c:txPr>
            <c:showVal val="1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5.0999999999999996</c:v>
                </c:pt>
                <c:pt idx="1">
                  <c:v>5</c:v>
                </c:pt>
                <c:pt idx="2">
                  <c:v>5.4</c:v>
                </c:pt>
                <c:pt idx="3">
                  <c:v>5.7</c:v>
                </c:pt>
                <c:pt idx="4">
                  <c:v>7.5</c:v>
                </c:pt>
                <c:pt idx="5">
                  <c:v>9.5</c:v>
                </c:pt>
                <c:pt idx="6">
                  <c:v>10.9</c:v>
                </c:pt>
                <c:pt idx="7">
                  <c:v>12.3</c:v>
                </c:pt>
                <c:pt idx="8">
                  <c:v>7.4</c:v>
                </c:pt>
                <c:pt idx="9">
                  <c:v>7.2</c:v>
                </c:pt>
                <c:pt idx="10">
                  <c:v>7.1</c:v>
                </c:pt>
              </c:numCache>
            </c:numRef>
          </c:val>
        </c:ser>
        <c:axId val="152111744"/>
        <c:axId val="152142208"/>
      </c:barChart>
      <c:catAx>
        <c:axId val="152111744"/>
        <c:scaling>
          <c:orientation val="minMax"/>
        </c:scaling>
        <c:axPos val="b"/>
        <c:numFmt formatCode="General" sourceLinked="0"/>
        <c:maj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52142208"/>
        <c:crosses val="autoZero"/>
        <c:auto val="1"/>
        <c:lblAlgn val="ctr"/>
        <c:lblOffset val="100"/>
      </c:catAx>
      <c:valAx>
        <c:axId val="152142208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5211174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ko-KR"/>
    </a:p>
  </c:txPr>
  <c:externalData r:id="rId1"/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F09E57-81E2-4F60-8AE4-B26F03F7A60F}" type="doc">
      <dgm:prSet loTypeId="urn:microsoft.com/office/officeart/2005/8/layout/vList3" loCatId="list" qsTypeId="urn:microsoft.com/office/officeart/2005/8/quickstyle/simple3" qsCatId="simple" csTypeId="urn:microsoft.com/office/officeart/2005/8/colors/colorful2" csCatId="colorful" phldr="1"/>
      <dgm:spPr/>
    </dgm:pt>
    <dgm:pt modelId="{3A94A8E8-4DA0-457D-93E0-64EC991D36D3}">
      <dgm:prSet phldrT="[텍스트]" custT="1"/>
      <dgm:spPr/>
      <dgm:t>
        <a:bodyPr/>
        <a:lstStyle/>
        <a:p>
          <a:pPr latinLnBrk="1"/>
          <a:r>
            <a:rPr lang="en-US" altLang="ko-KR" sz="1600" b="0" dirty="0" smtClean="0"/>
            <a:t>              </a:t>
          </a:r>
          <a:r>
            <a:rPr lang="en-US" altLang="ko-KR" sz="1600" b="0" dirty="0" smtClean="0">
              <a:latin typeface="HY강B" pitchFamily="18" charset="-127"/>
              <a:ea typeface="HY강B" pitchFamily="18" charset="-127"/>
            </a:rPr>
            <a:t>- </a:t>
          </a:r>
          <a:r>
            <a:rPr lang="ko-KR" altLang="en-US" sz="1600" b="0" dirty="0" smtClean="0">
              <a:latin typeface="HY강B" pitchFamily="18" charset="-127"/>
              <a:ea typeface="HY강B" pitchFamily="18" charset="-127"/>
            </a:rPr>
            <a:t>생존권</a:t>
          </a:r>
          <a:r>
            <a:rPr lang="en-US" altLang="ko-KR" sz="1600" b="0" dirty="0" smtClean="0">
              <a:latin typeface="HY강B" pitchFamily="18" charset="-127"/>
              <a:ea typeface="HY강B" pitchFamily="18" charset="-127"/>
            </a:rPr>
            <a:t>, </a:t>
          </a:r>
          <a:r>
            <a:rPr lang="ko-KR" altLang="en-US" sz="1600" b="0" dirty="0" err="1" smtClean="0">
              <a:latin typeface="HY강B" pitchFamily="18" charset="-127"/>
              <a:ea typeface="HY강B" pitchFamily="18" charset="-127"/>
            </a:rPr>
            <a:t>발달권</a:t>
          </a:r>
          <a:r>
            <a:rPr lang="en-US" altLang="ko-KR" sz="1600" b="0" dirty="0" smtClean="0">
              <a:latin typeface="HY강B" pitchFamily="18" charset="-127"/>
              <a:ea typeface="HY강B" pitchFamily="18" charset="-127"/>
            </a:rPr>
            <a:t>, </a:t>
          </a:r>
          <a:r>
            <a:rPr lang="ko-KR" altLang="en-US" sz="1600" b="0" dirty="0" err="1" smtClean="0">
              <a:latin typeface="HY강B" pitchFamily="18" charset="-127"/>
              <a:ea typeface="HY강B" pitchFamily="18" charset="-127"/>
            </a:rPr>
            <a:t>보호권</a:t>
          </a:r>
          <a:r>
            <a:rPr lang="en-US" altLang="ko-KR" sz="1600" b="0" dirty="0" smtClean="0">
              <a:latin typeface="HY강B" pitchFamily="18" charset="-127"/>
              <a:ea typeface="HY강B" pitchFamily="18" charset="-127"/>
            </a:rPr>
            <a:t>, </a:t>
          </a:r>
          <a:r>
            <a:rPr lang="ko-KR" altLang="en-US" sz="1600" b="0" dirty="0" smtClean="0">
              <a:latin typeface="HY강B" pitchFamily="18" charset="-127"/>
              <a:ea typeface="HY강B" pitchFamily="18" charset="-127"/>
            </a:rPr>
            <a:t>참여권   </a:t>
          </a:r>
          <a:endParaRPr lang="ko-KR" altLang="en-US" sz="1400" b="0" dirty="0">
            <a:latin typeface="HY강B" pitchFamily="18" charset="-127"/>
            <a:ea typeface="HY강B" pitchFamily="18" charset="-127"/>
          </a:endParaRPr>
        </a:p>
      </dgm:t>
    </dgm:pt>
    <dgm:pt modelId="{5B19D5B2-8989-48A8-890A-6BEF5EFB199A}" type="parTrans" cxnId="{1F6023B4-23A5-48AE-ADFA-1DBEB47B6D2F}">
      <dgm:prSet/>
      <dgm:spPr/>
      <dgm:t>
        <a:bodyPr/>
        <a:lstStyle/>
        <a:p>
          <a:pPr latinLnBrk="1"/>
          <a:endParaRPr lang="ko-KR" altLang="en-US"/>
        </a:p>
      </dgm:t>
    </dgm:pt>
    <dgm:pt modelId="{31DD546A-9F44-45CB-98D8-B9A47BCC78C5}" type="sibTrans" cxnId="{1F6023B4-23A5-48AE-ADFA-1DBEB47B6D2F}">
      <dgm:prSet/>
      <dgm:spPr/>
      <dgm:t>
        <a:bodyPr/>
        <a:lstStyle/>
        <a:p>
          <a:pPr latinLnBrk="1"/>
          <a:endParaRPr lang="ko-KR" altLang="en-US"/>
        </a:p>
      </dgm:t>
    </dgm:pt>
    <dgm:pt modelId="{7D47FD7D-C36C-409E-A784-B14F358F4FEE}">
      <dgm:prSet phldrT="[텍스트]" custT="1"/>
      <dgm:spPr/>
      <dgm:t>
        <a:bodyPr/>
        <a:lstStyle/>
        <a:p>
          <a:pPr algn="l" latinLnBrk="1">
            <a:lnSpc>
              <a:spcPct val="100000"/>
            </a:lnSpc>
          </a:pPr>
          <a:r>
            <a:rPr lang="en-US" altLang="ko-KR" sz="1600" kern="1200" dirty="0" smtClean="0"/>
            <a:t>                                   </a:t>
          </a:r>
          <a:r>
            <a:rPr lang="en-US" altLang="ko-KR" sz="1600" b="0" kern="900" baseline="0" dirty="0" smtClean="0">
              <a:latin typeface="HY강B" pitchFamily="18" charset="-127"/>
              <a:ea typeface="HY강B" pitchFamily="18" charset="-127"/>
            </a:rPr>
            <a:t>- </a:t>
          </a:r>
          <a:r>
            <a:rPr lang="ko-KR" altLang="en-US" sz="1600" b="0" kern="900" baseline="0" dirty="0" smtClean="0">
              <a:latin typeface="HY강B" pitchFamily="18" charset="-127"/>
              <a:ea typeface="HY강B" pitchFamily="18" charset="-127"/>
            </a:rPr>
            <a:t>아동이란 </a:t>
          </a:r>
          <a:r>
            <a:rPr lang="en-US" altLang="ko-KR" sz="1600" b="0" kern="900" baseline="0" dirty="0" smtClean="0">
              <a:latin typeface="HY강B" pitchFamily="18" charset="-127"/>
              <a:ea typeface="HY강B" pitchFamily="18" charset="-127"/>
            </a:rPr>
            <a:t>18</a:t>
          </a:r>
          <a:r>
            <a:rPr lang="ko-KR" altLang="en-US" sz="1600" b="0" kern="900" baseline="0" dirty="0" smtClean="0">
              <a:latin typeface="HY강B" pitchFamily="18" charset="-127"/>
              <a:ea typeface="HY강B" pitchFamily="18" charset="-127"/>
            </a:rPr>
            <a:t>세 미만을 말하며</a:t>
          </a:r>
          <a:endParaRPr lang="en-US" altLang="ko-KR" sz="1600" b="0" kern="900" baseline="0" dirty="0" smtClean="0">
            <a:latin typeface="HY강B" pitchFamily="18" charset="-127"/>
            <a:ea typeface="HY강B" pitchFamily="18" charset="-127"/>
          </a:endParaRPr>
        </a:p>
        <a:p>
          <a:pPr algn="l" latinLnBrk="1">
            <a:lnSpc>
              <a:spcPct val="100000"/>
            </a:lnSpc>
          </a:pPr>
          <a:r>
            <a:rPr lang="en-US" altLang="ko-KR" sz="1600" b="0" kern="900" baseline="0" dirty="0" smtClean="0">
              <a:latin typeface="HY강B" pitchFamily="18" charset="-127"/>
              <a:ea typeface="HY강B" pitchFamily="18" charset="-127"/>
            </a:rPr>
            <a:t>                               -     - </a:t>
          </a:r>
          <a:r>
            <a:rPr lang="ko-KR" altLang="en-US" sz="1600" b="0" kern="900" baseline="0" dirty="0" smtClean="0">
              <a:latin typeface="HY강B" pitchFamily="18" charset="-127"/>
              <a:ea typeface="HY강B" pitchFamily="18" charset="-127"/>
            </a:rPr>
            <a:t>아동에게 최선의 이익을 제공하며 </a:t>
          </a:r>
          <a:endParaRPr lang="en-US" altLang="ko-KR" sz="1600" b="0" kern="900" baseline="0" dirty="0" smtClean="0">
            <a:latin typeface="HY강B" pitchFamily="18" charset="-127"/>
            <a:ea typeface="HY강B" pitchFamily="18" charset="-127"/>
          </a:endParaRPr>
        </a:p>
        <a:p>
          <a:pPr algn="ctr" latinLnBrk="1">
            <a:lnSpc>
              <a:spcPct val="100000"/>
            </a:lnSpc>
          </a:pPr>
          <a:r>
            <a:rPr lang="en-US" altLang="ko-KR" sz="1600" b="0" kern="900" baseline="0" dirty="0" smtClean="0">
              <a:latin typeface="HY강B" pitchFamily="18" charset="-127"/>
              <a:ea typeface="HY강B" pitchFamily="18" charset="-127"/>
            </a:rPr>
            <a:t>                                 - </a:t>
          </a:r>
          <a:r>
            <a:rPr lang="ko-KR" altLang="en-US" sz="1600" b="0" kern="900" baseline="0" dirty="0" smtClean="0">
              <a:latin typeface="HY강B" pitchFamily="18" charset="-127"/>
              <a:ea typeface="HY강B" pitchFamily="18" charset="-127"/>
            </a:rPr>
            <a:t>차별 없이 모든 아동들에게 적용되어야 한다</a:t>
          </a:r>
          <a:r>
            <a:rPr lang="en-US" altLang="ko-KR" sz="1800" b="0" kern="900" baseline="0" dirty="0" smtClean="0">
              <a:latin typeface="HY강B" pitchFamily="18" charset="-127"/>
              <a:ea typeface="HY강B" pitchFamily="18" charset="-127"/>
            </a:rPr>
            <a:t>.</a:t>
          </a:r>
          <a:r>
            <a:rPr lang="ko-KR" altLang="en-US" sz="1800" b="0" kern="900" baseline="0" dirty="0" smtClean="0">
              <a:latin typeface="HY강B" pitchFamily="18" charset="-127"/>
              <a:ea typeface="HY강B" pitchFamily="18" charset="-127"/>
            </a:rPr>
            <a:t> </a:t>
          </a:r>
          <a:r>
            <a:rPr lang="en-US" altLang="ko-KR" sz="1800" b="0" kern="900" baseline="0" dirty="0" smtClean="0">
              <a:latin typeface="HY강B" pitchFamily="18" charset="-127"/>
              <a:ea typeface="HY강B" pitchFamily="18" charset="-127"/>
            </a:rPr>
            <a:t> </a:t>
          </a:r>
          <a:r>
            <a:rPr lang="ko-KR" altLang="en-US" sz="1800" b="0" kern="900" baseline="0" dirty="0" smtClean="0">
              <a:latin typeface="HY강B" pitchFamily="18" charset="-127"/>
              <a:ea typeface="HY강B" pitchFamily="18" charset="-127"/>
            </a:rPr>
            <a:t> </a:t>
          </a:r>
          <a:endParaRPr lang="ko-KR" altLang="en-US" sz="1800" b="0" kern="900" baseline="0" dirty="0">
            <a:latin typeface="HY강B" pitchFamily="18" charset="-127"/>
            <a:ea typeface="HY강B" pitchFamily="18" charset="-127"/>
          </a:endParaRPr>
        </a:p>
      </dgm:t>
    </dgm:pt>
    <dgm:pt modelId="{98540EF8-1543-42C9-B8DF-4AF3750A6F43}" type="parTrans" cxnId="{50773F3B-01EF-4469-A559-9342C90D4FF5}">
      <dgm:prSet/>
      <dgm:spPr/>
      <dgm:t>
        <a:bodyPr/>
        <a:lstStyle/>
        <a:p>
          <a:pPr latinLnBrk="1"/>
          <a:endParaRPr lang="ko-KR" altLang="en-US"/>
        </a:p>
      </dgm:t>
    </dgm:pt>
    <dgm:pt modelId="{A7E46278-F6F5-46B3-AB75-759721B30E11}" type="sibTrans" cxnId="{50773F3B-01EF-4469-A559-9342C90D4FF5}">
      <dgm:prSet/>
      <dgm:spPr/>
      <dgm:t>
        <a:bodyPr/>
        <a:lstStyle/>
        <a:p>
          <a:pPr latinLnBrk="1"/>
          <a:endParaRPr lang="ko-KR" altLang="en-US"/>
        </a:p>
      </dgm:t>
    </dgm:pt>
    <dgm:pt modelId="{2EBAC52C-40CE-4C5C-A443-E82E9A485481}">
      <dgm:prSet phldrT="[텍스트]" custT="1"/>
      <dgm:spPr/>
      <dgm:t>
        <a:bodyPr/>
        <a:lstStyle/>
        <a:p>
          <a:pPr latinLnBrk="1">
            <a:lnSpc>
              <a:spcPct val="100000"/>
            </a:lnSpc>
          </a:pPr>
          <a:r>
            <a:rPr lang="en-US" altLang="ko-KR" sz="1800" dirty="0" smtClean="0"/>
            <a:t>                              </a:t>
          </a:r>
          <a:r>
            <a:rPr lang="en-US" altLang="ko-KR" sz="1600" b="0" dirty="0" smtClean="0">
              <a:latin typeface="HY강B" pitchFamily="18" charset="-127"/>
              <a:ea typeface="HY강B" pitchFamily="18" charset="-127"/>
            </a:rPr>
            <a:t>- </a:t>
          </a:r>
          <a:r>
            <a:rPr lang="ko-KR" altLang="en-US" sz="1600" b="0" dirty="0" smtClean="0">
              <a:latin typeface="HY강B" pitchFamily="18" charset="-127"/>
              <a:ea typeface="HY강B" pitchFamily="18" charset="-127"/>
            </a:rPr>
            <a:t>유엔아동권리협약의 실행과 모니터링</a:t>
          </a:r>
          <a:r>
            <a:rPr lang="en-US" altLang="ko-KR" sz="1600" b="0" dirty="0" smtClean="0">
              <a:latin typeface="HY강B" pitchFamily="18" charset="-127"/>
              <a:ea typeface="HY강B" pitchFamily="18" charset="-127"/>
            </a:rPr>
            <a:t>, </a:t>
          </a:r>
          <a:r>
            <a:rPr lang="ko-KR" altLang="en-US" sz="1600" b="0" dirty="0" smtClean="0">
              <a:latin typeface="HY강B" pitchFamily="18" charset="-127"/>
              <a:ea typeface="HY강B" pitchFamily="18" charset="-127"/>
            </a:rPr>
            <a:t>보고서를 </a:t>
          </a:r>
          <a:endParaRPr lang="en-US" altLang="ko-KR" sz="1600" b="0" dirty="0" smtClean="0">
            <a:latin typeface="HY강B" pitchFamily="18" charset="-127"/>
            <a:ea typeface="HY강B" pitchFamily="18" charset="-127"/>
          </a:endParaRPr>
        </a:p>
        <a:p>
          <a:pPr latinLnBrk="1">
            <a:lnSpc>
              <a:spcPct val="100000"/>
            </a:lnSpc>
          </a:pPr>
          <a:r>
            <a:rPr lang="ko-KR" altLang="en-US" sz="1600" b="0" dirty="0" smtClean="0">
              <a:latin typeface="HY강B" pitchFamily="18" charset="-127"/>
              <a:ea typeface="HY강B" pitchFamily="18" charset="-127"/>
            </a:rPr>
            <a:t>                                      제출함에 있어 모든 사람이 참여할 책임이 있다</a:t>
          </a:r>
          <a:r>
            <a:rPr lang="en-US" altLang="ko-KR" sz="1600" b="0" dirty="0" smtClean="0"/>
            <a:t>. </a:t>
          </a:r>
          <a:endParaRPr lang="ko-KR" altLang="en-US" sz="1600" b="0" dirty="0"/>
        </a:p>
      </dgm:t>
    </dgm:pt>
    <dgm:pt modelId="{8FD084DB-1E6F-4A34-851F-4520B5F161C2}" type="parTrans" cxnId="{BFAFBF52-E48D-4FCF-A308-46F32AC90F43}">
      <dgm:prSet/>
      <dgm:spPr/>
      <dgm:t>
        <a:bodyPr/>
        <a:lstStyle/>
        <a:p>
          <a:pPr latinLnBrk="1"/>
          <a:endParaRPr lang="ko-KR" altLang="en-US"/>
        </a:p>
      </dgm:t>
    </dgm:pt>
    <dgm:pt modelId="{56AA1A61-2498-45CF-93BA-54DB67082143}" type="sibTrans" cxnId="{BFAFBF52-E48D-4FCF-A308-46F32AC90F43}">
      <dgm:prSet/>
      <dgm:spPr/>
      <dgm:t>
        <a:bodyPr/>
        <a:lstStyle/>
        <a:p>
          <a:pPr latinLnBrk="1"/>
          <a:endParaRPr lang="ko-KR" altLang="en-US"/>
        </a:p>
      </dgm:t>
    </dgm:pt>
    <dgm:pt modelId="{F055AE2D-7B36-4FCD-AC4B-09BA957710D3}" type="pres">
      <dgm:prSet presAssocID="{30F09E57-81E2-4F60-8AE4-B26F03F7A60F}" presName="linearFlow" presStyleCnt="0">
        <dgm:presLayoutVars>
          <dgm:dir/>
          <dgm:resizeHandles val="exact"/>
        </dgm:presLayoutVars>
      </dgm:prSet>
      <dgm:spPr/>
    </dgm:pt>
    <dgm:pt modelId="{60AC33A8-C8C8-437A-AF1C-DFA1D75E305E}" type="pres">
      <dgm:prSet presAssocID="{3A94A8E8-4DA0-457D-93E0-64EC991D36D3}" presName="composite" presStyleCnt="0"/>
      <dgm:spPr/>
    </dgm:pt>
    <dgm:pt modelId="{52D45885-3B65-463B-9CDE-C66B3E750502}" type="pres">
      <dgm:prSet presAssocID="{3A94A8E8-4DA0-457D-93E0-64EC991D36D3}" presName="imgShp" presStyleLbl="fgImgPlace1" presStyleIdx="0" presStyleCnt="3" custLinFactNeighborX="-90274" custLinFactNeighborY="38762"/>
      <dgm:spPr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2E4897B2-AA22-4C92-B624-B452915AB981}" type="pres">
      <dgm:prSet presAssocID="{3A94A8E8-4DA0-457D-93E0-64EC991D36D3}" presName="txShp" presStyleLbl="node1" presStyleIdx="0" presStyleCnt="3" custScaleX="150376" custLinFactNeighborX="5675" custLinFactNeighborY="3930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64DAEBF8-06ED-40B5-AC98-97AF94A6E45B}" type="pres">
      <dgm:prSet presAssocID="{31DD546A-9F44-45CB-98D8-B9A47BCC78C5}" presName="spacing" presStyleCnt="0"/>
      <dgm:spPr/>
    </dgm:pt>
    <dgm:pt modelId="{FE2B6A96-65B6-4222-8D51-A8728F88B7E3}" type="pres">
      <dgm:prSet presAssocID="{7D47FD7D-C36C-409E-A784-B14F358F4FEE}" presName="composite" presStyleCnt="0"/>
      <dgm:spPr/>
    </dgm:pt>
    <dgm:pt modelId="{DD40DB3C-43E5-4374-8CA1-2C67A6017847}" type="pres">
      <dgm:prSet presAssocID="{7D47FD7D-C36C-409E-A784-B14F358F4FEE}" presName="imgShp" presStyleLbl="fgImgPlace1" presStyleIdx="1" presStyleCnt="3" custScaleY="126084" custLinFactX="-9253" custLinFactNeighborX="-100000" custLinFactNeighborY="12045"/>
      <dgm:spPr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31A1CDA6-F178-4521-8BE0-63342096448B}" type="pres">
      <dgm:prSet presAssocID="{7D47FD7D-C36C-409E-A784-B14F358F4FEE}" presName="txShp" presStyleLbl="node1" presStyleIdx="1" presStyleCnt="3" custScaleX="150376" custScaleY="123254" custLinFactNeighborY="11621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5E8F8435-5F13-4183-96E7-7B9572926856}" type="pres">
      <dgm:prSet presAssocID="{A7E46278-F6F5-46B3-AB75-759721B30E11}" presName="spacing" presStyleCnt="0"/>
      <dgm:spPr/>
    </dgm:pt>
    <dgm:pt modelId="{DCC42BC0-5717-4DC5-AF62-6A4C64E02F32}" type="pres">
      <dgm:prSet presAssocID="{2EBAC52C-40CE-4C5C-A443-E82E9A485481}" presName="composite" presStyleCnt="0"/>
      <dgm:spPr/>
    </dgm:pt>
    <dgm:pt modelId="{E7E7CFF3-74B2-4DD6-B502-9C68758AA625}" type="pres">
      <dgm:prSet presAssocID="{2EBAC52C-40CE-4C5C-A443-E82E9A485481}" presName="imgShp" presStyleLbl="fgImgPlace1" presStyleIdx="2" presStyleCnt="3" custScaleY="127747" custLinFactNeighborX="-90082" custLinFactNeighborY="-17431"/>
      <dgm:spPr>
        <a:prstGeom prst="round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657A297F-6E69-414E-8523-810936C774F9}" type="pres">
      <dgm:prSet presAssocID="{2EBAC52C-40CE-4C5C-A443-E82E9A485481}" presName="txShp" presStyleLbl="node1" presStyleIdx="2" presStyleCnt="3" custScaleX="150376" custScaleY="126605" custLinFactNeighborY="-1795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pPr latinLnBrk="1"/>
          <a:endParaRPr lang="ko-KR" altLang="en-US"/>
        </a:p>
      </dgm:t>
    </dgm:pt>
  </dgm:ptLst>
  <dgm:cxnLst>
    <dgm:cxn modelId="{BFAFBF52-E48D-4FCF-A308-46F32AC90F43}" srcId="{30F09E57-81E2-4F60-8AE4-B26F03F7A60F}" destId="{2EBAC52C-40CE-4C5C-A443-E82E9A485481}" srcOrd="2" destOrd="0" parTransId="{8FD084DB-1E6F-4A34-851F-4520B5F161C2}" sibTransId="{56AA1A61-2498-45CF-93BA-54DB67082143}"/>
    <dgm:cxn modelId="{50773F3B-01EF-4469-A559-9342C90D4FF5}" srcId="{30F09E57-81E2-4F60-8AE4-B26F03F7A60F}" destId="{7D47FD7D-C36C-409E-A784-B14F358F4FEE}" srcOrd="1" destOrd="0" parTransId="{98540EF8-1543-42C9-B8DF-4AF3750A6F43}" sibTransId="{A7E46278-F6F5-46B3-AB75-759721B30E11}"/>
    <dgm:cxn modelId="{AD72A72A-1033-4C15-8120-DD98D6189543}" type="presOf" srcId="{30F09E57-81E2-4F60-8AE4-B26F03F7A60F}" destId="{F055AE2D-7B36-4FCD-AC4B-09BA957710D3}" srcOrd="0" destOrd="0" presId="urn:microsoft.com/office/officeart/2005/8/layout/vList3"/>
    <dgm:cxn modelId="{1F6023B4-23A5-48AE-ADFA-1DBEB47B6D2F}" srcId="{30F09E57-81E2-4F60-8AE4-B26F03F7A60F}" destId="{3A94A8E8-4DA0-457D-93E0-64EC991D36D3}" srcOrd="0" destOrd="0" parTransId="{5B19D5B2-8989-48A8-890A-6BEF5EFB199A}" sibTransId="{31DD546A-9F44-45CB-98D8-B9A47BCC78C5}"/>
    <dgm:cxn modelId="{BFB443B8-682F-453B-8F99-EDEDBF9B550B}" type="presOf" srcId="{3A94A8E8-4DA0-457D-93E0-64EC991D36D3}" destId="{2E4897B2-AA22-4C92-B624-B452915AB981}" srcOrd="0" destOrd="0" presId="urn:microsoft.com/office/officeart/2005/8/layout/vList3"/>
    <dgm:cxn modelId="{C51FB623-6690-46C9-BB16-09DB2B822CB9}" type="presOf" srcId="{7D47FD7D-C36C-409E-A784-B14F358F4FEE}" destId="{31A1CDA6-F178-4521-8BE0-63342096448B}" srcOrd="0" destOrd="0" presId="urn:microsoft.com/office/officeart/2005/8/layout/vList3"/>
    <dgm:cxn modelId="{8C910AF3-F7A2-47EA-BBF3-8BF0531B3A33}" type="presOf" srcId="{2EBAC52C-40CE-4C5C-A443-E82E9A485481}" destId="{657A297F-6E69-414E-8523-810936C774F9}" srcOrd="0" destOrd="0" presId="urn:microsoft.com/office/officeart/2005/8/layout/vList3"/>
    <dgm:cxn modelId="{007FB26A-FF7B-421F-B9F9-5773E3DC74B8}" type="presParOf" srcId="{F055AE2D-7B36-4FCD-AC4B-09BA957710D3}" destId="{60AC33A8-C8C8-437A-AF1C-DFA1D75E305E}" srcOrd="0" destOrd="0" presId="urn:microsoft.com/office/officeart/2005/8/layout/vList3"/>
    <dgm:cxn modelId="{77D23DAD-5599-48E7-BCB2-0AF4CF215929}" type="presParOf" srcId="{60AC33A8-C8C8-437A-AF1C-DFA1D75E305E}" destId="{52D45885-3B65-463B-9CDE-C66B3E750502}" srcOrd="0" destOrd="0" presId="urn:microsoft.com/office/officeart/2005/8/layout/vList3"/>
    <dgm:cxn modelId="{6923E6E6-D990-45D0-A0B8-0444B809FB38}" type="presParOf" srcId="{60AC33A8-C8C8-437A-AF1C-DFA1D75E305E}" destId="{2E4897B2-AA22-4C92-B624-B452915AB981}" srcOrd="1" destOrd="0" presId="urn:microsoft.com/office/officeart/2005/8/layout/vList3"/>
    <dgm:cxn modelId="{0DBEE1E2-C94A-41EE-8C53-46481167C528}" type="presParOf" srcId="{F055AE2D-7B36-4FCD-AC4B-09BA957710D3}" destId="{64DAEBF8-06ED-40B5-AC98-97AF94A6E45B}" srcOrd="1" destOrd="0" presId="urn:microsoft.com/office/officeart/2005/8/layout/vList3"/>
    <dgm:cxn modelId="{8DB4FD75-E878-4AD2-A878-D7E1621DAFF8}" type="presParOf" srcId="{F055AE2D-7B36-4FCD-AC4B-09BA957710D3}" destId="{FE2B6A96-65B6-4222-8D51-A8728F88B7E3}" srcOrd="2" destOrd="0" presId="urn:microsoft.com/office/officeart/2005/8/layout/vList3"/>
    <dgm:cxn modelId="{E3843007-FFDD-4A62-BD09-83D5F6621ABC}" type="presParOf" srcId="{FE2B6A96-65B6-4222-8D51-A8728F88B7E3}" destId="{DD40DB3C-43E5-4374-8CA1-2C67A6017847}" srcOrd="0" destOrd="0" presId="urn:microsoft.com/office/officeart/2005/8/layout/vList3"/>
    <dgm:cxn modelId="{F54C9C7D-F2A7-44B9-BD8D-BA2E456F7495}" type="presParOf" srcId="{FE2B6A96-65B6-4222-8D51-A8728F88B7E3}" destId="{31A1CDA6-F178-4521-8BE0-63342096448B}" srcOrd="1" destOrd="0" presId="urn:microsoft.com/office/officeart/2005/8/layout/vList3"/>
    <dgm:cxn modelId="{C143939D-3040-4DA5-BBE2-F5A02167D364}" type="presParOf" srcId="{F055AE2D-7B36-4FCD-AC4B-09BA957710D3}" destId="{5E8F8435-5F13-4183-96E7-7B9572926856}" srcOrd="3" destOrd="0" presId="urn:microsoft.com/office/officeart/2005/8/layout/vList3"/>
    <dgm:cxn modelId="{262E48B2-CD15-4F49-A9C8-E793D9B49F05}" type="presParOf" srcId="{F055AE2D-7B36-4FCD-AC4B-09BA957710D3}" destId="{DCC42BC0-5717-4DC5-AF62-6A4C64E02F32}" srcOrd="4" destOrd="0" presId="urn:microsoft.com/office/officeart/2005/8/layout/vList3"/>
    <dgm:cxn modelId="{C9BC03D2-D206-4079-B5AF-A558C0008799}" type="presParOf" srcId="{DCC42BC0-5717-4DC5-AF62-6A4C64E02F32}" destId="{E7E7CFF3-74B2-4DD6-B502-9C68758AA625}" srcOrd="0" destOrd="0" presId="urn:microsoft.com/office/officeart/2005/8/layout/vList3"/>
    <dgm:cxn modelId="{AA465719-BBB2-4F22-BE4A-7056852E9B23}" type="presParOf" srcId="{DCC42BC0-5717-4DC5-AF62-6A4C64E02F32}" destId="{657A297F-6E69-414E-8523-810936C774F9}" srcOrd="1" destOrd="0" presId="urn:microsoft.com/office/officeart/2005/8/layout/vList3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D3DFF0-FA63-4C13-9D5B-4FCB506ADB96}" type="doc">
      <dgm:prSet loTypeId="urn:microsoft.com/office/officeart/2005/8/layout/balance1" loCatId="relationship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pPr latinLnBrk="1"/>
          <a:endParaRPr lang="ko-KR" altLang="en-US"/>
        </a:p>
      </dgm:t>
    </dgm:pt>
    <dgm:pt modelId="{3E1CE3CF-98C6-4127-91C9-591280CDDF55}">
      <dgm:prSet phldrT="[텍스트]" custT="1"/>
      <dgm:spPr>
        <a:ln>
          <a:solidFill>
            <a:schemeClr val="tx1">
              <a:alpha val="90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l" latinLnBrk="1"/>
          <a:r>
            <a:rPr lang="ko-KR" altLang="en-US" sz="1400" dirty="0" smtClean="0">
              <a:latin typeface="HY강B" pitchFamily="18" charset="-127"/>
              <a:ea typeface="HY강B" pitchFamily="18" charset="-127"/>
            </a:rPr>
            <a:t>   </a:t>
          </a:r>
          <a:r>
            <a:rPr lang="ko-KR" altLang="en-US" sz="1500" b="1" dirty="0" smtClean="0">
              <a:latin typeface="+mn-ea"/>
              <a:ea typeface="+mn-ea"/>
            </a:rPr>
            <a:t>교원</a:t>
          </a:r>
          <a:r>
            <a:rPr lang="en-US" altLang="ko-KR" sz="1500" b="1" dirty="0" smtClean="0">
              <a:latin typeface="+mn-ea"/>
              <a:ea typeface="+mn-ea"/>
            </a:rPr>
            <a:t>, </a:t>
          </a:r>
          <a:r>
            <a:rPr lang="ko-KR" altLang="en-US" sz="1500" b="1" dirty="0" smtClean="0">
              <a:latin typeface="+mn-ea"/>
              <a:ea typeface="+mn-ea"/>
            </a:rPr>
            <a:t>유치원 및 </a:t>
          </a:r>
          <a:r>
            <a:rPr lang="ko-KR" altLang="en-US" sz="1500" b="1" dirty="0" err="1" smtClean="0">
              <a:latin typeface="+mn-ea"/>
              <a:ea typeface="+mn-ea"/>
            </a:rPr>
            <a:t>어린이집</a:t>
          </a:r>
          <a:r>
            <a:rPr lang="ko-KR" altLang="en-US" sz="1500" b="1" dirty="0" smtClean="0">
              <a:latin typeface="+mn-ea"/>
              <a:ea typeface="+mn-ea"/>
            </a:rPr>
            <a:t> 종사자 </a:t>
          </a:r>
          <a:endParaRPr lang="ko-KR" altLang="en-US" sz="1500" b="1" dirty="0">
            <a:latin typeface="+mn-ea"/>
            <a:ea typeface="+mn-ea"/>
          </a:endParaRPr>
        </a:p>
      </dgm:t>
    </dgm:pt>
    <dgm:pt modelId="{99EBDF9E-2FBF-43DA-8DE7-43437EA20845}" type="parTrans" cxnId="{2BD1AABC-807B-4940-8C13-043B2A7356E9}">
      <dgm:prSet/>
      <dgm:spPr/>
      <dgm:t>
        <a:bodyPr/>
        <a:lstStyle/>
        <a:p>
          <a:pPr algn="l" latinLnBrk="1"/>
          <a:endParaRPr lang="ko-KR" altLang="en-US"/>
        </a:p>
      </dgm:t>
    </dgm:pt>
    <dgm:pt modelId="{8AA59338-BE4C-484E-AA45-8CB4EB09E946}" type="sibTrans" cxnId="{2BD1AABC-807B-4940-8C13-043B2A7356E9}">
      <dgm:prSet/>
      <dgm:spPr/>
      <dgm:t>
        <a:bodyPr/>
        <a:lstStyle/>
        <a:p>
          <a:pPr algn="l" latinLnBrk="1"/>
          <a:endParaRPr lang="ko-KR" altLang="en-US"/>
        </a:p>
      </dgm:t>
    </dgm:pt>
    <dgm:pt modelId="{6DE5F0A9-8CA9-43C1-BDEE-BCB18322E302}">
      <dgm:prSet phldrT="[텍스트]" custT="1"/>
      <dgm:spPr/>
      <dgm:t>
        <a:bodyPr/>
        <a:lstStyle/>
        <a:p>
          <a:pPr algn="l" latinLnBrk="1"/>
          <a:r>
            <a:rPr lang="ko-KR" altLang="en-US" sz="1100" dirty="0" smtClean="0"/>
            <a:t>  </a:t>
          </a:r>
          <a:r>
            <a:rPr lang="ko-KR" altLang="en-US" sz="1400" b="1" dirty="0" smtClean="0"/>
            <a:t>아동복지시설 종사자 </a:t>
          </a:r>
          <a:endParaRPr lang="en-US" altLang="ko-KR" sz="1400" b="1" dirty="0" smtClean="0"/>
        </a:p>
        <a:p>
          <a:pPr algn="l" latinLnBrk="1"/>
          <a:r>
            <a:rPr lang="ko-KR" altLang="en-US" sz="1400" b="1" dirty="0" smtClean="0"/>
            <a:t>  장애인복지시설 종사자 </a:t>
          </a:r>
          <a:endParaRPr lang="ko-KR" altLang="en-US" sz="1400" b="1" dirty="0"/>
        </a:p>
      </dgm:t>
    </dgm:pt>
    <dgm:pt modelId="{AB549F36-1F8B-46F8-AC46-5ABF85130030}" type="parTrans" cxnId="{DCA93A4B-8A9A-46A8-911A-8EF97FDD4692}">
      <dgm:prSet/>
      <dgm:spPr/>
      <dgm:t>
        <a:bodyPr/>
        <a:lstStyle/>
        <a:p>
          <a:pPr algn="l" latinLnBrk="1"/>
          <a:endParaRPr lang="ko-KR" altLang="en-US"/>
        </a:p>
      </dgm:t>
    </dgm:pt>
    <dgm:pt modelId="{DFCE268C-8711-4E47-9627-DA16C18930B6}" type="sibTrans" cxnId="{DCA93A4B-8A9A-46A8-911A-8EF97FDD4692}">
      <dgm:prSet/>
      <dgm:spPr/>
      <dgm:t>
        <a:bodyPr/>
        <a:lstStyle/>
        <a:p>
          <a:pPr algn="l" latinLnBrk="1"/>
          <a:endParaRPr lang="ko-KR" altLang="en-US"/>
        </a:p>
      </dgm:t>
    </dgm:pt>
    <dgm:pt modelId="{D884BAFF-3AA1-4AC4-9157-1C346AD231B1}">
      <dgm:prSet phldrT="[텍스트]" custT="1"/>
      <dgm:spPr/>
      <dgm:t>
        <a:bodyPr/>
        <a:lstStyle/>
        <a:p>
          <a:pPr algn="l" latinLnBrk="1"/>
          <a:r>
            <a:rPr lang="ko-KR" altLang="en-US" sz="1400" b="1" dirty="0" smtClean="0"/>
            <a:t>가정위탁지원센터</a:t>
          </a:r>
          <a:r>
            <a:rPr lang="en-US" altLang="ko-KR" sz="1400" b="1" dirty="0" smtClean="0"/>
            <a:t>, </a:t>
          </a:r>
          <a:r>
            <a:rPr lang="ko-KR" altLang="en-US" sz="1400" b="1" dirty="0" smtClean="0"/>
            <a:t>건강가정지원센터</a:t>
          </a:r>
          <a:r>
            <a:rPr lang="en-US" altLang="ko-KR" sz="1400" b="1" dirty="0" smtClean="0"/>
            <a:t>, </a:t>
          </a:r>
          <a:r>
            <a:rPr lang="ko-KR" altLang="en-US" sz="1400" b="1" dirty="0" smtClean="0"/>
            <a:t>다문화가족지원센터 종사자</a:t>
          </a:r>
          <a:endParaRPr lang="ko-KR" altLang="en-US" sz="1400" b="1" dirty="0"/>
        </a:p>
      </dgm:t>
    </dgm:pt>
    <dgm:pt modelId="{D8FA9C5A-1F1F-48D8-9D98-E68DB51CF4D0}" type="parTrans" cxnId="{694B04A9-2606-41A4-9D15-A61978DFCD45}">
      <dgm:prSet/>
      <dgm:spPr/>
      <dgm:t>
        <a:bodyPr/>
        <a:lstStyle/>
        <a:p>
          <a:pPr algn="l" latinLnBrk="1"/>
          <a:endParaRPr lang="ko-KR" altLang="en-US"/>
        </a:p>
      </dgm:t>
    </dgm:pt>
    <dgm:pt modelId="{740F1CD7-8555-4AAF-805E-18E6CFC08F19}" type="sibTrans" cxnId="{694B04A9-2606-41A4-9D15-A61978DFCD45}">
      <dgm:prSet/>
      <dgm:spPr/>
      <dgm:t>
        <a:bodyPr/>
        <a:lstStyle/>
        <a:p>
          <a:pPr algn="l" latinLnBrk="1"/>
          <a:endParaRPr lang="ko-KR" altLang="en-US"/>
        </a:p>
      </dgm:t>
    </dgm:pt>
    <dgm:pt modelId="{DE3CB876-CCA3-4090-B87E-ABA03D404853}">
      <dgm:prSet phldrT="[텍스트]" custT="1"/>
      <dgm:spPr>
        <a:ln>
          <a:solidFill>
            <a:schemeClr val="bg2">
              <a:lumMod val="25000"/>
              <a:alpha val="90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l" latinLnBrk="1"/>
          <a:r>
            <a:rPr lang="ko-KR" altLang="en-US" sz="1200" dirty="0" smtClean="0"/>
            <a:t>  </a:t>
          </a:r>
          <a:r>
            <a:rPr lang="ko-KR" altLang="en-US" sz="1600" b="1" dirty="0" smtClean="0">
              <a:latin typeface="+mn-ea"/>
              <a:ea typeface="+mn-ea"/>
            </a:rPr>
            <a:t>학원</a:t>
          </a:r>
          <a:r>
            <a:rPr lang="en-US" altLang="ko-KR" sz="1600" b="1" dirty="0" smtClean="0">
              <a:latin typeface="+mn-ea"/>
              <a:ea typeface="+mn-ea"/>
            </a:rPr>
            <a:t>, </a:t>
          </a:r>
          <a:r>
            <a:rPr lang="ko-KR" altLang="en-US" sz="1600" b="1" dirty="0" smtClean="0">
              <a:latin typeface="+mn-ea"/>
              <a:ea typeface="+mn-ea"/>
            </a:rPr>
            <a:t>교습소 종사자 </a:t>
          </a:r>
          <a:endParaRPr lang="ko-KR" altLang="en-US" sz="1400" b="1" dirty="0">
            <a:latin typeface="+mn-ea"/>
            <a:ea typeface="+mn-ea"/>
          </a:endParaRPr>
        </a:p>
      </dgm:t>
    </dgm:pt>
    <dgm:pt modelId="{B352660D-0019-41DC-BC1D-988E57702BC1}" type="parTrans" cxnId="{2EF6512C-F5D6-4CA6-A660-9FCFD91E3C0C}">
      <dgm:prSet/>
      <dgm:spPr/>
      <dgm:t>
        <a:bodyPr/>
        <a:lstStyle/>
        <a:p>
          <a:pPr algn="l" latinLnBrk="1"/>
          <a:endParaRPr lang="ko-KR" altLang="en-US"/>
        </a:p>
      </dgm:t>
    </dgm:pt>
    <dgm:pt modelId="{E829CCFB-B14A-46FC-91D9-3F3600FBAD1E}" type="sibTrans" cxnId="{2EF6512C-F5D6-4CA6-A660-9FCFD91E3C0C}">
      <dgm:prSet/>
      <dgm:spPr/>
      <dgm:t>
        <a:bodyPr/>
        <a:lstStyle/>
        <a:p>
          <a:pPr algn="l" latinLnBrk="1"/>
          <a:endParaRPr lang="ko-KR" altLang="en-US"/>
        </a:p>
      </dgm:t>
    </dgm:pt>
    <dgm:pt modelId="{FC2A0B65-7116-4F75-BC06-92BE0EFECCE4}">
      <dgm:prSet phldrT="[텍스트]" custT="1"/>
      <dgm:spPr/>
      <dgm:t>
        <a:bodyPr/>
        <a:lstStyle/>
        <a:p>
          <a:pPr algn="l" latinLnBrk="1"/>
          <a:r>
            <a:rPr lang="ko-KR" altLang="en-US" sz="1500" b="1" dirty="0" smtClean="0"/>
            <a:t>아동복지전담공무원</a:t>
          </a:r>
          <a:r>
            <a:rPr lang="en-US" altLang="ko-KR" sz="1500" b="1" dirty="0" smtClean="0"/>
            <a:t>, </a:t>
          </a:r>
          <a:r>
            <a:rPr lang="ko-KR" altLang="en-US" sz="1400" b="1" dirty="0" smtClean="0"/>
            <a:t>사회복지       전담공무원 및 사회복지 시설 종사자</a:t>
          </a:r>
          <a:r>
            <a:rPr lang="ko-KR" altLang="en-US" sz="1600" b="1" dirty="0" smtClean="0"/>
            <a:t> </a:t>
          </a:r>
          <a:endParaRPr lang="ko-KR" altLang="en-US" sz="1400" b="1" dirty="0"/>
        </a:p>
      </dgm:t>
    </dgm:pt>
    <dgm:pt modelId="{A267CF7C-E07A-47DA-91CA-606B260A9B7D}" type="parTrans" cxnId="{D6105F59-B1C1-4A6A-90BB-193990C99F86}">
      <dgm:prSet/>
      <dgm:spPr/>
      <dgm:t>
        <a:bodyPr/>
        <a:lstStyle/>
        <a:p>
          <a:pPr algn="l" latinLnBrk="1"/>
          <a:endParaRPr lang="ko-KR" altLang="en-US"/>
        </a:p>
      </dgm:t>
    </dgm:pt>
    <dgm:pt modelId="{0C2B48B9-D7FD-4A05-8072-4B62CE942166}" type="sibTrans" cxnId="{D6105F59-B1C1-4A6A-90BB-193990C99F86}">
      <dgm:prSet/>
      <dgm:spPr/>
      <dgm:t>
        <a:bodyPr/>
        <a:lstStyle/>
        <a:p>
          <a:pPr algn="l" latinLnBrk="1"/>
          <a:endParaRPr lang="ko-KR" altLang="en-US"/>
        </a:p>
      </dgm:t>
    </dgm:pt>
    <dgm:pt modelId="{03CAAE0C-9CB0-4748-BD4B-2EF2F10E2A1F}">
      <dgm:prSet phldrT="[텍스트]" custT="1"/>
      <dgm:spPr/>
      <dgm:t>
        <a:bodyPr/>
        <a:lstStyle/>
        <a:p>
          <a:pPr algn="l" latinLnBrk="1"/>
          <a:r>
            <a:rPr lang="ko-KR" altLang="en-US" sz="1300" dirty="0" smtClean="0"/>
            <a:t>  </a:t>
          </a:r>
          <a:r>
            <a:rPr lang="ko-KR" altLang="en-US" sz="1400" b="1" dirty="0" err="1" smtClean="0"/>
            <a:t>한부모</a:t>
          </a:r>
          <a:r>
            <a:rPr lang="ko-KR" altLang="en-US" sz="1400" b="1" dirty="0" smtClean="0"/>
            <a:t> 가족복지 상담소</a:t>
          </a:r>
          <a:r>
            <a:rPr lang="en-US" altLang="ko-KR" sz="1400" b="1" dirty="0" smtClean="0"/>
            <a:t>,</a:t>
          </a:r>
          <a:r>
            <a:rPr lang="ko-KR" altLang="en-US" sz="1400" b="1" dirty="0" smtClean="0"/>
            <a:t> 가정폭력 관련 상담소 및 시설 종사자 </a:t>
          </a:r>
          <a:endParaRPr lang="ko-KR" altLang="en-US" sz="1200" b="1" dirty="0"/>
        </a:p>
      </dgm:t>
    </dgm:pt>
    <dgm:pt modelId="{DBAD813A-7CD1-4B42-83F9-CF248E92100D}" type="parTrans" cxnId="{C390B757-DAB9-4A6E-AF49-2CBA30C0639B}">
      <dgm:prSet/>
      <dgm:spPr/>
      <dgm:t>
        <a:bodyPr/>
        <a:lstStyle/>
        <a:p>
          <a:pPr algn="l" latinLnBrk="1"/>
          <a:endParaRPr lang="ko-KR" altLang="en-US"/>
        </a:p>
      </dgm:t>
    </dgm:pt>
    <dgm:pt modelId="{1C0DD346-A1A8-42EE-934A-57DCAF64CC34}" type="sibTrans" cxnId="{C390B757-DAB9-4A6E-AF49-2CBA30C0639B}">
      <dgm:prSet/>
      <dgm:spPr/>
      <dgm:t>
        <a:bodyPr/>
        <a:lstStyle/>
        <a:p>
          <a:pPr algn="l" latinLnBrk="1"/>
          <a:endParaRPr lang="ko-KR" altLang="en-US"/>
        </a:p>
      </dgm:t>
    </dgm:pt>
    <dgm:pt modelId="{5A364E36-5DBF-4926-9F2A-2D8ABC0B522D}">
      <dgm:prSet phldrT="[텍스트]" custT="1"/>
      <dgm:spPr/>
      <dgm:t>
        <a:bodyPr/>
        <a:lstStyle/>
        <a:p>
          <a:pPr algn="l" latinLnBrk="1"/>
          <a:r>
            <a:rPr lang="ko-KR" altLang="en-US" sz="1400" dirty="0" smtClean="0"/>
            <a:t>  </a:t>
          </a:r>
          <a:r>
            <a:rPr lang="ko-KR" altLang="en-US" sz="1400" b="1" dirty="0" err="1" smtClean="0">
              <a:latin typeface="+mn-ea"/>
              <a:ea typeface="+mn-ea"/>
            </a:rPr>
            <a:t>성매매피해상담소</a:t>
          </a:r>
          <a:r>
            <a:rPr lang="ko-KR" altLang="en-US" sz="1400" b="1" dirty="0" smtClean="0">
              <a:latin typeface="+mn-ea"/>
              <a:ea typeface="+mn-ea"/>
            </a:rPr>
            <a:t> 및                       지원시설</a:t>
          </a:r>
          <a:r>
            <a:rPr lang="en-US" altLang="ko-KR" sz="1400" b="1" dirty="0" smtClean="0">
              <a:latin typeface="+mn-ea"/>
              <a:ea typeface="+mn-ea"/>
            </a:rPr>
            <a:t>, </a:t>
          </a:r>
          <a:r>
            <a:rPr lang="ko-KR" altLang="en-US" sz="1400" b="1" dirty="0" smtClean="0">
              <a:latin typeface="+mn-ea"/>
              <a:ea typeface="+mn-ea"/>
            </a:rPr>
            <a:t>성폭력피해상담소 및 보호시설 종사자 </a:t>
          </a:r>
          <a:endParaRPr lang="ko-KR" altLang="en-US" sz="1400" b="1" dirty="0">
            <a:latin typeface="+mn-ea"/>
            <a:ea typeface="+mn-ea"/>
          </a:endParaRPr>
        </a:p>
      </dgm:t>
    </dgm:pt>
    <dgm:pt modelId="{21AC901F-0F7D-4AFE-B49E-CC950E97F00F}" type="parTrans" cxnId="{E98CBF91-29BC-4532-89B6-11802BF8F8A6}">
      <dgm:prSet/>
      <dgm:spPr/>
      <dgm:t>
        <a:bodyPr/>
        <a:lstStyle/>
        <a:p>
          <a:pPr algn="l" latinLnBrk="1"/>
          <a:endParaRPr lang="ko-KR" altLang="en-US"/>
        </a:p>
      </dgm:t>
    </dgm:pt>
    <dgm:pt modelId="{04CA97F1-2A54-4EB7-B9CD-FEE66242F0D4}" type="sibTrans" cxnId="{E98CBF91-29BC-4532-89B6-11802BF8F8A6}">
      <dgm:prSet/>
      <dgm:spPr/>
      <dgm:t>
        <a:bodyPr/>
        <a:lstStyle/>
        <a:p>
          <a:pPr algn="l" latinLnBrk="1"/>
          <a:endParaRPr lang="ko-KR" altLang="en-US"/>
        </a:p>
      </dgm:t>
    </dgm:pt>
    <dgm:pt modelId="{56D2E5BC-EC45-4195-A38C-4D9A45F1314D}" type="pres">
      <dgm:prSet presAssocID="{D5D3DFF0-FA63-4C13-9D5B-4FCB506ADB96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BB0731D-93F7-447B-ABAC-E67AE1CF00FC}" type="pres">
      <dgm:prSet presAssocID="{D5D3DFF0-FA63-4C13-9D5B-4FCB506ADB96}" presName="dummyMaxCanvas" presStyleCnt="0"/>
      <dgm:spPr/>
    </dgm:pt>
    <dgm:pt modelId="{AA648815-B08F-4526-8318-C21F6E64E118}" type="pres">
      <dgm:prSet presAssocID="{D5D3DFF0-FA63-4C13-9D5B-4FCB506ADB96}" presName="parentComposite" presStyleCnt="0"/>
      <dgm:spPr/>
    </dgm:pt>
    <dgm:pt modelId="{1203CC77-A4FC-4619-B8A9-3DCFA103536F}" type="pres">
      <dgm:prSet presAssocID="{D5D3DFF0-FA63-4C13-9D5B-4FCB506ADB96}" presName="parent1" presStyleLbl="alignAccFollowNode1" presStyleIdx="0" presStyleCnt="4" custScaleX="138062" custScaleY="61685" custLinFactNeighborX="-17107" custLinFactNeighborY="99264">
        <dgm:presLayoutVars>
          <dgm:chMax val="4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BDD7668-B489-4F78-8B52-1ADE91CAD40F}" type="pres">
      <dgm:prSet presAssocID="{D5D3DFF0-FA63-4C13-9D5B-4FCB506ADB96}" presName="parent2" presStyleLbl="alignAccFollowNode1" presStyleIdx="1" presStyleCnt="4" custScaleX="118772" custScaleY="61685" custLinFactNeighborX="-3482" custLinFactNeighborY="53211">
        <dgm:presLayoutVars>
          <dgm:chMax val="4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2639E3F-5B84-4CAD-B59B-480F398CD163}" type="pres">
      <dgm:prSet presAssocID="{D5D3DFF0-FA63-4C13-9D5B-4FCB506ADB96}" presName="childrenComposite" presStyleCnt="0"/>
      <dgm:spPr/>
    </dgm:pt>
    <dgm:pt modelId="{A99FA2FC-F1D0-4FA8-956B-E48FB5A9D855}" type="pres">
      <dgm:prSet presAssocID="{D5D3DFF0-FA63-4C13-9D5B-4FCB506ADB96}" presName="dummyMaxCanvas_ChildArea" presStyleCnt="0"/>
      <dgm:spPr/>
    </dgm:pt>
    <dgm:pt modelId="{F4F6ACA5-2E42-4890-9C3C-539D99E4F9A7}" type="pres">
      <dgm:prSet presAssocID="{D5D3DFF0-FA63-4C13-9D5B-4FCB506ADB96}" presName="fulcrum" presStyleLbl="alignAccFollowNode1" presStyleIdx="2" presStyleCnt="4" custScaleY="51465" custLinFactNeighborX="-17797" custLinFactNeighborY="19235"/>
      <dgm:spPr/>
    </dgm:pt>
    <dgm:pt modelId="{CD13E121-50E4-4DD2-AC70-43E2297DCCA9}" type="pres">
      <dgm:prSet presAssocID="{D5D3DFF0-FA63-4C13-9D5B-4FCB506ADB96}" presName="balance_23" presStyleLbl="alignAccFollowNode1" presStyleIdx="3" presStyleCnt="4" custScaleX="135281" custScaleY="89350" custLinFactNeighborX="-2334" custLinFactNeighborY="74091">
        <dgm:presLayoutVars>
          <dgm:bulletEnabled val="1"/>
        </dgm:presLayoutVars>
      </dgm:prSet>
      <dgm:spPr/>
    </dgm:pt>
    <dgm:pt modelId="{766A72A8-6E85-4922-A156-9F20124DE730}" type="pres">
      <dgm:prSet presAssocID="{D5D3DFF0-FA63-4C13-9D5B-4FCB506ADB96}" presName="right_23_1" presStyleLbl="node1" presStyleIdx="0" presStyleCnt="5" custScaleX="164075" custScaleY="96583" custLinFactNeighborX="9036" custLinFactNeighborY="6059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EBEF69B-3660-42A5-9CC4-C743C877766A}" type="pres">
      <dgm:prSet presAssocID="{D5D3DFF0-FA63-4C13-9D5B-4FCB506ADB96}" presName="right_23_2" presStyleLbl="node1" presStyleIdx="1" presStyleCnt="5" custAng="21360000" custScaleX="134460" custScaleY="113061" custLinFactNeighborX="-5729" custLinFactNeighborY="6727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17BDF9E-59C7-4D5C-9013-F06472805932}" type="pres">
      <dgm:prSet presAssocID="{D5D3DFF0-FA63-4C13-9D5B-4FCB506ADB96}" presName="right_23_3" presStyleLbl="node1" presStyleIdx="2" presStyleCnt="5" custScaleX="131878" custLinFactNeighborX="-6977" custLinFactNeighborY="6332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543D66B-4259-425F-92E0-8616D745ECDD}" type="pres">
      <dgm:prSet presAssocID="{D5D3DFF0-FA63-4C13-9D5B-4FCB506ADB96}" presName="left_23_1" presStyleLbl="node1" presStyleIdx="3" presStyleCnt="5" custScaleX="119379" custScaleY="106650" custLinFactNeighborX="-2886" custLinFactNeighborY="5073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60D85EC-5228-4F6E-AE89-3E75F7FE2B2B}" type="pres">
      <dgm:prSet presAssocID="{D5D3DFF0-FA63-4C13-9D5B-4FCB506ADB96}" presName="left_23_2" presStyleLbl="node1" presStyleIdx="4" presStyleCnt="5" custAng="21360000" custScaleX="128965" custScaleY="103644" custLinFactNeighborX="-15091" custLinFactNeighborY="5390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694B04A9-2606-41A4-9D15-A61978DFCD45}" srcId="{3E1CE3CF-98C6-4127-91C9-591280CDDF55}" destId="{D884BAFF-3AA1-4AC4-9157-1C346AD231B1}" srcOrd="1" destOrd="0" parTransId="{D8FA9C5A-1F1F-48D8-9D98-E68DB51CF4D0}" sibTransId="{740F1CD7-8555-4AAF-805E-18E6CFC08F19}"/>
    <dgm:cxn modelId="{DCA93A4B-8A9A-46A8-911A-8EF97FDD4692}" srcId="{3E1CE3CF-98C6-4127-91C9-591280CDDF55}" destId="{6DE5F0A9-8CA9-43C1-BDEE-BCB18322E302}" srcOrd="0" destOrd="0" parTransId="{AB549F36-1F8B-46F8-AC46-5ABF85130030}" sibTransId="{DFCE268C-8711-4E47-9627-DA16C18930B6}"/>
    <dgm:cxn modelId="{C390B757-DAB9-4A6E-AF49-2CBA30C0639B}" srcId="{DE3CB876-CCA3-4090-B87E-ABA03D404853}" destId="{03CAAE0C-9CB0-4748-BD4B-2EF2F10E2A1F}" srcOrd="1" destOrd="0" parTransId="{DBAD813A-7CD1-4B42-83F9-CF248E92100D}" sibTransId="{1C0DD346-A1A8-42EE-934A-57DCAF64CC34}"/>
    <dgm:cxn modelId="{84BCB02E-6D50-485A-8497-E0743783BE88}" type="presOf" srcId="{3E1CE3CF-98C6-4127-91C9-591280CDDF55}" destId="{1203CC77-A4FC-4619-B8A9-3DCFA103536F}" srcOrd="0" destOrd="0" presId="urn:microsoft.com/office/officeart/2005/8/layout/balance1"/>
    <dgm:cxn modelId="{FAC05C7A-3A43-49A2-A4F5-B820060B889A}" type="presOf" srcId="{DE3CB876-CCA3-4090-B87E-ABA03D404853}" destId="{CBDD7668-B489-4F78-8B52-1ADE91CAD40F}" srcOrd="0" destOrd="0" presId="urn:microsoft.com/office/officeart/2005/8/layout/balance1"/>
    <dgm:cxn modelId="{514B45A1-C75E-4C21-973B-8C19C2ADBED6}" type="presOf" srcId="{6DE5F0A9-8CA9-43C1-BDEE-BCB18322E302}" destId="{F543D66B-4259-425F-92E0-8616D745ECDD}" srcOrd="0" destOrd="0" presId="urn:microsoft.com/office/officeart/2005/8/layout/balance1"/>
    <dgm:cxn modelId="{9A5BA12C-B885-40FA-99D6-F13DAA096A1C}" type="presOf" srcId="{FC2A0B65-7116-4F75-BC06-92BE0EFECCE4}" destId="{766A72A8-6E85-4922-A156-9F20124DE730}" srcOrd="0" destOrd="0" presId="urn:microsoft.com/office/officeart/2005/8/layout/balance1"/>
    <dgm:cxn modelId="{B350D77A-F04A-449C-9BF6-882E9CCBEF04}" type="presOf" srcId="{D5D3DFF0-FA63-4C13-9D5B-4FCB506ADB96}" destId="{56D2E5BC-EC45-4195-A38C-4D9A45F1314D}" srcOrd="0" destOrd="0" presId="urn:microsoft.com/office/officeart/2005/8/layout/balance1"/>
    <dgm:cxn modelId="{50BB495E-946D-4011-A565-8C8C68600C0B}" type="presOf" srcId="{5A364E36-5DBF-4926-9F2A-2D8ABC0B522D}" destId="{317BDF9E-59C7-4D5C-9013-F06472805932}" srcOrd="0" destOrd="0" presId="urn:microsoft.com/office/officeart/2005/8/layout/balance1"/>
    <dgm:cxn modelId="{5002596B-6C9D-4F78-A086-2FA0DD7D78E5}" type="presOf" srcId="{D884BAFF-3AA1-4AC4-9157-1C346AD231B1}" destId="{460D85EC-5228-4F6E-AE89-3E75F7FE2B2B}" srcOrd="0" destOrd="0" presId="urn:microsoft.com/office/officeart/2005/8/layout/balance1"/>
    <dgm:cxn modelId="{A2C76ED1-F2D8-4912-87A3-A6B68D81B5B5}" type="presOf" srcId="{03CAAE0C-9CB0-4748-BD4B-2EF2F10E2A1F}" destId="{BEBEF69B-3660-42A5-9CC4-C743C877766A}" srcOrd="0" destOrd="0" presId="urn:microsoft.com/office/officeart/2005/8/layout/balance1"/>
    <dgm:cxn modelId="{E98CBF91-29BC-4532-89B6-11802BF8F8A6}" srcId="{DE3CB876-CCA3-4090-B87E-ABA03D404853}" destId="{5A364E36-5DBF-4926-9F2A-2D8ABC0B522D}" srcOrd="2" destOrd="0" parTransId="{21AC901F-0F7D-4AFE-B49E-CC950E97F00F}" sibTransId="{04CA97F1-2A54-4EB7-B9CD-FEE66242F0D4}"/>
    <dgm:cxn modelId="{2BD1AABC-807B-4940-8C13-043B2A7356E9}" srcId="{D5D3DFF0-FA63-4C13-9D5B-4FCB506ADB96}" destId="{3E1CE3CF-98C6-4127-91C9-591280CDDF55}" srcOrd="0" destOrd="0" parTransId="{99EBDF9E-2FBF-43DA-8DE7-43437EA20845}" sibTransId="{8AA59338-BE4C-484E-AA45-8CB4EB09E946}"/>
    <dgm:cxn modelId="{2EF6512C-F5D6-4CA6-A660-9FCFD91E3C0C}" srcId="{D5D3DFF0-FA63-4C13-9D5B-4FCB506ADB96}" destId="{DE3CB876-CCA3-4090-B87E-ABA03D404853}" srcOrd="1" destOrd="0" parTransId="{B352660D-0019-41DC-BC1D-988E57702BC1}" sibTransId="{E829CCFB-B14A-46FC-91D9-3F3600FBAD1E}"/>
    <dgm:cxn modelId="{D6105F59-B1C1-4A6A-90BB-193990C99F86}" srcId="{DE3CB876-CCA3-4090-B87E-ABA03D404853}" destId="{FC2A0B65-7116-4F75-BC06-92BE0EFECCE4}" srcOrd="0" destOrd="0" parTransId="{A267CF7C-E07A-47DA-91CA-606B260A9B7D}" sibTransId="{0C2B48B9-D7FD-4A05-8072-4B62CE942166}"/>
    <dgm:cxn modelId="{1D67685E-36F9-45CE-BBC0-5841CC8A36C5}" type="presParOf" srcId="{56D2E5BC-EC45-4195-A38C-4D9A45F1314D}" destId="{DBB0731D-93F7-447B-ABAC-E67AE1CF00FC}" srcOrd="0" destOrd="0" presId="urn:microsoft.com/office/officeart/2005/8/layout/balance1"/>
    <dgm:cxn modelId="{D2324D2C-A3E4-4F3F-9159-81E94BF10C44}" type="presParOf" srcId="{56D2E5BC-EC45-4195-A38C-4D9A45F1314D}" destId="{AA648815-B08F-4526-8318-C21F6E64E118}" srcOrd="1" destOrd="0" presId="urn:microsoft.com/office/officeart/2005/8/layout/balance1"/>
    <dgm:cxn modelId="{73638812-F49B-44F4-B9D3-70474148C051}" type="presParOf" srcId="{AA648815-B08F-4526-8318-C21F6E64E118}" destId="{1203CC77-A4FC-4619-B8A9-3DCFA103536F}" srcOrd="0" destOrd="0" presId="urn:microsoft.com/office/officeart/2005/8/layout/balance1"/>
    <dgm:cxn modelId="{E82A275F-8F0F-46FF-8E45-858506C3B8B9}" type="presParOf" srcId="{AA648815-B08F-4526-8318-C21F6E64E118}" destId="{CBDD7668-B489-4F78-8B52-1ADE91CAD40F}" srcOrd="1" destOrd="0" presId="urn:microsoft.com/office/officeart/2005/8/layout/balance1"/>
    <dgm:cxn modelId="{2DB3A5E6-D2BA-4879-A326-E21F37AB9EE6}" type="presParOf" srcId="{56D2E5BC-EC45-4195-A38C-4D9A45F1314D}" destId="{22639E3F-5B84-4CAD-B59B-480F398CD163}" srcOrd="2" destOrd="0" presId="urn:microsoft.com/office/officeart/2005/8/layout/balance1"/>
    <dgm:cxn modelId="{2D94249A-E1B3-4E5E-8F9C-4C21CD54D73B}" type="presParOf" srcId="{22639E3F-5B84-4CAD-B59B-480F398CD163}" destId="{A99FA2FC-F1D0-4FA8-956B-E48FB5A9D855}" srcOrd="0" destOrd="0" presId="urn:microsoft.com/office/officeart/2005/8/layout/balance1"/>
    <dgm:cxn modelId="{3E5B219A-6E1D-44C4-94B4-EFA77F4B35F1}" type="presParOf" srcId="{22639E3F-5B84-4CAD-B59B-480F398CD163}" destId="{F4F6ACA5-2E42-4890-9C3C-539D99E4F9A7}" srcOrd="1" destOrd="0" presId="urn:microsoft.com/office/officeart/2005/8/layout/balance1"/>
    <dgm:cxn modelId="{7B9E48B6-8AA3-43DB-AA80-9AA9A5DF6280}" type="presParOf" srcId="{22639E3F-5B84-4CAD-B59B-480F398CD163}" destId="{CD13E121-50E4-4DD2-AC70-43E2297DCCA9}" srcOrd="2" destOrd="0" presId="urn:microsoft.com/office/officeart/2005/8/layout/balance1"/>
    <dgm:cxn modelId="{BEA3C48A-9E31-429F-8D2A-85BC027CA3C8}" type="presParOf" srcId="{22639E3F-5B84-4CAD-B59B-480F398CD163}" destId="{766A72A8-6E85-4922-A156-9F20124DE730}" srcOrd="3" destOrd="0" presId="urn:microsoft.com/office/officeart/2005/8/layout/balance1"/>
    <dgm:cxn modelId="{81A049E5-DF1E-4A97-ACFA-EA02A1293FF3}" type="presParOf" srcId="{22639E3F-5B84-4CAD-B59B-480F398CD163}" destId="{BEBEF69B-3660-42A5-9CC4-C743C877766A}" srcOrd="4" destOrd="0" presId="urn:microsoft.com/office/officeart/2005/8/layout/balance1"/>
    <dgm:cxn modelId="{38012EDC-7C2B-45D3-A4BA-CC1722E6C432}" type="presParOf" srcId="{22639E3F-5B84-4CAD-B59B-480F398CD163}" destId="{317BDF9E-59C7-4D5C-9013-F06472805932}" srcOrd="5" destOrd="0" presId="urn:microsoft.com/office/officeart/2005/8/layout/balance1"/>
    <dgm:cxn modelId="{282C7FFB-490F-4D2E-BC20-B54AD4B8572C}" type="presParOf" srcId="{22639E3F-5B84-4CAD-B59B-480F398CD163}" destId="{F543D66B-4259-425F-92E0-8616D745ECDD}" srcOrd="6" destOrd="0" presId="urn:microsoft.com/office/officeart/2005/8/layout/balance1"/>
    <dgm:cxn modelId="{03B081F7-E143-4206-9BB7-17A9CD79B6CA}" type="presParOf" srcId="{22639E3F-5B84-4CAD-B59B-480F398CD163}" destId="{460D85EC-5228-4F6E-AE89-3E75F7FE2B2B}" srcOrd="7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90F681F-E553-4737-8983-7E968D4F27D7}" type="doc">
      <dgm:prSet loTypeId="urn:microsoft.com/office/officeart/2005/8/layout/hList7" loCatId="list" qsTypeId="urn:microsoft.com/office/officeart/2005/8/quickstyle/simple1" qsCatId="simple" csTypeId="urn:microsoft.com/office/officeart/2005/8/colors/colorful2" csCatId="colorful" phldr="1"/>
      <dgm:spPr/>
    </dgm:pt>
    <dgm:pt modelId="{329D6C93-57D0-440E-AE08-573E55B919CF}">
      <dgm:prSet phldrT="[텍스트]" custT="1"/>
      <dgm:spPr>
        <a:solidFill>
          <a:srgbClr val="FF71E1">
            <a:alpha val="43000"/>
          </a:srgbClr>
        </a:solidFill>
      </dgm:spPr>
      <dgm:t>
        <a:bodyPr/>
        <a:lstStyle/>
        <a:p>
          <a:pPr latinLnBrk="1"/>
          <a:endParaRPr lang="en-US" altLang="ko-KR" sz="2400" dirty="0" smtClean="0"/>
        </a:p>
        <a:p>
          <a:pPr latinLnBrk="1"/>
          <a:r>
            <a:rPr lang="en-US" altLang="ko-KR" sz="2500" dirty="0" smtClean="0">
              <a:solidFill>
                <a:srgbClr val="FF0000"/>
              </a:solidFill>
            </a:rPr>
            <a:t>1577-1391</a:t>
          </a:r>
          <a:endParaRPr lang="ko-KR" altLang="en-US" sz="2500" dirty="0">
            <a:solidFill>
              <a:srgbClr val="FF0000"/>
            </a:solidFill>
          </a:endParaRPr>
        </a:p>
      </dgm:t>
    </dgm:pt>
    <dgm:pt modelId="{D0399574-82CA-47EA-A4CF-5497889E3D4F}" type="parTrans" cxnId="{14205E6F-8713-4CC5-BAB4-4C0F97DD58FA}">
      <dgm:prSet/>
      <dgm:spPr/>
      <dgm:t>
        <a:bodyPr/>
        <a:lstStyle/>
        <a:p>
          <a:pPr latinLnBrk="1"/>
          <a:endParaRPr lang="ko-KR" altLang="en-US"/>
        </a:p>
      </dgm:t>
    </dgm:pt>
    <dgm:pt modelId="{1E965AEE-3B87-49CA-A30B-FDF78CF278F5}" type="sibTrans" cxnId="{14205E6F-8713-4CC5-BAB4-4C0F97DD58FA}">
      <dgm:prSet/>
      <dgm:spPr/>
      <dgm:t>
        <a:bodyPr/>
        <a:lstStyle/>
        <a:p>
          <a:pPr latinLnBrk="1"/>
          <a:endParaRPr lang="ko-KR" altLang="en-US"/>
        </a:p>
      </dgm:t>
    </dgm:pt>
    <dgm:pt modelId="{D856DEBA-8AF0-4EBF-A4B4-18806AAED62A}">
      <dgm:prSet phldrT="[텍스트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latinLnBrk="1"/>
          <a:endParaRPr lang="en-US" altLang="ko-KR" sz="900" dirty="0" smtClean="0"/>
        </a:p>
        <a:p>
          <a:pPr latinLnBrk="1"/>
          <a:endParaRPr lang="en-US" altLang="ko-KR" sz="900" dirty="0" smtClean="0"/>
        </a:p>
      </dgm:t>
    </dgm:pt>
    <dgm:pt modelId="{EABCED07-2EBB-4193-A5DD-24C552E4A6D7}" type="parTrans" cxnId="{4DE0F806-FB5B-4251-A76E-618EDFCD264A}">
      <dgm:prSet/>
      <dgm:spPr/>
      <dgm:t>
        <a:bodyPr/>
        <a:lstStyle/>
        <a:p>
          <a:pPr latinLnBrk="1"/>
          <a:endParaRPr lang="ko-KR" altLang="en-US"/>
        </a:p>
      </dgm:t>
    </dgm:pt>
    <dgm:pt modelId="{3EC384AB-FF12-481D-B8C2-2F22140D5D65}" type="sibTrans" cxnId="{4DE0F806-FB5B-4251-A76E-618EDFCD264A}">
      <dgm:prSet/>
      <dgm:spPr/>
      <dgm:t>
        <a:bodyPr/>
        <a:lstStyle/>
        <a:p>
          <a:pPr latinLnBrk="1"/>
          <a:endParaRPr lang="ko-KR" altLang="en-US"/>
        </a:p>
      </dgm:t>
    </dgm:pt>
    <dgm:pt modelId="{EBC26D49-3BA8-4B7F-8695-D5860793D541}">
      <dgm:prSet phldrT="[텍스트]" custT="1"/>
      <dgm:spPr>
        <a:solidFill>
          <a:srgbClr val="8CE43C">
            <a:alpha val="67000"/>
          </a:srgbClr>
        </a:solidFill>
      </dgm:spPr>
      <dgm:t>
        <a:bodyPr/>
        <a:lstStyle/>
        <a:p>
          <a:pPr latinLnBrk="1"/>
          <a:endParaRPr lang="en-US" altLang="ko-KR" sz="2400" dirty="0" smtClean="0"/>
        </a:p>
        <a:p>
          <a:pPr latinLnBrk="1"/>
          <a:r>
            <a:rPr lang="ko-KR" altLang="en-US" sz="2400" dirty="0" smtClean="0">
              <a:solidFill>
                <a:srgbClr val="FF0000"/>
              </a:solidFill>
            </a:rPr>
            <a:t>국번 없이 </a:t>
          </a:r>
          <a:r>
            <a:rPr lang="en-US" altLang="ko-KR" sz="2400" dirty="0" smtClean="0">
              <a:solidFill>
                <a:srgbClr val="FF0000"/>
              </a:solidFill>
            </a:rPr>
            <a:t>129 </a:t>
          </a:r>
          <a:endParaRPr lang="ko-KR" altLang="en-US" sz="2400" dirty="0">
            <a:solidFill>
              <a:srgbClr val="FF0000"/>
            </a:solidFill>
          </a:endParaRPr>
        </a:p>
      </dgm:t>
    </dgm:pt>
    <dgm:pt modelId="{6BDC8081-F6D7-4E06-825B-2DC00FBFD469}" type="parTrans" cxnId="{9C86A62B-9A74-49AA-8D4B-D6193188BFCE}">
      <dgm:prSet/>
      <dgm:spPr/>
      <dgm:t>
        <a:bodyPr/>
        <a:lstStyle/>
        <a:p>
          <a:pPr latinLnBrk="1"/>
          <a:endParaRPr lang="ko-KR" altLang="en-US"/>
        </a:p>
      </dgm:t>
    </dgm:pt>
    <dgm:pt modelId="{2CAF3D81-A57D-40DD-9460-EDD102B98EB6}" type="sibTrans" cxnId="{9C86A62B-9A74-49AA-8D4B-D6193188BFCE}">
      <dgm:prSet/>
      <dgm:spPr/>
      <dgm:t>
        <a:bodyPr/>
        <a:lstStyle/>
        <a:p>
          <a:pPr latinLnBrk="1"/>
          <a:endParaRPr lang="ko-KR" altLang="en-US"/>
        </a:p>
      </dgm:t>
    </dgm:pt>
    <dgm:pt modelId="{00C8EA33-AD62-481E-9E50-3575F60AF898}" type="pres">
      <dgm:prSet presAssocID="{190F681F-E553-4737-8983-7E968D4F27D7}" presName="Name0" presStyleCnt="0">
        <dgm:presLayoutVars>
          <dgm:dir/>
          <dgm:resizeHandles val="exact"/>
        </dgm:presLayoutVars>
      </dgm:prSet>
      <dgm:spPr/>
    </dgm:pt>
    <dgm:pt modelId="{81C08E7E-6A43-4586-A6EE-74DAF0B7B8DA}" type="pres">
      <dgm:prSet presAssocID="{190F681F-E553-4737-8983-7E968D4F27D7}" presName="fgShape" presStyleLbl="fgShp" presStyleIdx="0" presStyleCnt="1" custFlipVert="0" custFlipHor="1" custScaleX="863" custScaleY="7500" custLinFactY="41748" custLinFactNeighborX="0" custLinFactNeighborY="100000"/>
      <dgm:spPr>
        <a:prstGeom prst="arc">
          <a:avLst/>
        </a:prstGeom>
      </dgm:spPr>
    </dgm:pt>
    <dgm:pt modelId="{FD4E7DBE-8569-4884-9FB2-481CA915DAA1}" type="pres">
      <dgm:prSet presAssocID="{190F681F-E553-4737-8983-7E968D4F27D7}" presName="linComp" presStyleCnt="0"/>
      <dgm:spPr/>
    </dgm:pt>
    <dgm:pt modelId="{D4564380-8D6E-4F16-B83E-C7672D87983A}" type="pres">
      <dgm:prSet presAssocID="{329D6C93-57D0-440E-AE08-573E55B919CF}" presName="compNode" presStyleCnt="0"/>
      <dgm:spPr/>
    </dgm:pt>
    <dgm:pt modelId="{3B84488D-DD19-406D-B2A7-020CAB4D693F}" type="pres">
      <dgm:prSet presAssocID="{329D6C93-57D0-440E-AE08-573E55B919CF}" presName="bkgdShape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A8655760-8DED-4478-BB2C-F2D1C42D28A5}" type="pres">
      <dgm:prSet presAssocID="{329D6C93-57D0-440E-AE08-573E55B919CF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DAE4D89-19D9-4EDD-AD2F-6C20705E23C6}" type="pres">
      <dgm:prSet presAssocID="{329D6C93-57D0-440E-AE08-573E55B919CF}" presName="invisiNode" presStyleLbl="node1" presStyleIdx="0" presStyleCnt="3"/>
      <dgm:spPr/>
    </dgm:pt>
    <dgm:pt modelId="{AA858E3E-D4A9-40E6-8CD8-516DFBA4C5BD}" type="pres">
      <dgm:prSet presAssocID="{329D6C93-57D0-440E-AE08-573E55B919CF}" presName="imagNode" presStyleLbl="fgImgPlace1" presStyleIdx="0" presStyleCnt="3"/>
      <dgm:spPr/>
    </dgm:pt>
    <dgm:pt modelId="{DC608865-E69D-405C-BC4C-0EC0D6B35405}" type="pres">
      <dgm:prSet presAssocID="{1E965AEE-3B87-49CA-A30B-FDF78CF278F5}" presName="sibTrans" presStyleLbl="sibTrans2D1" presStyleIdx="0" presStyleCnt="0"/>
      <dgm:spPr/>
      <dgm:t>
        <a:bodyPr/>
        <a:lstStyle/>
        <a:p>
          <a:pPr latinLnBrk="1"/>
          <a:endParaRPr lang="ko-KR" altLang="en-US"/>
        </a:p>
      </dgm:t>
    </dgm:pt>
    <dgm:pt modelId="{DD0D7563-A6A8-404D-B136-736C416D8A7F}" type="pres">
      <dgm:prSet presAssocID="{D856DEBA-8AF0-4EBF-A4B4-18806AAED62A}" presName="compNode" presStyleCnt="0"/>
      <dgm:spPr/>
    </dgm:pt>
    <dgm:pt modelId="{0503587C-0366-4FD2-AEDF-AF4B3FB496FE}" type="pres">
      <dgm:prSet presAssocID="{D856DEBA-8AF0-4EBF-A4B4-18806AAED62A}" presName="bkgdShape" presStyleLbl="node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A317B0ED-7E5D-4134-B781-D0C7E25D471B}" type="pres">
      <dgm:prSet presAssocID="{D856DEBA-8AF0-4EBF-A4B4-18806AAED62A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1F115F2-85CB-4975-8921-D05A732D6172}" type="pres">
      <dgm:prSet presAssocID="{D856DEBA-8AF0-4EBF-A4B4-18806AAED62A}" presName="invisiNode" presStyleLbl="node1" presStyleIdx="1" presStyleCnt="3"/>
      <dgm:spPr/>
    </dgm:pt>
    <dgm:pt modelId="{1647F86D-C2E6-4ADE-B1FF-1CB9CFA3BA3F}" type="pres">
      <dgm:prSet presAssocID="{D856DEBA-8AF0-4EBF-A4B4-18806AAED62A}" presName="imagNode" presStyleLbl="fgImgPlace1" presStyleIdx="1" presStyleCnt="3"/>
      <dgm:spPr/>
    </dgm:pt>
    <dgm:pt modelId="{78A4C12E-CD4A-4131-B158-947E48BE9C31}" type="pres">
      <dgm:prSet presAssocID="{3EC384AB-FF12-481D-B8C2-2F22140D5D65}" presName="sibTrans" presStyleLbl="sibTrans2D1" presStyleIdx="0" presStyleCnt="0"/>
      <dgm:spPr/>
      <dgm:t>
        <a:bodyPr/>
        <a:lstStyle/>
        <a:p>
          <a:pPr latinLnBrk="1"/>
          <a:endParaRPr lang="ko-KR" altLang="en-US"/>
        </a:p>
      </dgm:t>
    </dgm:pt>
    <dgm:pt modelId="{4AE9D9DC-D8DD-4B4B-8ACF-886E84836281}" type="pres">
      <dgm:prSet presAssocID="{EBC26D49-3BA8-4B7F-8695-D5860793D541}" presName="compNode" presStyleCnt="0"/>
      <dgm:spPr/>
    </dgm:pt>
    <dgm:pt modelId="{518AD7B4-E7D2-4E56-AD75-8ADD5412C86A}" type="pres">
      <dgm:prSet presAssocID="{EBC26D49-3BA8-4B7F-8695-D5860793D541}" presName="bkgdShape" presStyleLbl="node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2F7912F4-C811-474F-B934-D39074D094A4}" type="pres">
      <dgm:prSet presAssocID="{EBC26D49-3BA8-4B7F-8695-D5860793D541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EDB4783-3305-45B6-AFD9-F933738A54B3}" type="pres">
      <dgm:prSet presAssocID="{EBC26D49-3BA8-4B7F-8695-D5860793D541}" presName="invisiNode" presStyleLbl="node1" presStyleIdx="2" presStyleCnt="3"/>
      <dgm:spPr/>
    </dgm:pt>
    <dgm:pt modelId="{D3EA7BF5-8696-4A94-BC44-AAA7DED5A547}" type="pres">
      <dgm:prSet presAssocID="{EBC26D49-3BA8-4B7F-8695-D5860793D541}" presName="imagNode" presStyleLbl="fgImgPlace1" presStyleIdx="2" presStyleCnt="3"/>
      <dgm:spPr/>
    </dgm:pt>
  </dgm:ptLst>
  <dgm:cxnLst>
    <dgm:cxn modelId="{4DE0F806-FB5B-4251-A76E-618EDFCD264A}" srcId="{190F681F-E553-4737-8983-7E968D4F27D7}" destId="{D856DEBA-8AF0-4EBF-A4B4-18806AAED62A}" srcOrd="1" destOrd="0" parTransId="{EABCED07-2EBB-4193-A5DD-24C552E4A6D7}" sibTransId="{3EC384AB-FF12-481D-B8C2-2F22140D5D65}"/>
    <dgm:cxn modelId="{C5CF8A71-8B3F-4F96-A22D-D4AECD083C64}" type="presOf" srcId="{190F681F-E553-4737-8983-7E968D4F27D7}" destId="{00C8EA33-AD62-481E-9E50-3575F60AF898}" srcOrd="0" destOrd="0" presId="urn:microsoft.com/office/officeart/2005/8/layout/hList7"/>
    <dgm:cxn modelId="{9C86A62B-9A74-49AA-8D4B-D6193188BFCE}" srcId="{190F681F-E553-4737-8983-7E968D4F27D7}" destId="{EBC26D49-3BA8-4B7F-8695-D5860793D541}" srcOrd="2" destOrd="0" parTransId="{6BDC8081-F6D7-4E06-825B-2DC00FBFD469}" sibTransId="{2CAF3D81-A57D-40DD-9460-EDD102B98EB6}"/>
    <dgm:cxn modelId="{539E64D7-EF70-4787-954E-93252EDEB27C}" type="presOf" srcId="{D856DEBA-8AF0-4EBF-A4B4-18806AAED62A}" destId="{0503587C-0366-4FD2-AEDF-AF4B3FB496FE}" srcOrd="0" destOrd="0" presId="urn:microsoft.com/office/officeart/2005/8/layout/hList7"/>
    <dgm:cxn modelId="{14205E6F-8713-4CC5-BAB4-4C0F97DD58FA}" srcId="{190F681F-E553-4737-8983-7E968D4F27D7}" destId="{329D6C93-57D0-440E-AE08-573E55B919CF}" srcOrd="0" destOrd="0" parTransId="{D0399574-82CA-47EA-A4CF-5497889E3D4F}" sibTransId="{1E965AEE-3B87-49CA-A30B-FDF78CF278F5}"/>
    <dgm:cxn modelId="{D39A8719-3B8F-42B8-9D4A-3FDBD9EDED15}" type="presOf" srcId="{329D6C93-57D0-440E-AE08-573E55B919CF}" destId="{3B84488D-DD19-406D-B2A7-020CAB4D693F}" srcOrd="0" destOrd="0" presId="urn:microsoft.com/office/officeart/2005/8/layout/hList7"/>
    <dgm:cxn modelId="{86B828E9-E8D6-4EAF-965E-4751428A91E1}" type="presOf" srcId="{D856DEBA-8AF0-4EBF-A4B4-18806AAED62A}" destId="{A317B0ED-7E5D-4134-B781-D0C7E25D471B}" srcOrd="1" destOrd="0" presId="urn:microsoft.com/office/officeart/2005/8/layout/hList7"/>
    <dgm:cxn modelId="{CA5C3873-BBF6-4915-96AA-359DBFE9587B}" type="presOf" srcId="{329D6C93-57D0-440E-AE08-573E55B919CF}" destId="{A8655760-8DED-4478-BB2C-F2D1C42D28A5}" srcOrd="1" destOrd="0" presId="urn:microsoft.com/office/officeart/2005/8/layout/hList7"/>
    <dgm:cxn modelId="{BF09BF96-67E7-4BBE-9636-604329A28FD2}" type="presOf" srcId="{3EC384AB-FF12-481D-B8C2-2F22140D5D65}" destId="{78A4C12E-CD4A-4131-B158-947E48BE9C31}" srcOrd="0" destOrd="0" presId="urn:microsoft.com/office/officeart/2005/8/layout/hList7"/>
    <dgm:cxn modelId="{E9E51D0B-F667-4867-A829-24C7488F3DDA}" type="presOf" srcId="{1E965AEE-3B87-49CA-A30B-FDF78CF278F5}" destId="{DC608865-E69D-405C-BC4C-0EC0D6B35405}" srcOrd="0" destOrd="0" presId="urn:microsoft.com/office/officeart/2005/8/layout/hList7"/>
    <dgm:cxn modelId="{7A7F162F-3226-4BA6-AC70-EDDAC65AE702}" type="presOf" srcId="{EBC26D49-3BA8-4B7F-8695-D5860793D541}" destId="{518AD7B4-E7D2-4E56-AD75-8ADD5412C86A}" srcOrd="0" destOrd="0" presId="urn:microsoft.com/office/officeart/2005/8/layout/hList7"/>
    <dgm:cxn modelId="{0C4D6148-953B-4A88-918B-975DD5446AEB}" type="presOf" srcId="{EBC26D49-3BA8-4B7F-8695-D5860793D541}" destId="{2F7912F4-C811-474F-B934-D39074D094A4}" srcOrd="1" destOrd="0" presId="urn:microsoft.com/office/officeart/2005/8/layout/hList7"/>
    <dgm:cxn modelId="{8C0D098A-1B2A-4E31-B986-8C207FEF703F}" type="presParOf" srcId="{00C8EA33-AD62-481E-9E50-3575F60AF898}" destId="{81C08E7E-6A43-4586-A6EE-74DAF0B7B8DA}" srcOrd="0" destOrd="0" presId="urn:microsoft.com/office/officeart/2005/8/layout/hList7"/>
    <dgm:cxn modelId="{032BF3AE-A66E-4ABF-AEE8-C29082F76E2B}" type="presParOf" srcId="{00C8EA33-AD62-481E-9E50-3575F60AF898}" destId="{FD4E7DBE-8569-4884-9FB2-481CA915DAA1}" srcOrd="1" destOrd="0" presId="urn:microsoft.com/office/officeart/2005/8/layout/hList7"/>
    <dgm:cxn modelId="{9A916FC3-3014-4165-90F1-23C64840C348}" type="presParOf" srcId="{FD4E7DBE-8569-4884-9FB2-481CA915DAA1}" destId="{D4564380-8D6E-4F16-B83E-C7672D87983A}" srcOrd="0" destOrd="0" presId="urn:microsoft.com/office/officeart/2005/8/layout/hList7"/>
    <dgm:cxn modelId="{35E8F338-7088-4764-8D17-906C62650B84}" type="presParOf" srcId="{D4564380-8D6E-4F16-B83E-C7672D87983A}" destId="{3B84488D-DD19-406D-B2A7-020CAB4D693F}" srcOrd="0" destOrd="0" presId="urn:microsoft.com/office/officeart/2005/8/layout/hList7"/>
    <dgm:cxn modelId="{071F5094-75F9-4929-A338-B3AE0A35B1A3}" type="presParOf" srcId="{D4564380-8D6E-4F16-B83E-C7672D87983A}" destId="{A8655760-8DED-4478-BB2C-F2D1C42D28A5}" srcOrd="1" destOrd="0" presId="urn:microsoft.com/office/officeart/2005/8/layout/hList7"/>
    <dgm:cxn modelId="{4BD4CDF7-7FE6-4211-AF94-750B18B5D027}" type="presParOf" srcId="{D4564380-8D6E-4F16-B83E-C7672D87983A}" destId="{4DAE4D89-19D9-4EDD-AD2F-6C20705E23C6}" srcOrd="2" destOrd="0" presId="urn:microsoft.com/office/officeart/2005/8/layout/hList7"/>
    <dgm:cxn modelId="{075F8166-011F-4D87-A4DC-EED1F3590D68}" type="presParOf" srcId="{D4564380-8D6E-4F16-B83E-C7672D87983A}" destId="{AA858E3E-D4A9-40E6-8CD8-516DFBA4C5BD}" srcOrd="3" destOrd="0" presId="urn:microsoft.com/office/officeart/2005/8/layout/hList7"/>
    <dgm:cxn modelId="{5DB93495-A997-4E8C-938B-427A420D6A92}" type="presParOf" srcId="{FD4E7DBE-8569-4884-9FB2-481CA915DAA1}" destId="{DC608865-E69D-405C-BC4C-0EC0D6B35405}" srcOrd="1" destOrd="0" presId="urn:microsoft.com/office/officeart/2005/8/layout/hList7"/>
    <dgm:cxn modelId="{110CC5E2-33CE-40DD-A165-B108C681B8AC}" type="presParOf" srcId="{FD4E7DBE-8569-4884-9FB2-481CA915DAA1}" destId="{DD0D7563-A6A8-404D-B136-736C416D8A7F}" srcOrd="2" destOrd="0" presId="urn:microsoft.com/office/officeart/2005/8/layout/hList7"/>
    <dgm:cxn modelId="{7AC3A14C-2880-433B-97D0-CC936A21401D}" type="presParOf" srcId="{DD0D7563-A6A8-404D-B136-736C416D8A7F}" destId="{0503587C-0366-4FD2-AEDF-AF4B3FB496FE}" srcOrd="0" destOrd="0" presId="urn:microsoft.com/office/officeart/2005/8/layout/hList7"/>
    <dgm:cxn modelId="{656A2301-54ED-4303-B17A-87EEBF3F2BFF}" type="presParOf" srcId="{DD0D7563-A6A8-404D-B136-736C416D8A7F}" destId="{A317B0ED-7E5D-4134-B781-D0C7E25D471B}" srcOrd="1" destOrd="0" presId="urn:microsoft.com/office/officeart/2005/8/layout/hList7"/>
    <dgm:cxn modelId="{8E12FB09-1238-4404-B97A-FF7426ED0440}" type="presParOf" srcId="{DD0D7563-A6A8-404D-B136-736C416D8A7F}" destId="{E1F115F2-85CB-4975-8921-D05A732D6172}" srcOrd="2" destOrd="0" presId="urn:microsoft.com/office/officeart/2005/8/layout/hList7"/>
    <dgm:cxn modelId="{6C2DCF91-BDCB-48BC-B6BD-7EA23130B333}" type="presParOf" srcId="{DD0D7563-A6A8-404D-B136-736C416D8A7F}" destId="{1647F86D-C2E6-4ADE-B1FF-1CB9CFA3BA3F}" srcOrd="3" destOrd="0" presId="urn:microsoft.com/office/officeart/2005/8/layout/hList7"/>
    <dgm:cxn modelId="{B8C819F3-B605-49F2-8F63-F3CF09F3DA47}" type="presParOf" srcId="{FD4E7DBE-8569-4884-9FB2-481CA915DAA1}" destId="{78A4C12E-CD4A-4131-B158-947E48BE9C31}" srcOrd="3" destOrd="0" presId="urn:microsoft.com/office/officeart/2005/8/layout/hList7"/>
    <dgm:cxn modelId="{AE842F70-5651-4526-917A-925E4EC796A2}" type="presParOf" srcId="{FD4E7DBE-8569-4884-9FB2-481CA915DAA1}" destId="{4AE9D9DC-D8DD-4B4B-8ACF-886E84836281}" srcOrd="4" destOrd="0" presId="urn:microsoft.com/office/officeart/2005/8/layout/hList7"/>
    <dgm:cxn modelId="{4A547EB6-8CC7-4D36-A510-38127AEFF1B5}" type="presParOf" srcId="{4AE9D9DC-D8DD-4B4B-8ACF-886E84836281}" destId="{518AD7B4-E7D2-4E56-AD75-8ADD5412C86A}" srcOrd="0" destOrd="0" presId="urn:microsoft.com/office/officeart/2005/8/layout/hList7"/>
    <dgm:cxn modelId="{72147960-1580-4562-96FB-8F19F2E5FCF6}" type="presParOf" srcId="{4AE9D9DC-D8DD-4B4B-8ACF-886E84836281}" destId="{2F7912F4-C811-474F-B934-D39074D094A4}" srcOrd="1" destOrd="0" presId="urn:microsoft.com/office/officeart/2005/8/layout/hList7"/>
    <dgm:cxn modelId="{B89D0D1E-5321-4D94-AEE9-09767629DF59}" type="presParOf" srcId="{4AE9D9DC-D8DD-4B4B-8ACF-886E84836281}" destId="{7EDB4783-3305-45B6-AFD9-F933738A54B3}" srcOrd="2" destOrd="0" presId="urn:microsoft.com/office/officeart/2005/8/layout/hList7"/>
    <dgm:cxn modelId="{00F07F41-B3F9-4215-8C1A-99ADEF2BE03B}" type="presParOf" srcId="{4AE9D9DC-D8DD-4B4B-8ACF-886E84836281}" destId="{D3EA7BF5-8696-4A94-BC44-AAA7DED5A547}" srcOrd="3" destOrd="0" presId="urn:microsoft.com/office/officeart/2005/8/layout/hList7"/>
  </dgm:cxnLst>
  <dgm:bg>
    <a:noFill/>
  </dgm:bg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621CADA-B0A8-4B3E-805F-104694631AF2}" type="doc">
      <dgm:prSet loTypeId="urn:microsoft.com/office/officeart/2005/8/layout/bProcess4" loCatId="process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pPr latinLnBrk="1"/>
          <a:endParaRPr lang="ko-KR" altLang="en-US"/>
        </a:p>
      </dgm:t>
    </dgm:pt>
    <dgm:pt modelId="{486C78F6-9AF6-47CA-B846-14B08E1303EC}">
      <dgm:prSet phldrT="[텍스트]" custT="1"/>
      <dgm:spPr/>
      <dgm:t>
        <a:bodyPr/>
        <a:lstStyle/>
        <a:p>
          <a:pPr latinLnBrk="1"/>
          <a:r>
            <a:rPr lang="ko-KR" altLang="en-US" sz="2400" dirty="0" smtClean="0"/>
            <a:t>칭찬통장</a:t>
          </a:r>
          <a:endParaRPr lang="ko-KR" altLang="en-US" sz="2400" dirty="0"/>
        </a:p>
      </dgm:t>
    </dgm:pt>
    <dgm:pt modelId="{8579182D-0096-4834-A3E1-82AFD04BE9BE}" type="parTrans" cxnId="{0F884A6F-E3C8-4810-B1D3-4266447F40A2}">
      <dgm:prSet/>
      <dgm:spPr/>
      <dgm:t>
        <a:bodyPr/>
        <a:lstStyle/>
        <a:p>
          <a:pPr latinLnBrk="1"/>
          <a:endParaRPr lang="ko-KR" altLang="en-US" sz="2400"/>
        </a:p>
      </dgm:t>
    </dgm:pt>
    <dgm:pt modelId="{BAF5E781-1331-422A-9F1B-E38C59F40B67}" type="sibTrans" cxnId="{0F884A6F-E3C8-4810-B1D3-4266447F40A2}">
      <dgm:prSet/>
      <dgm:spPr/>
      <dgm:t>
        <a:bodyPr/>
        <a:lstStyle/>
        <a:p>
          <a:pPr latinLnBrk="1"/>
          <a:endParaRPr lang="ko-KR" altLang="en-US" sz="2400"/>
        </a:p>
      </dgm:t>
    </dgm:pt>
    <dgm:pt modelId="{AFA4F4E9-65CC-489C-B9E7-3D31498526AC}">
      <dgm:prSet phldrT="[텍스트]" custT="1"/>
      <dgm:spPr/>
      <dgm:t>
        <a:bodyPr/>
        <a:lstStyle/>
        <a:p>
          <a:pPr latinLnBrk="1"/>
          <a:r>
            <a:rPr lang="ko-KR" altLang="en-US" sz="2400" dirty="0" smtClean="0"/>
            <a:t>칭찬주인공 </a:t>
          </a:r>
          <a:endParaRPr lang="ko-KR" altLang="en-US" sz="2400" dirty="0"/>
        </a:p>
      </dgm:t>
    </dgm:pt>
    <dgm:pt modelId="{7145420A-EF3A-4C9F-835A-1413A6B43E51}" type="parTrans" cxnId="{E3C7836F-64E2-4D33-95E9-45F1A818A46C}">
      <dgm:prSet/>
      <dgm:spPr/>
      <dgm:t>
        <a:bodyPr/>
        <a:lstStyle/>
        <a:p>
          <a:pPr latinLnBrk="1"/>
          <a:endParaRPr lang="ko-KR" altLang="en-US" sz="2400"/>
        </a:p>
      </dgm:t>
    </dgm:pt>
    <dgm:pt modelId="{D526B7B1-9632-4EC3-87D0-17A735472A42}" type="sibTrans" cxnId="{E3C7836F-64E2-4D33-95E9-45F1A818A46C}">
      <dgm:prSet/>
      <dgm:spPr/>
      <dgm:t>
        <a:bodyPr/>
        <a:lstStyle/>
        <a:p>
          <a:pPr latinLnBrk="1"/>
          <a:endParaRPr lang="ko-KR" altLang="en-US" sz="2400"/>
        </a:p>
      </dgm:t>
    </dgm:pt>
    <dgm:pt modelId="{D2674B42-48B3-410F-A58E-E6E393A2BF32}">
      <dgm:prSet phldrT="[텍스트]" custT="1"/>
      <dgm:spPr/>
      <dgm:t>
        <a:bodyPr/>
        <a:lstStyle/>
        <a:p>
          <a:pPr latinLnBrk="1"/>
          <a:r>
            <a:rPr lang="ko-KR" altLang="en-US" sz="2400" dirty="0" smtClean="0"/>
            <a:t>우리 반   십계명 </a:t>
          </a:r>
          <a:endParaRPr lang="ko-KR" altLang="en-US" sz="2400" dirty="0"/>
        </a:p>
      </dgm:t>
    </dgm:pt>
    <dgm:pt modelId="{9E3BC1DC-6424-4CB9-9B6A-502B683B86DF}" type="parTrans" cxnId="{A7794500-9E71-4A7D-B819-2CC6AA3A782F}">
      <dgm:prSet/>
      <dgm:spPr/>
      <dgm:t>
        <a:bodyPr/>
        <a:lstStyle/>
        <a:p>
          <a:pPr latinLnBrk="1"/>
          <a:endParaRPr lang="ko-KR" altLang="en-US" sz="2400"/>
        </a:p>
      </dgm:t>
    </dgm:pt>
    <dgm:pt modelId="{70718161-C130-46AE-A641-72D0C2FA9805}" type="sibTrans" cxnId="{A7794500-9E71-4A7D-B819-2CC6AA3A782F}">
      <dgm:prSet/>
      <dgm:spPr/>
      <dgm:t>
        <a:bodyPr/>
        <a:lstStyle/>
        <a:p>
          <a:pPr latinLnBrk="1"/>
          <a:endParaRPr lang="ko-KR" altLang="en-US" sz="2400"/>
        </a:p>
      </dgm:t>
    </dgm:pt>
    <dgm:pt modelId="{0A0FC5AC-E5B8-4DAE-AF89-F455C1790C02}">
      <dgm:prSet phldrT="[텍스트]" custT="1"/>
      <dgm:spPr/>
      <dgm:t>
        <a:bodyPr/>
        <a:lstStyle/>
        <a:p>
          <a:pPr latinLnBrk="1"/>
          <a:r>
            <a:rPr lang="ko-KR" altLang="en-US" sz="2400" dirty="0" smtClean="0"/>
            <a:t>칭찬샤워</a:t>
          </a:r>
          <a:endParaRPr lang="ko-KR" altLang="en-US" sz="2400" dirty="0"/>
        </a:p>
      </dgm:t>
    </dgm:pt>
    <dgm:pt modelId="{E51BF9DB-B582-4421-9820-3D163A8445B7}" type="parTrans" cxnId="{7CA22AF6-EEDD-45BC-9A26-6D7303574065}">
      <dgm:prSet/>
      <dgm:spPr/>
      <dgm:t>
        <a:bodyPr/>
        <a:lstStyle/>
        <a:p>
          <a:pPr latinLnBrk="1"/>
          <a:endParaRPr lang="ko-KR" altLang="en-US" sz="2400"/>
        </a:p>
      </dgm:t>
    </dgm:pt>
    <dgm:pt modelId="{3213CEC5-3CF3-494F-B382-7ECF871CCE12}" type="sibTrans" cxnId="{7CA22AF6-EEDD-45BC-9A26-6D7303574065}">
      <dgm:prSet/>
      <dgm:spPr/>
      <dgm:t>
        <a:bodyPr/>
        <a:lstStyle/>
        <a:p>
          <a:pPr latinLnBrk="1"/>
          <a:endParaRPr lang="ko-KR" altLang="en-US" sz="2400"/>
        </a:p>
      </dgm:t>
    </dgm:pt>
    <dgm:pt modelId="{B9CD3B3C-5418-4616-A07E-7B5DE991AA89}" type="pres">
      <dgm:prSet presAssocID="{0621CADA-B0A8-4B3E-805F-104694631AF2}" presName="Name0" presStyleCnt="0">
        <dgm:presLayoutVars>
          <dgm:dir/>
          <dgm:resizeHandles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B47DA9A-C3DB-47E3-83DE-5FBF94A2B85C}" type="pres">
      <dgm:prSet presAssocID="{486C78F6-9AF6-47CA-B846-14B08E1303EC}" presName="compNode" presStyleCnt="0"/>
      <dgm:spPr/>
      <dgm:t>
        <a:bodyPr/>
        <a:lstStyle/>
        <a:p>
          <a:pPr latinLnBrk="1"/>
          <a:endParaRPr lang="ko-KR" altLang="en-US"/>
        </a:p>
      </dgm:t>
    </dgm:pt>
    <dgm:pt modelId="{23FFF629-CA95-47CA-AC95-C18E61E9CEC0}" type="pres">
      <dgm:prSet presAssocID="{486C78F6-9AF6-47CA-B846-14B08E1303EC}" presName="dummyConnPt" presStyleCnt="0"/>
      <dgm:spPr/>
      <dgm:t>
        <a:bodyPr/>
        <a:lstStyle/>
        <a:p>
          <a:pPr latinLnBrk="1"/>
          <a:endParaRPr lang="ko-KR" altLang="en-US"/>
        </a:p>
      </dgm:t>
    </dgm:pt>
    <dgm:pt modelId="{2D9CF28E-BCF5-4017-AA51-67B918466090}" type="pres">
      <dgm:prSet presAssocID="{486C78F6-9AF6-47CA-B846-14B08E1303E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B6EF096-13C8-46EC-8538-875100A94CE7}" type="pres">
      <dgm:prSet presAssocID="{BAF5E781-1331-422A-9F1B-E38C59F40B67}" presName="sibTrans" presStyleLbl="bgSibTrans2D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BB35975B-CB92-40BD-A8EA-507D6A9A43A0}" type="pres">
      <dgm:prSet presAssocID="{AFA4F4E9-65CC-489C-B9E7-3D31498526AC}" presName="compNode" presStyleCnt="0"/>
      <dgm:spPr/>
      <dgm:t>
        <a:bodyPr/>
        <a:lstStyle/>
        <a:p>
          <a:pPr latinLnBrk="1"/>
          <a:endParaRPr lang="ko-KR" altLang="en-US"/>
        </a:p>
      </dgm:t>
    </dgm:pt>
    <dgm:pt modelId="{5F4DE1DB-5563-4B43-BBDE-EB360DF17EDC}" type="pres">
      <dgm:prSet presAssocID="{AFA4F4E9-65CC-489C-B9E7-3D31498526AC}" presName="dummyConnPt" presStyleCnt="0"/>
      <dgm:spPr/>
      <dgm:t>
        <a:bodyPr/>
        <a:lstStyle/>
        <a:p>
          <a:pPr latinLnBrk="1"/>
          <a:endParaRPr lang="ko-KR" altLang="en-US"/>
        </a:p>
      </dgm:t>
    </dgm:pt>
    <dgm:pt modelId="{DF517C8D-A45D-4A33-853E-EFF2236994BE}" type="pres">
      <dgm:prSet presAssocID="{AFA4F4E9-65CC-489C-B9E7-3D31498526A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D4297AC-3558-4226-9FB3-541AFD7CCEBC}" type="pres">
      <dgm:prSet presAssocID="{D526B7B1-9632-4EC3-87D0-17A735472A42}" presName="sibTrans" presStyleLbl="bgSibTrans2D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EF101BBA-607E-46C4-AB8C-B17BC42ABD57}" type="pres">
      <dgm:prSet presAssocID="{D2674B42-48B3-410F-A58E-E6E393A2BF32}" presName="compNode" presStyleCnt="0"/>
      <dgm:spPr/>
      <dgm:t>
        <a:bodyPr/>
        <a:lstStyle/>
        <a:p>
          <a:pPr latinLnBrk="1"/>
          <a:endParaRPr lang="ko-KR" altLang="en-US"/>
        </a:p>
      </dgm:t>
    </dgm:pt>
    <dgm:pt modelId="{D66604AC-48C8-41AA-B825-5609C1EDC062}" type="pres">
      <dgm:prSet presAssocID="{D2674B42-48B3-410F-A58E-E6E393A2BF32}" presName="dummyConnPt" presStyleCnt="0"/>
      <dgm:spPr/>
      <dgm:t>
        <a:bodyPr/>
        <a:lstStyle/>
        <a:p>
          <a:pPr latinLnBrk="1"/>
          <a:endParaRPr lang="ko-KR" altLang="en-US"/>
        </a:p>
      </dgm:t>
    </dgm:pt>
    <dgm:pt modelId="{D67C3F67-0030-4970-8D6F-3C777FC0D4A5}" type="pres">
      <dgm:prSet presAssocID="{D2674B42-48B3-410F-A58E-E6E393A2BF32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C4BBB59-05D6-4F46-BE77-B449112AFCB5}" type="pres">
      <dgm:prSet presAssocID="{70718161-C130-46AE-A641-72D0C2FA9805}" presName="sibTrans" presStyleLbl="bgSibTrans2D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B6D661D4-2429-4C4C-89E5-91F9D9B1A297}" type="pres">
      <dgm:prSet presAssocID="{0A0FC5AC-E5B8-4DAE-AF89-F455C1790C02}" presName="compNode" presStyleCnt="0"/>
      <dgm:spPr/>
      <dgm:t>
        <a:bodyPr/>
        <a:lstStyle/>
        <a:p>
          <a:pPr latinLnBrk="1"/>
          <a:endParaRPr lang="ko-KR" altLang="en-US"/>
        </a:p>
      </dgm:t>
    </dgm:pt>
    <dgm:pt modelId="{D6C1EC8A-4E14-4215-9246-C179E1919D09}" type="pres">
      <dgm:prSet presAssocID="{0A0FC5AC-E5B8-4DAE-AF89-F455C1790C02}" presName="dummyConnPt" presStyleCnt="0"/>
      <dgm:spPr/>
      <dgm:t>
        <a:bodyPr/>
        <a:lstStyle/>
        <a:p>
          <a:pPr latinLnBrk="1"/>
          <a:endParaRPr lang="ko-KR" altLang="en-US"/>
        </a:p>
      </dgm:t>
    </dgm:pt>
    <dgm:pt modelId="{3909BDCD-5C1C-43B9-A68B-6610CFC30287}" type="pres">
      <dgm:prSet presAssocID="{0A0FC5AC-E5B8-4DAE-AF89-F455C1790C0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8450DDE1-69C2-4F77-982C-505A9C8765D4}" type="presOf" srcId="{BAF5E781-1331-422A-9F1B-E38C59F40B67}" destId="{CB6EF096-13C8-46EC-8538-875100A94CE7}" srcOrd="0" destOrd="0" presId="urn:microsoft.com/office/officeart/2005/8/layout/bProcess4"/>
    <dgm:cxn modelId="{A7794500-9E71-4A7D-B819-2CC6AA3A782F}" srcId="{0621CADA-B0A8-4B3E-805F-104694631AF2}" destId="{D2674B42-48B3-410F-A58E-E6E393A2BF32}" srcOrd="2" destOrd="0" parTransId="{9E3BC1DC-6424-4CB9-9B6A-502B683B86DF}" sibTransId="{70718161-C130-46AE-A641-72D0C2FA9805}"/>
    <dgm:cxn modelId="{0F884A6F-E3C8-4810-B1D3-4266447F40A2}" srcId="{0621CADA-B0A8-4B3E-805F-104694631AF2}" destId="{486C78F6-9AF6-47CA-B846-14B08E1303EC}" srcOrd="0" destOrd="0" parTransId="{8579182D-0096-4834-A3E1-82AFD04BE9BE}" sibTransId="{BAF5E781-1331-422A-9F1B-E38C59F40B67}"/>
    <dgm:cxn modelId="{E244D1DB-1C26-452D-8E03-A8D6E1939DAF}" type="presOf" srcId="{D526B7B1-9632-4EC3-87D0-17A735472A42}" destId="{1D4297AC-3558-4226-9FB3-541AFD7CCEBC}" srcOrd="0" destOrd="0" presId="urn:microsoft.com/office/officeart/2005/8/layout/bProcess4"/>
    <dgm:cxn modelId="{3BA97826-8967-4182-BAD1-F6B6F1E72D7F}" type="presOf" srcId="{0621CADA-B0A8-4B3E-805F-104694631AF2}" destId="{B9CD3B3C-5418-4616-A07E-7B5DE991AA89}" srcOrd="0" destOrd="0" presId="urn:microsoft.com/office/officeart/2005/8/layout/bProcess4"/>
    <dgm:cxn modelId="{2DEE2B54-A666-4452-97A8-4AE650137B64}" type="presOf" srcId="{D2674B42-48B3-410F-A58E-E6E393A2BF32}" destId="{D67C3F67-0030-4970-8D6F-3C777FC0D4A5}" srcOrd="0" destOrd="0" presId="urn:microsoft.com/office/officeart/2005/8/layout/bProcess4"/>
    <dgm:cxn modelId="{E3C7836F-64E2-4D33-95E9-45F1A818A46C}" srcId="{0621CADA-B0A8-4B3E-805F-104694631AF2}" destId="{AFA4F4E9-65CC-489C-B9E7-3D31498526AC}" srcOrd="1" destOrd="0" parTransId="{7145420A-EF3A-4C9F-835A-1413A6B43E51}" sibTransId="{D526B7B1-9632-4EC3-87D0-17A735472A42}"/>
    <dgm:cxn modelId="{BAE09375-2D1F-4B50-9045-1D2D66080B4D}" type="presOf" srcId="{486C78F6-9AF6-47CA-B846-14B08E1303EC}" destId="{2D9CF28E-BCF5-4017-AA51-67B918466090}" srcOrd="0" destOrd="0" presId="urn:microsoft.com/office/officeart/2005/8/layout/bProcess4"/>
    <dgm:cxn modelId="{C92F617A-393B-4AAE-A4FF-077940E3BE0A}" type="presOf" srcId="{AFA4F4E9-65CC-489C-B9E7-3D31498526AC}" destId="{DF517C8D-A45D-4A33-853E-EFF2236994BE}" srcOrd="0" destOrd="0" presId="urn:microsoft.com/office/officeart/2005/8/layout/bProcess4"/>
    <dgm:cxn modelId="{7CA22AF6-EEDD-45BC-9A26-6D7303574065}" srcId="{0621CADA-B0A8-4B3E-805F-104694631AF2}" destId="{0A0FC5AC-E5B8-4DAE-AF89-F455C1790C02}" srcOrd="3" destOrd="0" parTransId="{E51BF9DB-B582-4421-9820-3D163A8445B7}" sibTransId="{3213CEC5-3CF3-494F-B382-7ECF871CCE12}"/>
    <dgm:cxn modelId="{A6B91E3E-EF40-48CF-BF1C-C5B92A668A30}" type="presOf" srcId="{70718161-C130-46AE-A641-72D0C2FA9805}" destId="{CC4BBB59-05D6-4F46-BE77-B449112AFCB5}" srcOrd="0" destOrd="0" presId="urn:microsoft.com/office/officeart/2005/8/layout/bProcess4"/>
    <dgm:cxn modelId="{5A65BC6A-7F81-4579-84DE-F6E5E133FF8B}" type="presOf" srcId="{0A0FC5AC-E5B8-4DAE-AF89-F455C1790C02}" destId="{3909BDCD-5C1C-43B9-A68B-6610CFC30287}" srcOrd="0" destOrd="0" presId="urn:microsoft.com/office/officeart/2005/8/layout/bProcess4"/>
    <dgm:cxn modelId="{D0C910C4-255B-48CB-BF06-68AE42822DCE}" type="presParOf" srcId="{B9CD3B3C-5418-4616-A07E-7B5DE991AA89}" destId="{0B47DA9A-C3DB-47E3-83DE-5FBF94A2B85C}" srcOrd="0" destOrd="0" presId="urn:microsoft.com/office/officeart/2005/8/layout/bProcess4"/>
    <dgm:cxn modelId="{23CEFC0B-0EA9-4DCF-8DAB-58A32396261F}" type="presParOf" srcId="{0B47DA9A-C3DB-47E3-83DE-5FBF94A2B85C}" destId="{23FFF629-CA95-47CA-AC95-C18E61E9CEC0}" srcOrd="0" destOrd="0" presId="urn:microsoft.com/office/officeart/2005/8/layout/bProcess4"/>
    <dgm:cxn modelId="{95F2C006-BC77-4C6A-BC3F-532D6380E810}" type="presParOf" srcId="{0B47DA9A-C3DB-47E3-83DE-5FBF94A2B85C}" destId="{2D9CF28E-BCF5-4017-AA51-67B918466090}" srcOrd="1" destOrd="0" presId="urn:microsoft.com/office/officeart/2005/8/layout/bProcess4"/>
    <dgm:cxn modelId="{A4382048-389B-4764-9164-CBFC32DC06A8}" type="presParOf" srcId="{B9CD3B3C-5418-4616-A07E-7B5DE991AA89}" destId="{CB6EF096-13C8-46EC-8538-875100A94CE7}" srcOrd="1" destOrd="0" presId="urn:microsoft.com/office/officeart/2005/8/layout/bProcess4"/>
    <dgm:cxn modelId="{8066DB5F-E3D7-4331-9DCD-8DE39C1F54BE}" type="presParOf" srcId="{B9CD3B3C-5418-4616-A07E-7B5DE991AA89}" destId="{BB35975B-CB92-40BD-A8EA-507D6A9A43A0}" srcOrd="2" destOrd="0" presId="urn:microsoft.com/office/officeart/2005/8/layout/bProcess4"/>
    <dgm:cxn modelId="{C915CFCF-1015-4932-9211-EE7A9C240948}" type="presParOf" srcId="{BB35975B-CB92-40BD-A8EA-507D6A9A43A0}" destId="{5F4DE1DB-5563-4B43-BBDE-EB360DF17EDC}" srcOrd="0" destOrd="0" presId="urn:microsoft.com/office/officeart/2005/8/layout/bProcess4"/>
    <dgm:cxn modelId="{C81E6D7B-D5C2-45F8-928B-8D8338382483}" type="presParOf" srcId="{BB35975B-CB92-40BD-A8EA-507D6A9A43A0}" destId="{DF517C8D-A45D-4A33-853E-EFF2236994BE}" srcOrd="1" destOrd="0" presId="urn:microsoft.com/office/officeart/2005/8/layout/bProcess4"/>
    <dgm:cxn modelId="{F5003ECB-1287-49FF-9363-7131D1EF39C2}" type="presParOf" srcId="{B9CD3B3C-5418-4616-A07E-7B5DE991AA89}" destId="{1D4297AC-3558-4226-9FB3-541AFD7CCEBC}" srcOrd="3" destOrd="0" presId="urn:microsoft.com/office/officeart/2005/8/layout/bProcess4"/>
    <dgm:cxn modelId="{EE4F5050-F753-4B07-9081-C0885DE6E107}" type="presParOf" srcId="{B9CD3B3C-5418-4616-A07E-7B5DE991AA89}" destId="{EF101BBA-607E-46C4-AB8C-B17BC42ABD57}" srcOrd="4" destOrd="0" presId="urn:microsoft.com/office/officeart/2005/8/layout/bProcess4"/>
    <dgm:cxn modelId="{9F1A99BA-01B7-4EC2-A533-C82751233C20}" type="presParOf" srcId="{EF101BBA-607E-46C4-AB8C-B17BC42ABD57}" destId="{D66604AC-48C8-41AA-B825-5609C1EDC062}" srcOrd="0" destOrd="0" presId="urn:microsoft.com/office/officeart/2005/8/layout/bProcess4"/>
    <dgm:cxn modelId="{5B379F99-EE24-4727-B801-A710DF2B7811}" type="presParOf" srcId="{EF101BBA-607E-46C4-AB8C-B17BC42ABD57}" destId="{D67C3F67-0030-4970-8D6F-3C777FC0D4A5}" srcOrd="1" destOrd="0" presId="urn:microsoft.com/office/officeart/2005/8/layout/bProcess4"/>
    <dgm:cxn modelId="{27C8A929-115F-4290-B5C9-8B1138346069}" type="presParOf" srcId="{B9CD3B3C-5418-4616-A07E-7B5DE991AA89}" destId="{CC4BBB59-05D6-4F46-BE77-B449112AFCB5}" srcOrd="5" destOrd="0" presId="urn:microsoft.com/office/officeart/2005/8/layout/bProcess4"/>
    <dgm:cxn modelId="{888DEEDB-164E-4BDA-927B-6BE2028A9F9D}" type="presParOf" srcId="{B9CD3B3C-5418-4616-A07E-7B5DE991AA89}" destId="{B6D661D4-2429-4C4C-89E5-91F9D9B1A297}" srcOrd="6" destOrd="0" presId="urn:microsoft.com/office/officeart/2005/8/layout/bProcess4"/>
    <dgm:cxn modelId="{095FDAE3-88B2-4CD9-8298-C7A9B8221345}" type="presParOf" srcId="{B6D661D4-2429-4C4C-89E5-91F9D9B1A297}" destId="{D6C1EC8A-4E14-4215-9246-C179E1919D09}" srcOrd="0" destOrd="0" presId="urn:microsoft.com/office/officeart/2005/8/layout/bProcess4"/>
    <dgm:cxn modelId="{FC4AF35B-C5E6-4066-8659-8EA6229E136D}" type="presParOf" srcId="{B6D661D4-2429-4C4C-89E5-91F9D9B1A297}" destId="{3909BDCD-5C1C-43B9-A68B-6610CFC30287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1509FE7-14C3-41B5-9B81-49DEDC45FBF1}" type="doc">
      <dgm:prSet loTypeId="urn:microsoft.com/office/officeart/2005/8/layout/bProcess4" loCatId="process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pPr latinLnBrk="1"/>
          <a:endParaRPr lang="ko-KR" altLang="en-US"/>
        </a:p>
      </dgm:t>
    </dgm:pt>
    <dgm:pt modelId="{B16C8B29-B86E-41CF-BA75-AAF860CB2743}">
      <dgm:prSet phldrT="[텍스트]" custT="1"/>
      <dgm:spPr/>
      <dgm:t>
        <a:bodyPr/>
        <a:lstStyle/>
        <a:p>
          <a:pPr latinLnBrk="1"/>
          <a:r>
            <a:rPr lang="ko-KR" altLang="en-US" sz="2000" b="1" dirty="0" smtClean="0">
              <a:latin typeface="+mj-lt"/>
            </a:rPr>
            <a:t>합리적 설득 </a:t>
          </a:r>
          <a:endParaRPr lang="ko-KR" altLang="en-US" sz="2000" b="1" dirty="0">
            <a:latin typeface="+mj-lt"/>
          </a:endParaRPr>
        </a:p>
      </dgm:t>
    </dgm:pt>
    <dgm:pt modelId="{7AD426EA-E931-41DD-BDD1-7B3B81F8C4E7}" type="parTrans" cxnId="{13629E65-2F1B-4A17-A32C-742FFADE97C7}">
      <dgm:prSet/>
      <dgm:spPr/>
      <dgm:t>
        <a:bodyPr/>
        <a:lstStyle/>
        <a:p>
          <a:pPr latinLnBrk="1"/>
          <a:endParaRPr lang="ko-KR" altLang="en-US" sz="2800"/>
        </a:p>
      </dgm:t>
    </dgm:pt>
    <dgm:pt modelId="{38F8053D-36B5-4DE2-8809-B51CF89549A7}" type="sibTrans" cxnId="{13629E65-2F1B-4A17-A32C-742FFADE97C7}">
      <dgm:prSet/>
      <dgm:spPr/>
      <dgm:t>
        <a:bodyPr/>
        <a:lstStyle/>
        <a:p>
          <a:pPr latinLnBrk="1"/>
          <a:endParaRPr lang="ko-KR" altLang="en-US" sz="2800"/>
        </a:p>
      </dgm:t>
    </dgm:pt>
    <dgm:pt modelId="{A543521F-7508-4C05-A7B4-D9BDC4420CA0}">
      <dgm:prSet phldrT="[텍스트]" custT="1"/>
      <dgm:spPr/>
      <dgm:t>
        <a:bodyPr/>
        <a:lstStyle/>
        <a:p>
          <a:pPr latinLnBrk="1"/>
          <a:r>
            <a:rPr lang="ko-KR" altLang="en-US" sz="2000" b="1" dirty="0" smtClean="0">
              <a:latin typeface="+mj-lt"/>
            </a:rPr>
            <a:t>생각하는 의자 </a:t>
          </a:r>
          <a:endParaRPr lang="ko-KR" altLang="en-US" sz="2000" b="1" dirty="0">
            <a:latin typeface="+mj-lt"/>
          </a:endParaRPr>
        </a:p>
      </dgm:t>
    </dgm:pt>
    <dgm:pt modelId="{3BE6516D-2E33-452E-9E5D-1E1C10562EBC}" type="parTrans" cxnId="{88950D1D-383D-47DA-8012-09E13FC34B15}">
      <dgm:prSet/>
      <dgm:spPr/>
      <dgm:t>
        <a:bodyPr/>
        <a:lstStyle/>
        <a:p>
          <a:pPr latinLnBrk="1"/>
          <a:endParaRPr lang="ko-KR" altLang="en-US" sz="2800"/>
        </a:p>
      </dgm:t>
    </dgm:pt>
    <dgm:pt modelId="{8EA43107-0003-495C-BF55-698266CDEBED}" type="sibTrans" cxnId="{88950D1D-383D-47DA-8012-09E13FC34B15}">
      <dgm:prSet/>
      <dgm:spPr/>
      <dgm:t>
        <a:bodyPr/>
        <a:lstStyle/>
        <a:p>
          <a:pPr latinLnBrk="1"/>
          <a:endParaRPr lang="ko-KR" altLang="en-US" sz="2800"/>
        </a:p>
      </dgm:t>
    </dgm:pt>
    <dgm:pt modelId="{CD3105E5-E0B1-4470-A3C3-D5A5A5F16462}">
      <dgm:prSet phldrT="[텍스트]" custT="1"/>
      <dgm:spPr/>
      <dgm:t>
        <a:bodyPr/>
        <a:lstStyle/>
        <a:p>
          <a:pPr latinLnBrk="1"/>
          <a:r>
            <a:rPr lang="ko-KR" altLang="en-US" sz="1800" b="1" dirty="0" smtClean="0">
              <a:latin typeface="+mj-lt"/>
            </a:rPr>
            <a:t>행동에 대한</a:t>
          </a:r>
          <a:endParaRPr lang="en-US" altLang="ko-KR" sz="1800" b="1" dirty="0" smtClean="0">
            <a:latin typeface="+mj-lt"/>
          </a:endParaRPr>
        </a:p>
        <a:p>
          <a:pPr latinLnBrk="1"/>
          <a:r>
            <a:rPr lang="ko-KR" altLang="en-US" sz="1800" b="1" dirty="0" smtClean="0">
              <a:latin typeface="+mj-lt"/>
            </a:rPr>
            <a:t>계약 </a:t>
          </a:r>
          <a:endParaRPr lang="ko-KR" altLang="en-US" sz="1800" b="1" dirty="0">
            <a:latin typeface="+mj-lt"/>
          </a:endParaRPr>
        </a:p>
      </dgm:t>
    </dgm:pt>
    <dgm:pt modelId="{FAC76338-3D69-4201-B920-D6877C5ED59C}" type="parTrans" cxnId="{00E2D6C3-14CC-423C-A49B-60E3B0884DA2}">
      <dgm:prSet/>
      <dgm:spPr/>
      <dgm:t>
        <a:bodyPr/>
        <a:lstStyle/>
        <a:p>
          <a:pPr latinLnBrk="1"/>
          <a:endParaRPr lang="ko-KR" altLang="en-US" sz="2800"/>
        </a:p>
      </dgm:t>
    </dgm:pt>
    <dgm:pt modelId="{DCC0506D-7592-4C7A-9FEF-89A48868438C}" type="sibTrans" cxnId="{00E2D6C3-14CC-423C-A49B-60E3B0884DA2}">
      <dgm:prSet/>
      <dgm:spPr/>
      <dgm:t>
        <a:bodyPr/>
        <a:lstStyle/>
        <a:p>
          <a:pPr latinLnBrk="1"/>
          <a:endParaRPr lang="ko-KR" altLang="en-US" sz="2800"/>
        </a:p>
      </dgm:t>
    </dgm:pt>
    <dgm:pt modelId="{7C08C913-5245-476B-9286-78E18E4D44DE}">
      <dgm:prSet phldrT="[텍스트]" custT="1"/>
      <dgm:spPr/>
      <dgm:t>
        <a:bodyPr/>
        <a:lstStyle/>
        <a:p>
          <a:pPr latinLnBrk="1"/>
          <a:r>
            <a:rPr lang="ko-KR" altLang="en-US" sz="2000" b="1" dirty="0" smtClean="0">
              <a:latin typeface="+mj-lt"/>
            </a:rPr>
            <a:t>좋은       본보기</a:t>
          </a:r>
          <a:endParaRPr lang="ko-KR" altLang="en-US" sz="2000" b="1" dirty="0">
            <a:latin typeface="+mj-lt"/>
          </a:endParaRPr>
        </a:p>
      </dgm:t>
    </dgm:pt>
    <dgm:pt modelId="{C1DE4855-00AB-4C78-ABB2-1AE589B50CC7}" type="parTrans" cxnId="{28FFB193-1FAB-4C77-859C-EA01785590EF}">
      <dgm:prSet/>
      <dgm:spPr/>
      <dgm:t>
        <a:bodyPr/>
        <a:lstStyle/>
        <a:p>
          <a:pPr latinLnBrk="1"/>
          <a:endParaRPr lang="ko-KR" altLang="en-US" sz="2800"/>
        </a:p>
      </dgm:t>
    </dgm:pt>
    <dgm:pt modelId="{70E93115-87D3-4164-8159-D8D4DA44E45B}" type="sibTrans" cxnId="{28FFB193-1FAB-4C77-859C-EA01785590EF}">
      <dgm:prSet/>
      <dgm:spPr/>
      <dgm:t>
        <a:bodyPr/>
        <a:lstStyle/>
        <a:p>
          <a:pPr latinLnBrk="1"/>
          <a:endParaRPr lang="ko-KR" altLang="en-US" sz="2800"/>
        </a:p>
      </dgm:t>
    </dgm:pt>
    <dgm:pt modelId="{0294C449-17AC-4413-A487-3FF4CD57652D}">
      <dgm:prSet phldrT="[텍스트]" custT="1"/>
      <dgm:spPr/>
      <dgm:t>
        <a:bodyPr/>
        <a:lstStyle/>
        <a:p>
          <a:pPr latinLnBrk="1"/>
          <a:r>
            <a:rPr lang="ko-KR" altLang="en-US" sz="2000" b="1" dirty="0" smtClean="0">
              <a:latin typeface="+mj-lt"/>
            </a:rPr>
            <a:t>특전박탈</a:t>
          </a:r>
          <a:endParaRPr lang="ko-KR" altLang="en-US" sz="2000" b="1" dirty="0">
            <a:latin typeface="+mj-lt"/>
          </a:endParaRPr>
        </a:p>
      </dgm:t>
    </dgm:pt>
    <dgm:pt modelId="{6F00F906-8A62-4542-BDC5-AB7E0A1A701C}" type="parTrans" cxnId="{39E59415-87E7-40D2-AE2D-E0311AE234CE}">
      <dgm:prSet/>
      <dgm:spPr/>
      <dgm:t>
        <a:bodyPr/>
        <a:lstStyle/>
        <a:p>
          <a:pPr latinLnBrk="1"/>
          <a:endParaRPr lang="ko-KR" altLang="en-US" sz="2800"/>
        </a:p>
      </dgm:t>
    </dgm:pt>
    <dgm:pt modelId="{F17887B0-594A-4E26-8841-D2032E8233C2}" type="sibTrans" cxnId="{39E59415-87E7-40D2-AE2D-E0311AE234CE}">
      <dgm:prSet/>
      <dgm:spPr/>
      <dgm:t>
        <a:bodyPr/>
        <a:lstStyle/>
        <a:p>
          <a:pPr latinLnBrk="1"/>
          <a:endParaRPr lang="ko-KR" altLang="en-US" sz="2800"/>
        </a:p>
      </dgm:t>
    </dgm:pt>
    <dgm:pt modelId="{B468B7BD-5FDE-4108-904E-BD951F2616E6}">
      <dgm:prSet phldrT="[텍스트]" custT="1"/>
      <dgm:spPr/>
      <dgm:t>
        <a:bodyPr/>
        <a:lstStyle/>
        <a:p>
          <a:pPr latinLnBrk="1"/>
          <a:r>
            <a:rPr lang="ko-KR" altLang="en-US" sz="2400" b="1" dirty="0" smtClean="0">
              <a:latin typeface="+mj-lt"/>
            </a:rPr>
            <a:t>꾸중 </a:t>
          </a:r>
          <a:endParaRPr lang="ko-KR" altLang="en-US" sz="2400" b="1" dirty="0">
            <a:latin typeface="+mj-lt"/>
          </a:endParaRPr>
        </a:p>
      </dgm:t>
    </dgm:pt>
    <dgm:pt modelId="{DB6DF681-5602-4B6C-A6C4-A952E4AA16AF}" type="parTrans" cxnId="{03600111-EB65-4773-80B3-ED457785408D}">
      <dgm:prSet/>
      <dgm:spPr/>
      <dgm:t>
        <a:bodyPr/>
        <a:lstStyle/>
        <a:p>
          <a:pPr latinLnBrk="1"/>
          <a:endParaRPr lang="ko-KR" altLang="en-US" sz="2800"/>
        </a:p>
      </dgm:t>
    </dgm:pt>
    <dgm:pt modelId="{B69B68D8-33A3-4796-8B3E-ADB0D9915A83}" type="sibTrans" cxnId="{03600111-EB65-4773-80B3-ED457785408D}">
      <dgm:prSet/>
      <dgm:spPr/>
      <dgm:t>
        <a:bodyPr/>
        <a:lstStyle/>
        <a:p>
          <a:pPr latinLnBrk="1"/>
          <a:endParaRPr lang="ko-KR" altLang="en-US" sz="2800"/>
        </a:p>
      </dgm:t>
    </dgm:pt>
    <dgm:pt modelId="{6A8BC994-00F3-44C0-8AB2-BF595252FCB8}">
      <dgm:prSet phldrT="[텍스트]" custT="1"/>
      <dgm:spPr/>
      <dgm:t>
        <a:bodyPr/>
        <a:lstStyle/>
        <a:p>
          <a:pPr latinLnBrk="1"/>
          <a:r>
            <a:rPr lang="ko-KR" altLang="en-US" sz="2000" b="1" dirty="0" smtClean="0">
              <a:latin typeface="+mj-lt"/>
            </a:rPr>
            <a:t>혼자 있게 하기</a:t>
          </a:r>
          <a:endParaRPr lang="ko-KR" altLang="en-US" sz="2000" b="1" dirty="0">
            <a:latin typeface="+mj-lt"/>
          </a:endParaRPr>
        </a:p>
      </dgm:t>
    </dgm:pt>
    <dgm:pt modelId="{771B0D70-3E9F-4BF4-952D-842C3E499C21}" type="parTrans" cxnId="{07CD3875-D671-4A00-8A7B-9C86C82FCE3B}">
      <dgm:prSet/>
      <dgm:spPr/>
      <dgm:t>
        <a:bodyPr/>
        <a:lstStyle/>
        <a:p>
          <a:pPr latinLnBrk="1"/>
          <a:endParaRPr lang="ko-KR" altLang="en-US" sz="2800"/>
        </a:p>
      </dgm:t>
    </dgm:pt>
    <dgm:pt modelId="{CDB12C5F-361D-4FA4-9BEA-DF0DC4B43546}" type="sibTrans" cxnId="{07CD3875-D671-4A00-8A7B-9C86C82FCE3B}">
      <dgm:prSet/>
      <dgm:spPr/>
      <dgm:t>
        <a:bodyPr/>
        <a:lstStyle/>
        <a:p>
          <a:pPr latinLnBrk="1"/>
          <a:endParaRPr lang="ko-KR" altLang="en-US" sz="2800"/>
        </a:p>
      </dgm:t>
    </dgm:pt>
    <dgm:pt modelId="{6D13D027-60E2-4A0D-90BD-F628465D5017}" type="pres">
      <dgm:prSet presAssocID="{E1509FE7-14C3-41B5-9B81-49DEDC45FBF1}" presName="Name0" presStyleCnt="0">
        <dgm:presLayoutVars>
          <dgm:dir/>
          <dgm:resizeHandles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1C76519-D23C-41B1-9E06-B31CDB4B3DB5}" type="pres">
      <dgm:prSet presAssocID="{B16C8B29-B86E-41CF-BA75-AAF860CB2743}" presName="compNode" presStyleCnt="0"/>
      <dgm:spPr/>
      <dgm:t>
        <a:bodyPr/>
        <a:lstStyle/>
        <a:p>
          <a:pPr latinLnBrk="1"/>
          <a:endParaRPr lang="ko-KR" altLang="en-US"/>
        </a:p>
      </dgm:t>
    </dgm:pt>
    <dgm:pt modelId="{FEE51168-A14E-4510-A0D4-775D6F58F6A0}" type="pres">
      <dgm:prSet presAssocID="{B16C8B29-B86E-41CF-BA75-AAF860CB2743}" presName="dummyConnPt" presStyleCnt="0"/>
      <dgm:spPr/>
      <dgm:t>
        <a:bodyPr/>
        <a:lstStyle/>
        <a:p>
          <a:pPr latinLnBrk="1"/>
          <a:endParaRPr lang="ko-KR" altLang="en-US"/>
        </a:p>
      </dgm:t>
    </dgm:pt>
    <dgm:pt modelId="{994FA588-3C2F-4C80-B85D-FACBF7C10B83}" type="pres">
      <dgm:prSet presAssocID="{B16C8B29-B86E-41CF-BA75-AAF860CB2743}" presName="node" presStyleLbl="node1" presStyleIdx="0" presStyleCnt="7" custScaleX="11139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AE68ECD-2701-4C06-9231-80160AC6BA9F}" type="pres">
      <dgm:prSet presAssocID="{38F8053D-36B5-4DE2-8809-B51CF89549A7}" presName="sibTrans" presStyleLbl="bgSibTrans2D1" presStyleIdx="0" presStyleCnt="6"/>
      <dgm:spPr/>
      <dgm:t>
        <a:bodyPr/>
        <a:lstStyle/>
        <a:p>
          <a:pPr latinLnBrk="1"/>
          <a:endParaRPr lang="ko-KR" altLang="en-US"/>
        </a:p>
      </dgm:t>
    </dgm:pt>
    <dgm:pt modelId="{5707591B-613D-41FD-A8CB-DC38D101ECAF}" type="pres">
      <dgm:prSet presAssocID="{A543521F-7508-4C05-A7B4-D9BDC4420CA0}" presName="compNode" presStyleCnt="0"/>
      <dgm:spPr/>
      <dgm:t>
        <a:bodyPr/>
        <a:lstStyle/>
        <a:p>
          <a:pPr latinLnBrk="1"/>
          <a:endParaRPr lang="ko-KR" altLang="en-US"/>
        </a:p>
      </dgm:t>
    </dgm:pt>
    <dgm:pt modelId="{7AF91228-C532-4EF8-BBF3-AC2423524BA4}" type="pres">
      <dgm:prSet presAssocID="{A543521F-7508-4C05-A7B4-D9BDC4420CA0}" presName="dummyConnPt" presStyleCnt="0"/>
      <dgm:spPr/>
      <dgm:t>
        <a:bodyPr/>
        <a:lstStyle/>
        <a:p>
          <a:pPr latinLnBrk="1"/>
          <a:endParaRPr lang="ko-KR" altLang="en-US"/>
        </a:p>
      </dgm:t>
    </dgm:pt>
    <dgm:pt modelId="{61A4B113-EFA0-45B9-91AD-994A96C29ED5}" type="pres">
      <dgm:prSet presAssocID="{A543521F-7508-4C05-A7B4-D9BDC4420CA0}" presName="node" presStyleLbl="node1" presStyleIdx="1" presStyleCnt="7" custScaleX="10542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F39EE75-3500-4238-8315-8D19B6D7F6CE}" type="pres">
      <dgm:prSet presAssocID="{8EA43107-0003-495C-BF55-698266CDEBED}" presName="sibTrans" presStyleLbl="bgSibTrans2D1" presStyleIdx="1" presStyleCnt="6"/>
      <dgm:spPr/>
      <dgm:t>
        <a:bodyPr/>
        <a:lstStyle/>
        <a:p>
          <a:pPr latinLnBrk="1"/>
          <a:endParaRPr lang="ko-KR" altLang="en-US"/>
        </a:p>
      </dgm:t>
    </dgm:pt>
    <dgm:pt modelId="{07CE9949-7DE6-4570-9421-358BEAF51D92}" type="pres">
      <dgm:prSet presAssocID="{CD3105E5-E0B1-4470-A3C3-D5A5A5F16462}" presName="compNode" presStyleCnt="0"/>
      <dgm:spPr/>
      <dgm:t>
        <a:bodyPr/>
        <a:lstStyle/>
        <a:p>
          <a:pPr latinLnBrk="1"/>
          <a:endParaRPr lang="ko-KR" altLang="en-US"/>
        </a:p>
      </dgm:t>
    </dgm:pt>
    <dgm:pt modelId="{D7D9DED5-3768-4BAF-81E0-9076A181B762}" type="pres">
      <dgm:prSet presAssocID="{CD3105E5-E0B1-4470-A3C3-D5A5A5F16462}" presName="dummyConnPt" presStyleCnt="0"/>
      <dgm:spPr/>
      <dgm:t>
        <a:bodyPr/>
        <a:lstStyle/>
        <a:p>
          <a:pPr latinLnBrk="1"/>
          <a:endParaRPr lang="ko-KR" altLang="en-US"/>
        </a:p>
      </dgm:t>
    </dgm:pt>
    <dgm:pt modelId="{139C13FE-4D7C-4234-8C58-51F9CD561B78}" type="pres">
      <dgm:prSet presAssocID="{CD3105E5-E0B1-4470-A3C3-D5A5A5F16462}" presName="node" presStyleLbl="node1" presStyleIdx="2" presStyleCnt="7" custLinFactNeighborX="-355" custLinFactNeighborY="78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DBB1E84-1F69-489F-887E-D8E81CBA00C4}" type="pres">
      <dgm:prSet presAssocID="{DCC0506D-7592-4C7A-9FEF-89A48868438C}" presName="sibTrans" presStyleLbl="bgSibTrans2D1" presStyleIdx="2" presStyleCnt="6"/>
      <dgm:spPr/>
      <dgm:t>
        <a:bodyPr/>
        <a:lstStyle/>
        <a:p>
          <a:pPr latinLnBrk="1"/>
          <a:endParaRPr lang="ko-KR" altLang="en-US"/>
        </a:p>
      </dgm:t>
    </dgm:pt>
    <dgm:pt modelId="{7C06C88F-1654-4BB2-8047-B4548D7B8FD9}" type="pres">
      <dgm:prSet presAssocID="{7C08C913-5245-476B-9286-78E18E4D44DE}" presName="compNode" presStyleCnt="0"/>
      <dgm:spPr/>
      <dgm:t>
        <a:bodyPr/>
        <a:lstStyle/>
        <a:p>
          <a:pPr latinLnBrk="1"/>
          <a:endParaRPr lang="ko-KR" altLang="en-US"/>
        </a:p>
      </dgm:t>
    </dgm:pt>
    <dgm:pt modelId="{C13A42F9-FB0D-4A6F-87AA-F17EA67E812E}" type="pres">
      <dgm:prSet presAssocID="{7C08C913-5245-476B-9286-78E18E4D44DE}" presName="dummyConnPt" presStyleCnt="0"/>
      <dgm:spPr/>
      <dgm:t>
        <a:bodyPr/>
        <a:lstStyle/>
        <a:p>
          <a:pPr latinLnBrk="1"/>
          <a:endParaRPr lang="ko-KR" altLang="en-US"/>
        </a:p>
      </dgm:t>
    </dgm:pt>
    <dgm:pt modelId="{01217FEA-DDA8-454E-8686-CAD3EDCA7349}" type="pres">
      <dgm:prSet presAssocID="{7C08C913-5245-476B-9286-78E18E4D44DE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1136840-991B-43A9-938F-A6869607D1D1}" type="pres">
      <dgm:prSet presAssocID="{70E93115-87D3-4164-8159-D8D4DA44E45B}" presName="sibTrans" presStyleLbl="bgSibTrans2D1" presStyleIdx="3" presStyleCnt="6"/>
      <dgm:spPr/>
      <dgm:t>
        <a:bodyPr/>
        <a:lstStyle/>
        <a:p>
          <a:pPr latinLnBrk="1"/>
          <a:endParaRPr lang="ko-KR" altLang="en-US"/>
        </a:p>
      </dgm:t>
    </dgm:pt>
    <dgm:pt modelId="{02D06F3D-6C26-4FB5-92FB-4AA69B166AB1}" type="pres">
      <dgm:prSet presAssocID="{0294C449-17AC-4413-A487-3FF4CD57652D}" presName="compNode" presStyleCnt="0"/>
      <dgm:spPr/>
      <dgm:t>
        <a:bodyPr/>
        <a:lstStyle/>
        <a:p>
          <a:pPr latinLnBrk="1"/>
          <a:endParaRPr lang="ko-KR" altLang="en-US"/>
        </a:p>
      </dgm:t>
    </dgm:pt>
    <dgm:pt modelId="{22D45EAB-2524-4171-9A1D-9BF7DCC024AC}" type="pres">
      <dgm:prSet presAssocID="{0294C449-17AC-4413-A487-3FF4CD57652D}" presName="dummyConnPt" presStyleCnt="0"/>
      <dgm:spPr/>
      <dgm:t>
        <a:bodyPr/>
        <a:lstStyle/>
        <a:p>
          <a:pPr latinLnBrk="1"/>
          <a:endParaRPr lang="ko-KR" altLang="en-US"/>
        </a:p>
      </dgm:t>
    </dgm:pt>
    <dgm:pt modelId="{9CF8AF1D-BD79-49C6-BB69-A18400BA17B1}" type="pres">
      <dgm:prSet presAssocID="{0294C449-17AC-4413-A487-3FF4CD57652D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A0C4353-558B-4C6E-9353-217C15868724}" type="pres">
      <dgm:prSet presAssocID="{F17887B0-594A-4E26-8841-D2032E8233C2}" presName="sibTrans" presStyleLbl="bgSibTrans2D1" presStyleIdx="4" presStyleCnt="6"/>
      <dgm:spPr/>
      <dgm:t>
        <a:bodyPr/>
        <a:lstStyle/>
        <a:p>
          <a:pPr latinLnBrk="1"/>
          <a:endParaRPr lang="ko-KR" altLang="en-US"/>
        </a:p>
      </dgm:t>
    </dgm:pt>
    <dgm:pt modelId="{D6E1B0DE-C70B-4704-B726-689374CE41E3}" type="pres">
      <dgm:prSet presAssocID="{B468B7BD-5FDE-4108-904E-BD951F2616E6}" presName="compNode" presStyleCnt="0"/>
      <dgm:spPr/>
      <dgm:t>
        <a:bodyPr/>
        <a:lstStyle/>
        <a:p>
          <a:pPr latinLnBrk="1"/>
          <a:endParaRPr lang="ko-KR" altLang="en-US"/>
        </a:p>
      </dgm:t>
    </dgm:pt>
    <dgm:pt modelId="{BCDF8BE2-765C-43F7-9CFE-E80784DD846D}" type="pres">
      <dgm:prSet presAssocID="{B468B7BD-5FDE-4108-904E-BD951F2616E6}" presName="dummyConnPt" presStyleCnt="0"/>
      <dgm:spPr/>
      <dgm:t>
        <a:bodyPr/>
        <a:lstStyle/>
        <a:p>
          <a:pPr latinLnBrk="1"/>
          <a:endParaRPr lang="ko-KR" altLang="en-US"/>
        </a:p>
      </dgm:t>
    </dgm:pt>
    <dgm:pt modelId="{A365328D-5771-4E6C-BAAE-A92B3D50C69D}" type="pres">
      <dgm:prSet presAssocID="{B468B7BD-5FDE-4108-904E-BD951F2616E6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824B8D1-A408-4220-85FD-A3A447DA11FE}" type="pres">
      <dgm:prSet presAssocID="{B69B68D8-33A3-4796-8B3E-ADB0D9915A83}" presName="sibTrans" presStyleLbl="bgSibTrans2D1" presStyleIdx="5" presStyleCnt="6"/>
      <dgm:spPr/>
      <dgm:t>
        <a:bodyPr/>
        <a:lstStyle/>
        <a:p>
          <a:pPr latinLnBrk="1"/>
          <a:endParaRPr lang="ko-KR" altLang="en-US"/>
        </a:p>
      </dgm:t>
    </dgm:pt>
    <dgm:pt modelId="{D2AEF0A2-6965-47C6-860C-76618F2297CB}" type="pres">
      <dgm:prSet presAssocID="{6A8BC994-00F3-44C0-8AB2-BF595252FCB8}" presName="compNode" presStyleCnt="0"/>
      <dgm:spPr/>
      <dgm:t>
        <a:bodyPr/>
        <a:lstStyle/>
        <a:p>
          <a:pPr latinLnBrk="1"/>
          <a:endParaRPr lang="ko-KR" altLang="en-US"/>
        </a:p>
      </dgm:t>
    </dgm:pt>
    <dgm:pt modelId="{8CD4B1C1-933C-4B8E-973D-5F833621BFA1}" type="pres">
      <dgm:prSet presAssocID="{6A8BC994-00F3-44C0-8AB2-BF595252FCB8}" presName="dummyConnPt" presStyleCnt="0"/>
      <dgm:spPr/>
      <dgm:t>
        <a:bodyPr/>
        <a:lstStyle/>
        <a:p>
          <a:pPr latinLnBrk="1"/>
          <a:endParaRPr lang="ko-KR" altLang="en-US"/>
        </a:p>
      </dgm:t>
    </dgm:pt>
    <dgm:pt modelId="{1DA41C64-432B-4EA2-AFFB-5BE5DBA4A691}" type="pres">
      <dgm:prSet presAssocID="{6A8BC994-00F3-44C0-8AB2-BF595252FCB8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28FFB193-1FAB-4C77-859C-EA01785590EF}" srcId="{E1509FE7-14C3-41B5-9B81-49DEDC45FBF1}" destId="{7C08C913-5245-476B-9286-78E18E4D44DE}" srcOrd="3" destOrd="0" parTransId="{C1DE4855-00AB-4C78-ABB2-1AE589B50CC7}" sibTransId="{70E93115-87D3-4164-8159-D8D4DA44E45B}"/>
    <dgm:cxn modelId="{00E2D6C3-14CC-423C-A49B-60E3B0884DA2}" srcId="{E1509FE7-14C3-41B5-9B81-49DEDC45FBF1}" destId="{CD3105E5-E0B1-4470-A3C3-D5A5A5F16462}" srcOrd="2" destOrd="0" parTransId="{FAC76338-3D69-4201-B920-D6877C5ED59C}" sibTransId="{DCC0506D-7592-4C7A-9FEF-89A48868438C}"/>
    <dgm:cxn modelId="{F8DCF58D-8C29-4FAD-93E5-67CFF5685E1F}" type="presOf" srcId="{E1509FE7-14C3-41B5-9B81-49DEDC45FBF1}" destId="{6D13D027-60E2-4A0D-90BD-F628465D5017}" srcOrd="0" destOrd="0" presId="urn:microsoft.com/office/officeart/2005/8/layout/bProcess4"/>
    <dgm:cxn modelId="{2015CF61-9FD2-450E-AF79-83779BB3DB9F}" type="presOf" srcId="{A543521F-7508-4C05-A7B4-D9BDC4420CA0}" destId="{61A4B113-EFA0-45B9-91AD-994A96C29ED5}" srcOrd="0" destOrd="0" presId="urn:microsoft.com/office/officeart/2005/8/layout/bProcess4"/>
    <dgm:cxn modelId="{345F2D03-DA92-4B27-8ABB-FB6804AB62B7}" type="presOf" srcId="{38F8053D-36B5-4DE2-8809-B51CF89549A7}" destId="{1AE68ECD-2701-4C06-9231-80160AC6BA9F}" srcOrd="0" destOrd="0" presId="urn:microsoft.com/office/officeart/2005/8/layout/bProcess4"/>
    <dgm:cxn modelId="{03600111-EB65-4773-80B3-ED457785408D}" srcId="{E1509FE7-14C3-41B5-9B81-49DEDC45FBF1}" destId="{B468B7BD-5FDE-4108-904E-BD951F2616E6}" srcOrd="5" destOrd="0" parTransId="{DB6DF681-5602-4B6C-A6C4-A952E4AA16AF}" sibTransId="{B69B68D8-33A3-4796-8B3E-ADB0D9915A83}"/>
    <dgm:cxn modelId="{A2B0C75F-C44F-4009-AB46-282E3B7A8348}" type="presOf" srcId="{B16C8B29-B86E-41CF-BA75-AAF860CB2743}" destId="{994FA588-3C2F-4C80-B85D-FACBF7C10B83}" srcOrd="0" destOrd="0" presId="urn:microsoft.com/office/officeart/2005/8/layout/bProcess4"/>
    <dgm:cxn modelId="{127A6C3A-3FD7-4047-AAD2-0E2AD4538C84}" type="presOf" srcId="{F17887B0-594A-4E26-8841-D2032E8233C2}" destId="{EA0C4353-558B-4C6E-9353-217C15868724}" srcOrd="0" destOrd="0" presId="urn:microsoft.com/office/officeart/2005/8/layout/bProcess4"/>
    <dgm:cxn modelId="{AD807464-0D42-47BC-86B9-BD537F0727B6}" type="presOf" srcId="{6A8BC994-00F3-44C0-8AB2-BF595252FCB8}" destId="{1DA41C64-432B-4EA2-AFFB-5BE5DBA4A691}" srcOrd="0" destOrd="0" presId="urn:microsoft.com/office/officeart/2005/8/layout/bProcess4"/>
    <dgm:cxn modelId="{89A2C6DE-2661-4827-AC5D-35BE8207421A}" type="presOf" srcId="{CD3105E5-E0B1-4470-A3C3-D5A5A5F16462}" destId="{139C13FE-4D7C-4234-8C58-51F9CD561B78}" srcOrd="0" destOrd="0" presId="urn:microsoft.com/office/officeart/2005/8/layout/bProcess4"/>
    <dgm:cxn modelId="{410C4720-0513-480A-AD87-A44C7FF0232A}" type="presOf" srcId="{DCC0506D-7592-4C7A-9FEF-89A48868438C}" destId="{2DBB1E84-1F69-489F-887E-D8E81CBA00C4}" srcOrd="0" destOrd="0" presId="urn:microsoft.com/office/officeart/2005/8/layout/bProcess4"/>
    <dgm:cxn modelId="{DB330CA5-F355-4212-8D5B-C3047DBB90B0}" type="presOf" srcId="{0294C449-17AC-4413-A487-3FF4CD57652D}" destId="{9CF8AF1D-BD79-49C6-BB69-A18400BA17B1}" srcOrd="0" destOrd="0" presId="urn:microsoft.com/office/officeart/2005/8/layout/bProcess4"/>
    <dgm:cxn modelId="{3BF62B86-CFF9-465E-B534-C7FF1AC37555}" type="presOf" srcId="{B69B68D8-33A3-4796-8B3E-ADB0D9915A83}" destId="{A824B8D1-A408-4220-85FD-A3A447DA11FE}" srcOrd="0" destOrd="0" presId="urn:microsoft.com/office/officeart/2005/8/layout/bProcess4"/>
    <dgm:cxn modelId="{88950D1D-383D-47DA-8012-09E13FC34B15}" srcId="{E1509FE7-14C3-41B5-9B81-49DEDC45FBF1}" destId="{A543521F-7508-4C05-A7B4-D9BDC4420CA0}" srcOrd="1" destOrd="0" parTransId="{3BE6516D-2E33-452E-9E5D-1E1C10562EBC}" sibTransId="{8EA43107-0003-495C-BF55-698266CDEBED}"/>
    <dgm:cxn modelId="{78166881-931B-4588-AD6D-206734068D93}" type="presOf" srcId="{70E93115-87D3-4164-8159-D8D4DA44E45B}" destId="{81136840-991B-43A9-938F-A6869607D1D1}" srcOrd="0" destOrd="0" presId="urn:microsoft.com/office/officeart/2005/8/layout/bProcess4"/>
    <dgm:cxn modelId="{C8D4B349-B287-4F7A-9123-4E8B39CBA307}" type="presOf" srcId="{8EA43107-0003-495C-BF55-698266CDEBED}" destId="{CF39EE75-3500-4238-8315-8D19B6D7F6CE}" srcOrd="0" destOrd="0" presId="urn:microsoft.com/office/officeart/2005/8/layout/bProcess4"/>
    <dgm:cxn modelId="{39E59415-87E7-40D2-AE2D-E0311AE234CE}" srcId="{E1509FE7-14C3-41B5-9B81-49DEDC45FBF1}" destId="{0294C449-17AC-4413-A487-3FF4CD57652D}" srcOrd="4" destOrd="0" parTransId="{6F00F906-8A62-4542-BDC5-AB7E0A1A701C}" sibTransId="{F17887B0-594A-4E26-8841-D2032E8233C2}"/>
    <dgm:cxn modelId="{9703F5E8-3457-4C1C-8ED7-0265AD109E4A}" type="presOf" srcId="{B468B7BD-5FDE-4108-904E-BD951F2616E6}" destId="{A365328D-5771-4E6C-BAAE-A92B3D50C69D}" srcOrd="0" destOrd="0" presId="urn:microsoft.com/office/officeart/2005/8/layout/bProcess4"/>
    <dgm:cxn modelId="{07CD3875-D671-4A00-8A7B-9C86C82FCE3B}" srcId="{E1509FE7-14C3-41B5-9B81-49DEDC45FBF1}" destId="{6A8BC994-00F3-44C0-8AB2-BF595252FCB8}" srcOrd="6" destOrd="0" parTransId="{771B0D70-3E9F-4BF4-952D-842C3E499C21}" sibTransId="{CDB12C5F-361D-4FA4-9BEA-DF0DC4B43546}"/>
    <dgm:cxn modelId="{13629E65-2F1B-4A17-A32C-742FFADE97C7}" srcId="{E1509FE7-14C3-41B5-9B81-49DEDC45FBF1}" destId="{B16C8B29-B86E-41CF-BA75-AAF860CB2743}" srcOrd="0" destOrd="0" parTransId="{7AD426EA-E931-41DD-BDD1-7B3B81F8C4E7}" sibTransId="{38F8053D-36B5-4DE2-8809-B51CF89549A7}"/>
    <dgm:cxn modelId="{2F282E88-58EF-416E-BEEF-41D6DC3356A5}" type="presOf" srcId="{7C08C913-5245-476B-9286-78E18E4D44DE}" destId="{01217FEA-DDA8-454E-8686-CAD3EDCA7349}" srcOrd="0" destOrd="0" presId="urn:microsoft.com/office/officeart/2005/8/layout/bProcess4"/>
    <dgm:cxn modelId="{FD74C62D-5F52-473F-A050-211375B5C16F}" type="presParOf" srcId="{6D13D027-60E2-4A0D-90BD-F628465D5017}" destId="{E1C76519-D23C-41B1-9E06-B31CDB4B3DB5}" srcOrd="0" destOrd="0" presId="urn:microsoft.com/office/officeart/2005/8/layout/bProcess4"/>
    <dgm:cxn modelId="{55B4335B-F49E-4328-B7F5-7AE7B8E65B01}" type="presParOf" srcId="{E1C76519-D23C-41B1-9E06-B31CDB4B3DB5}" destId="{FEE51168-A14E-4510-A0D4-775D6F58F6A0}" srcOrd="0" destOrd="0" presId="urn:microsoft.com/office/officeart/2005/8/layout/bProcess4"/>
    <dgm:cxn modelId="{2851ED59-1669-4E42-B081-5332E8DE3DDE}" type="presParOf" srcId="{E1C76519-D23C-41B1-9E06-B31CDB4B3DB5}" destId="{994FA588-3C2F-4C80-B85D-FACBF7C10B83}" srcOrd="1" destOrd="0" presId="urn:microsoft.com/office/officeart/2005/8/layout/bProcess4"/>
    <dgm:cxn modelId="{6C8A734D-A7B9-4EA1-8FF2-DCE0199F2285}" type="presParOf" srcId="{6D13D027-60E2-4A0D-90BD-F628465D5017}" destId="{1AE68ECD-2701-4C06-9231-80160AC6BA9F}" srcOrd="1" destOrd="0" presId="urn:microsoft.com/office/officeart/2005/8/layout/bProcess4"/>
    <dgm:cxn modelId="{AE106E03-700A-4F3F-9B8C-0B002C2EF3E0}" type="presParOf" srcId="{6D13D027-60E2-4A0D-90BD-F628465D5017}" destId="{5707591B-613D-41FD-A8CB-DC38D101ECAF}" srcOrd="2" destOrd="0" presId="urn:microsoft.com/office/officeart/2005/8/layout/bProcess4"/>
    <dgm:cxn modelId="{22CB53AC-1CEB-4792-AD4B-BF83010DD488}" type="presParOf" srcId="{5707591B-613D-41FD-A8CB-DC38D101ECAF}" destId="{7AF91228-C532-4EF8-BBF3-AC2423524BA4}" srcOrd="0" destOrd="0" presId="urn:microsoft.com/office/officeart/2005/8/layout/bProcess4"/>
    <dgm:cxn modelId="{5B17FBA0-6844-45DE-878C-29CCE1650B23}" type="presParOf" srcId="{5707591B-613D-41FD-A8CB-DC38D101ECAF}" destId="{61A4B113-EFA0-45B9-91AD-994A96C29ED5}" srcOrd="1" destOrd="0" presId="urn:microsoft.com/office/officeart/2005/8/layout/bProcess4"/>
    <dgm:cxn modelId="{3D2D06A7-F89B-4720-B108-8A050EAE748D}" type="presParOf" srcId="{6D13D027-60E2-4A0D-90BD-F628465D5017}" destId="{CF39EE75-3500-4238-8315-8D19B6D7F6CE}" srcOrd="3" destOrd="0" presId="urn:microsoft.com/office/officeart/2005/8/layout/bProcess4"/>
    <dgm:cxn modelId="{25455809-E568-4E73-BEEC-75F666926D11}" type="presParOf" srcId="{6D13D027-60E2-4A0D-90BD-F628465D5017}" destId="{07CE9949-7DE6-4570-9421-358BEAF51D92}" srcOrd="4" destOrd="0" presId="urn:microsoft.com/office/officeart/2005/8/layout/bProcess4"/>
    <dgm:cxn modelId="{C1C3A872-4CEB-487F-BBFF-58B6A7A16B35}" type="presParOf" srcId="{07CE9949-7DE6-4570-9421-358BEAF51D92}" destId="{D7D9DED5-3768-4BAF-81E0-9076A181B762}" srcOrd="0" destOrd="0" presId="urn:microsoft.com/office/officeart/2005/8/layout/bProcess4"/>
    <dgm:cxn modelId="{A0B933FF-1C23-4C52-96E3-9A9F0735E467}" type="presParOf" srcId="{07CE9949-7DE6-4570-9421-358BEAF51D92}" destId="{139C13FE-4D7C-4234-8C58-51F9CD561B78}" srcOrd="1" destOrd="0" presId="urn:microsoft.com/office/officeart/2005/8/layout/bProcess4"/>
    <dgm:cxn modelId="{F3C1CC27-32A3-46F4-9859-502369821B3C}" type="presParOf" srcId="{6D13D027-60E2-4A0D-90BD-F628465D5017}" destId="{2DBB1E84-1F69-489F-887E-D8E81CBA00C4}" srcOrd="5" destOrd="0" presId="urn:microsoft.com/office/officeart/2005/8/layout/bProcess4"/>
    <dgm:cxn modelId="{AA633A1B-90F1-4E22-BF73-78BA51171DCD}" type="presParOf" srcId="{6D13D027-60E2-4A0D-90BD-F628465D5017}" destId="{7C06C88F-1654-4BB2-8047-B4548D7B8FD9}" srcOrd="6" destOrd="0" presId="urn:microsoft.com/office/officeart/2005/8/layout/bProcess4"/>
    <dgm:cxn modelId="{B270990F-8050-435E-B609-D090852605D1}" type="presParOf" srcId="{7C06C88F-1654-4BB2-8047-B4548D7B8FD9}" destId="{C13A42F9-FB0D-4A6F-87AA-F17EA67E812E}" srcOrd="0" destOrd="0" presId="urn:microsoft.com/office/officeart/2005/8/layout/bProcess4"/>
    <dgm:cxn modelId="{B5A4A459-9503-4A68-A6BF-4C3A6589309B}" type="presParOf" srcId="{7C06C88F-1654-4BB2-8047-B4548D7B8FD9}" destId="{01217FEA-DDA8-454E-8686-CAD3EDCA7349}" srcOrd="1" destOrd="0" presId="urn:microsoft.com/office/officeart/2005/8/layout/bProcess4"/>
    <dgm:cxn modelId="{316CF5F9-85CB-4E4C-AEF2-D555A35E886D}" type="presParOf" srcId="{6D13D027-60E2-4A0D-90BD-F628465D5017}" destId="{81136840-991B-43A9-938F-A6869607D1D1}" srcOrd="7" destOrd="0" presId="urn:microsoft.com/office/officeart/2005/8/layout/bProcess4"/>
    <dgm:cxn modelId="{8C0A3B6D-157C-497C-AF97-5D33BB81D9CD}" type="presParOf" srcId="{6D13D027-60E2-4A0D-90BD-F628465D5017}" destId="{02D06F3D-6C26-4FB5-92FB-4AA69B166AB1}" srcOrd="8" destOrd="0" presId="urn:microsoft.com/office/officeart/2005/8/layout/bProcess4"/>
    <dgm:cxn modelId="{0958E491-04D3-4269-9CCE-BAC42966900F}" type="presParOf" srcId="{02D06F3D-6C26-4FB5-92FB-4AA69B166AB1}" destId="{22D45EAB-2524-4171-9A1D-9BF7DCC024AC}" srcOrd="0" destOrd="0" presId="urn:microsoft.com/office/officeart/2005/8/layout/bProcess4"/>
    <dgm:cxn modelId="{705DE917-D520-4B56-AB79-F800B5D0843E}" type="presParOf" srcId="{02D06F3D-6C26-4FB5-92FB-4AA69B166AB1}" destId="{9CF8AF1D-BD79-49C6-BB69-A18400BA17B1}" srcOrd="1" destOrd="0" presId="urn:microsoft.com/office/officeart/2005/8/layout/bProcess4"/>
    <dgm:cxn modelId="{1BC1D107-2850-4EB1-950D-0EACB3022851}" type="presParOf" srcId="{6D13D027-60E2-4A0D-90BD-F628465D5017}" destId="{EA0C4353-558B-4C6E-9353-217C15868724}" srcOrd="9" destOrd="0" presId="urn:microsoft.com/office/officeart/2005/8/layout/bProcess4"/>
    <dgm:cxn modelId="{AF40338E-2685-4111-A872-DEF4AD66998E}" type="presParOf" srcId="{6D13D027-60E2-4A0D-90BD-F628465D5017}" destId="{D6E1B0DE-C70B-4704-B726-689374CE41E3}" srcOrd="10" destOrd="0" presId="urn:microsoft.com/office/officeart/2005/8/layout/bProcess4"/>
    <dgm:cxn modelId="{39EB34F4-DAC5-4A4A-BA29-F8ABA4E80A4F}" type="presParOf" srcId="{D6E1B0DE-C70B-4704-B726-689374CE41E3}" destId="{BCDF8BE2-765C-43F7-9CFE-E80784DD846D}" srcOrd="0" destOrd="0" presId="urn:microsoft.com/office/officeart/2005/8/layout/bProcess4"/>
    <dgm:cxn modelId="{4DADEB7F-0CE2-4FBF-B3E6-0D4FA485B41F}" type="presParOf" srcId="{D6E1B0DE-C70B-4704-B726-689374CE41E3}" destId="{A365328D-5771-4E6C-BAAE-A92B3D50C69D}" srcOrd="1" destOrd="0" presId="urn:microsoft.com/office/officeart/2005/8/layout/bProcess4"/>
    <dgm:cxn modelId="{E1FEA7ED-585B-41D7-950B-EA35CDF2DE80}" type="presParOf" srcId="{6D13D027-60E2-4A0D-90BD-F628465D5017}" destId="{A824B8D1-A408-4220-85FD-A3A447DA11FE}" srcOrd="11" destOrd="0" presId="urn:microsoft.com/office/officeart/2005/8/layout/bProcess4"/>
    <dgm:cxn modelId="{534EE5B9-FBA0-480B-A28E-FBBD04D6B2C7}" type="presParOf" srcId="{6D13D027-60E2-4A0D-90BD-F628465D5017}" destId="{D2AEF0A2-6965-47C6-860C-76618F2297CB}" srcOrd="12" destOrd="0" presId="urn:microsoft.com/office/officeart/2005/8/layout/bProcess4"/>
    <dgm:cxn modelId="{8750FD26-2F0F-4456-930F-9A484BA39DAF}" type="presParOf" srcId="{D2AEF0A2-6965-47C6-860C-76618F2297CB}" destId="{8CD4B1C1-933C-4B8E-973D-5F833621BFA1}" srcOrd="0" destOrd="0" presId="urn:microsoft.com/office/officeart/2005/8/layout/bProcess4"/>
    <dgm:cxn modelId="{C5503502-2D9B-4F6A-B79C-211A4DD7C698}" type="presParOf" srcId="{D2AEF0A2-6965-47C6-860C-76618F2297CB}" destId="{1DA41C64-432B-4EA2-AFFB-5BE5DBA4A691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E4897B2-AA22-4C92-B624-B452915AB981}">
      <dsp:nvSpPr>
        <dsp:cNvPr id="0" name=""/>
        <dsp:cNvSpPr/>
      </dsp:nvSpPr>
      <dsp:spPr>
        <a:xfrm rot="10800000">
          <a:off x="-1" y="363071"/>
          <a:ext cx="7632851" cy="92266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871" tIns="60960" rIns="113792" bIns="6096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0" kern="1200" dirty="0" smtClean="0"/>
            <a:t>              </a:t>
          </a:r>
          <a:r>
            <a:rPr lang="en-US" altLang="ko-KR" sz="1600" b="0" kern="1200" dirty="0" smtClean="0">
              <a:latin typeface="HY강B" pitchFamily="18" charset="-127"/>
              <a:ea typeface="HY강B" pitchFamily="18" charset="-127"/>
            </a:rPr>
            <a:t>- </a:t>
          </a:r>
          <a:r>
            <a:rPr lang="ko-KR" altLang="en-US" sz="1600" b="0" kern="1200" dirty="0" smtClean="0">
              <a:latin typeface="HY강B" pitchFamily="18" charset="-127"/>
              <a:ea typeface="HY강B" pitchFamily="18" charset="-127"/>
            </a:rPr>
            <a:t>생존권</a:t>
          </a:r>
          <a:r>
            <a:rPr lang="en-US" altLang="ko-KR" sz="1600" b="0" kern="1200" dirty="0" smtClean="0">
              <a:latin typeface="HY강B" pitchFamily="18" charset="-127"/>
              <a:ea typeface="HY강B" pitchFamily="18" charset="-127"/>
            </a:rPr>
            <a:t>, </a:t>
          </a:r>
          <a:r>
            <a:rPr lang="ko-KR" altLang="en-US" sz="1600" b="0" kern="1200" dirty="0" err="1" smtClean="0">
              <a:latin typeface="HY강B" pitchFamily="18" charset="-127"/>
              <a:ea typeface="HY강B" pitchFamily="18" charset="-127"/>
            </a:rPr>
            <a:t>발달권</a:t>
          </a:r>
          <a:r>
            <a:rPr lang="en-US" altLang="ko-KR" sz="1600" b="0" kern="1200" dirty="0" smtClean="0">
              <a:latin typeface="HY강B" pitchFamily="18" charset="-127"/>
              <a:ea typeface="HY강B" pitchFamily="18" charset="-127"/>
            </a:rPr>
            <a:t>, </a:t>
          </a:r>
          <a:r>
            <a:rPr lang="ko-KR" altLang="en-US" sz="1600" b="0" kern="1200" dirty="0" err="1" smtClean="0">
              <a:latin typeface="HY강B" pitchFamily="18" charset="-127"/>
              <a:ea typeface="HY강B" pitchFamily="18" charset="-127"/>
            </a:rPr>
            <a:t>보호권</a:t>
          </a:r>
          <a:r>
            <a:rPr lang="en-US" altLang="ko-KR" sz="1600" b="0" kern="1200" dirty="0" smtClean="0">
              <a:latin typeface="HY강B" pitchFamily="18" charset="-127"/>
              <a:ea typeface="HY강B" pitchFamily="18" charset="-127"/>
            </a:rPr>
            <a:t>, </a:t>
          </a:r>
          <a:r>
            <a:rPr lang="ko-KR" altLang="en-US" sz="1600" b="0" kern="1200" dirty="0" smtClean="0">
              <a:latin typeface="HY강B" pitchFamily="18" charset="-127"/>
              <a:ea typeface="HY강B" pitchFamily="18" charset="-127"/>
            </a:rPr>
            <a:t>참여권   </a:t>
          </a:r>
          <a:endParaRPr lang="ko-KR" altLang="en-US" sz="1400" b="0" kern="1200" dirty="0">
            <a:latin typeface="HY강B" pitchFamily="18" charset="-127"/>
            <a:ea typeface="HY강B" pitchFamily="18" charset="-127"/>
          </a:endParaRPr>
        </a:p>
      </dsp:txBody>
      <dsp:txXfrm rot="10800000">
        <a:off x="-1" y="363071"/>
        <a:ext cx="7632851" cy="922668"/>
      </dsp:txXfrm>
    </dsp:sp>
    <dsp:sp modelId="{52D45885-3B65-463B-9CDE-C66B3E750502}">
      <dsp:nvSpPr>
        <dsp:cNvPr id="0" name=""/>
        <dsp:cNvSpPr/>
      </dsp:nvSpPr>
      <dsp:spPr>
        <a:xfrm>
          <a:off x="0" y="358088"/>
          <a:ext cx="922668" cy="922668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1A1CDA6-F178-4521-8BE0-63342096448B}">
      <dsp:nvSpPr>
        <dsp:cNvPr id="0" name=""/>
        <dsp:cNvSpPr/>
      </dsp:nvSpPr>
      <dsp:spPr>
        <a:xfrm rot="10800000">
          <a:off x="-1" y="1318815"/>
          <a:ext cx="7632851" cy="1137226"/>
        </a:xfrm>
        <a:prstGeom prst="roundRect">
          <a:avLst/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tint val="50000"/>
                <a:satMod val="300000"/>
              </a:schemeClr>
            </a:gs>
            <a:gs pos="35000">
              <a:schemeClr val="accent2">
                <a:hueOff val="2340759"/>
                <a:satOff val="-2919"/>
                <a:lumOff val="686"/>
                <a:alphaOff val="0"/>
                <a:tint val="37000"/>
                <a:satMod val="30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871" tIns="60960" rIns="113792" bIns="60960" numCol="1" spcCol="1270" anchor="ctr" anchorCtr="0">
          <a:noAutofit/>
        </a:bodyPr>
        <a:lstStyle/>
        <a:p>
          <a:pPr lvl="0" algn="l" defTabSz="7112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kern="1200" dirty="0" smtClean="0"/>
            <a:t>                                   </a:t>
          </a:r>
          <a:r>
            <a:rPr lang="en-US" altLang="ko-KR" sz="1600" b="0" kern="900" baseline="0" dirty="0" smtClean="0">
              <a:latin typeface="HY강B" pitchFamily="18" charset="-127"/>
              <a:ea typeface="HY강B" pitchFamily="18" charset="-127"/>
            </a:rPr>
            <a:t>- </a:t>
          </a:r>
          <a:r>
            <a:rPr lang="ko-KR" altLang="en-US" sz="1600" b="0" kern="900" baseline="0" dirty="0" smtClean="0">
              <a:latin typeface="HY강B" pitchFamily="18" charset="-127"/>
              <a:ea typeface="HY강B" pitchFamily="18" charset="-127"/>
            </a:rPr>
            <a:t>아동이란 </a:t>
          </a:r>
          <a:r>
            <a:rPr lang="en-US" altLang="ko-KR" sz="1600" b="0" kern="900" baseline="0" dirty="0" smtClean="0">
              <a:latin typeface="HY강B" pitchFamily="18" charset="-127"/>
              <a:ea typeface="HY강B" pitchFamily="18" charset="-127"/>
            </a:rPr>
            <a:t>18</a:t>
          </a:r>
          <a:r>
            <a:rPr lang="ko-KR" altLang="en-US" sz="1600" b="0" kern="900" baseline="0" dirty="0" smtClean="0">
              <a:latin typeface="HY강B" pitchFamily="18" charset="-127"/>
              <a:ea typeface="HY강B" pitchFamily="18" charset="-127"/>
            </a:rPr>
            <a:t>세 미만을 말하며</a:t>
          </a:r>
          <a:endParaRPr lang="en-US" altLang="ko-KR" sz="1600" b="0" kern="900" baseline="0" dirty="0" smtClean="0">
            <a:latin typeface="HY강B" pitchFamily="18" charset="-127"/>
            <a:ea typeface="HY강B" pitchFamily="18" charset="-127"/>
          </a:endParaRPr>
        </a:p>
        <a:p>
          <a:pPr lvl="0" algn="l" defTabSz="7112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0" kern="900" baseline="0" dirty="0" smtClean="0">
              <a:latin typeface="HY강B" pitchFamily="18" charset="-127"/>
              <a:ea typeface="HY강B" pitchFamily="18" charset="-127"/>
            </a:rPr>
            <a:t>                               -     - </a:t>
          </a:r>
          <a:r>
            <a:rPr lang="ko-KR" altLang="en-US" sz="1600" b="0" kern="900" baseline="0" dirty="0" smtClean="0">
              <a:latin typeface="HY강B" pitchFamily="18" charset="-127"/>
              <a:ea typeface="HY강B" pitchFamily="18" charset="-127"/>
            </a:rPr>
            <a:t>아동에게 최선의 이익을 제공하며 </a:t>
          </a:r>
          <a:endParaRPr lang="en-US" altLang="ko-KR" sz="1600" b="0" kern="900" baseline="0" dirty="0" smtClean="0">
            <a:latin typeface="HY강B" pitchFamily="18" charset="-127"/>
            <a:ea typeface="HY강B" pitchFamily="18" charset="-127"/>
          </a:endParaRPr>
        </a:p>
        <a:p>
          <a:pPr lvl="0" algn="ctr" defTabSz="7112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0" kern="900" baseline="0" dirty="0" smtClean="0">
              <a:latin typeface="HY강B" pitchFamily="18" charset="-127"/>
              <a:ea typeface="HY강B" pitchFamily="18" charset="-127"/>
            </a:rPr>
            <a:t>                                 - </a:t>
          </a:r>
          <a:r>
            <a:rPr lang="ko-KR" altLang="en-US" sz="1600" b="0" kern="900" baseline="0" dirty="0" smtClean="0">
              <a:latin typeface="HY강B" pitchFamily="18" charset="-127"/>
              <a:ea typeface="HY강B" pitchFamily="18" charset="-127"/>
            </a:rPr>
            <a:t>차별 없이 모든 아동들에게 적용되어야 한다</a:t>
          </a:r>
          <a:r>
            <a:rPr lang="en-US" altLang="ko-KR" sz="1800" b="0" kern="900" baseline="0" dirty="0" smtClean="0">
              <a:latin typeface="HY강B" pitchFamily="18" charset="-127"/>
              <a:ea typeface="HY강B" pitchFamily="18" charset="-127"/>
            </a:rPr>
            <a:t>.</a:t>
          </a:r>
          <a:r>
            <a:rPr lang="ko-KR" altLang="en-US" sz="1800" b="0" kern="900" baseline="0" dirty="0" smtClean="0">
              <a:latin typeface="HY강B" pitchFamily="18" charset="-127"/>
              <a:ea typeface="HY강B" pitchFamily="18" charset="-127"/>
            </a:rPr>
            <a:t> </a:t>
          </a:r>
          <a:r>
            <a:rPr lang="en-US" altLang="ko-KR" sz="1800" b="0" kern="900" baseline="0" dirty="0" smtClean="0">
              <a:latin typeface="HY강B" pitchFamily="18" charset="-127"/>
              <a:ea typeface="HY강B" pitchFamily="18" charset="-127"/>
            </a:rPr>
            <a:t> </a:t>
          </a:r>
          <a:r>
            <a:rPr lang="ko-KR" altLang="en-US" sz="1800" b="0" kern="900" baseline="0" dirty="0" smtClean="0">
              <a:latin typeface="HY강B" pitchFamily="18" charset="-127"/>
              <a:ea typeface="HY강B" pitchFamily="18" charset="-127"/>
            </a:rPr>
            <a:t> </a:t>
          </a:r>
          <a:endParaRPr lang="ko-KR" altLang="en-US" sz="1800" b="0" kern="900" baseline="0" dirty="0">
            <a:latin typeface="HY강B" pitchFamily="18" charset="-127"/>
            <a:ea typeface="HY강B" pitchFamily="18" charset="-127"/>
          </a:endParaRPr>
        </a:p>
      </dsp:txBody>
      <dsp:txXfrm rot="10800000">
        <a:off x="-1" y="1318815"/>
        <a:ext cx="7632851" cy="1137226"/>
      </dsp:txXfrm>
    </dsp:sp>
    <dsp:sp modelId="{DD40DB3C-43E5-4374-8CA1-2C67A6017847}">
      <dsp:nvSpPr>
        <dsp:cNvPr id="0" name=""/>
        <dsp:cNvSpPr/>
      </dsp:nvSpPr>
      <dsp:spPr>
        <a:xfrm>
          <a:off x="0" y="1309672"/>
          <a:ext cx="922668" cy="1163337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57A297F-6E69-414E-8523-810936C774F9}">
      <dsp:nvSpPr>
        <dsp:cNvPr id="0" name=""/>
        <dsp:cNvSpPr/>
      </dsp:nvSpPr>
      <dsp:spPr>
        <a:xfrm rot="10800000">
          <a:off x="-1" y="2476873"/>
          <a:ext cx="7632851" cy="1168145"/>
        </a:xfrm>
        <a:prstGeom prst="round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50000"/>
                <a:satMod val="300000"/>
              </a:schemeClr>
            </a:gs>
            <a:gs pos="35000">
              <a:schemeClr val="accent2">
                <a:hueOff val="4681519"/>
                <a:satOff val="-5839"/>
                <a:lumOff val="1373"/>
                <a:alphaOff val="0"/>
                <a:tint val="37000"/>
                <a:satMod val="30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871" tIns="68580" rIns="128016" bIns="68580" numCol="1" spcCol="1270" anchor="ctr" anchorCtr="0">
          <a:noAutofit/>
        </a:bodyPr>
        <a:lstStyle/>
        <a:p>
          <a:pPr lvl="0" algn="ctr" defTabSz="8001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 smtClean="0"/>
            <a:t>                              </a:t>
          </a:r>
          <a:r>
            <a:rPr lang="en-US" altLang="ko-KR" sz="1600" b="0" kern="1200" dirty="0" smtClean="0">
              <a:latin typeface="HY강B" pitchFamily="18" charset="-127"/>
              <a:ea typeface="HY강B" pitchFamily="18" charset="-127"/>
            </a:rPr>
            <a:t>- </a:t>
          </a:r>
          <a:r>
            <a:rPr lang="ko-KR" altLang="en-US" sz="1600" b="0" kern="1200" dirty="0" smtClean="0">
              <a:latin typeface="HY강B" pitchFamily="18" charset="-127"/>
              <a:ea typeface="HY강B" pitchFamily="18" charset="-127"/>
            </a:rPr>
            <a:t>유엔아동권리협약의 실행과 모니터링</a:t>
          </a:r>
          <a:r>
            <a:rPr lang="en-US" altLang="ko-KR" sz="1600" b="0" kern="1200" dirty="0" smtClean="0">
              <a:latin typeface="HY강B" pitchFamily="18" charset="-127"/>
              <a:ea typeface="HY강B" pitchFamily="18" charset="-127"/>
            </a:rPr>
            <a:t>, </a:t>
          </a:r>
          <a:r>
            <a:rPr lang="ko-KR" altLang="en-US" sz="1600" b="0" kern="1200" dirty="0" smtClean="0">
              <a:latin typeface="HY강B" pitchFamily="18" charset="-127"/>
              <a:ea typeface="HY강B" pitchFamily="18" charset="-127"/>
            </a:rPr>
            <a:t>보고서를 </a:t>
          </a:r>
          <a:endParaRPr lang="en-US" altLang="ko-KR" sz="1600" b="0" kern="1200" dirty="0" smtClean="0">
            <a:latin typeface="HY강B" pitchFamily="18" charset="-127"/>
            <a:ea typeface="HY강B" pitchFamily="18" charset="-127"/>
          </a:endParaRPr>
        </a:p>
        <a:p>
          <a:pPr lvl="0" algn="ctr" defTabSz="8001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b="0" kern="1200" dirty="0" smtClean="0">
              <a:latin typeface="HY강B" pitchFamily="18" charset="-127"/>
              <a:ea typeface="HY강B" pitchFamily="18" charset="-127"/>
            </a:rPr>
            <a:t>                                      제출함에 있어 모든 사람이 참여할 책임이 있다</a:t>
          </a:r>
          <a:r>
            <a:rPr lang="en-US" altLang="ko-KR" sz="1600" b="0" kern="1200" dirty="0" smtClean="0"/>
            <a:t>. </a:t>
          </a:r>
          <a:endParaRPr lang="ko-KR" altLang="en-US" sz="1600" b="0" kern="1200" dirty="0"/>
        </a:p>
      </dsp:txBody>
      <dsp:txXfrm rot="10800000">
        <a:off x="-1" y="2476873"/>
        <a:ext cx="7632851" cy="1168145"/>
      </dsp:txXfrm>
    </dsp:sp>
    <dsp:sp modelId="{E7E7CFF3-74B2-4DD6-B502-9C68758AA625}">
      <dsp:nvSpPr>
        <dsp:cNvPr id="0" name=""/>
        <dsp:cNvSpPr/>
      </dsp:nvSpPr>
      <dsp:spPr>
        <a:xfrm>
          <a:off x="0" y="2476467"/>
          <a:ext cx="922668" cy="1178681"/>
        </a:xfrm>
        <a:prstGeom prst="round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AE68ECD-2701-4C06-9231-80160AC6BA9F}">
      <dsp:nvSpPr>
        <dsp:cNvPr id="0" name=""/>
        <dsp:cNvSpPr/>
      </dsp:nvSpPr>
      <dsp:spPr>
        <a:xfrm rot="5400000">
          <a:off x="102537" y="705318"/>
          <a:ext cx="1096347" cy="13260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94FA588-3C2F-4C80-B85D-FACBF7C10B83}">
      <dsp:nvSpPr>
        <dsp:cNvPr id="0" name=""/>
        <dsp:cNvSpPr/>
      </dsp:nvSpPr>
      <dsp:spPr>
        <a:xfrm>
          <a:off x="267756" y="1103"/>
          <a:ext cx="1641247" cy="88403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>
              <a:latin typeface="+mj-lt"/>
            </a:rPr>
            <a:t>합리적 설득 </a:t>
          </a:r>
          <a:endParaRPr lang="ko-KR" altLang="en-US" sz="2000" b="1" kern="1200" dirty="0">
            <a:latin typeface="+mj-lt"/>
          </a:endParaRPr>
        </a:p>
      </dsp:txBody>
      <dsp:txXfrm>
        <a:off x="267756" y="1103"/>
        <a:ext cx="1641247" cy="884039"/>
      </dsp:txXfrm>
    </dsp:sp>
    <dsp:sp modelId="{CF39EE75-3500-4238-8315-8D19B6D7F6CE}">
      <dsp:nvSpPr>
        <dsp:cNvPr id="0" name=""/>
        <dsp:cNvSpPr/>
      </dsp:nvSpPr>
      <dsp:spPr>
        <a:xfrm rot="5416385">
          <a:off x="99363" y="1810919"/>
          <a:ext cx="1097463" cy="132605"/>
        </a:xfrm>
        <a:prstGeom prst="rect">
          <a:avLst/>
        </a:prstGeom>
        <a:solidFill>
          <a:schemeClr val="accent5">
            <a:hueOff val="-1986775"/>
            <a:satOff val="7962"/>
            <a:lumOff val="1726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1A4B113-EFA0-45B9-91AD-994A96C29ED5}">
      <dsp:nvSpPr>
        <dsp:cNvPr id="0" name=""/>
        <dsp:cNvSpPr/>
      </dsp:nvSpPr>
      <dsp:spPr>
        <a:xfrm>
          <a:off x="311700" y="1106152"/>
          <a:ext cx="1553359" cy="884039"/>
        </a:xfrm>
        <a:prstGeom prst="roundRect">
          <a:avLst>
            <a:gd name="adj" fmla="val 10000"/>
          </a:avLst>
        </a:prstGeom>
        <a:solidFill>
          <a:schemeClr val="accent5">
            <a:hueOff val="-1655646"/>
            <a:satOff val="6635"/>
            <a:lumOff val="143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>
              <a:latin typeface="+mj-lt"/>
            </a:rPr>
            <a:t>생각하는 의자 </a:t>
          </a:r>
          <a:endParaRPr lang="ko-KR" altLang="en-US" sz="2000" b="1" kern="1200" dirty="0">
            <a:latin typeface="+mj-lt"/>
          </a:endParaRPr>
        </a:p>
      </dsp:txBody>
      <dsp:txXfrm>
        <a:off x="311700" y="1106152"/>
        <a:ext cx="1553359" cy="884039"/>
      </dsp:txXfrm>
    </dsp:sp>
    <dsp:sp modelId="{2DBB1E84-1F69-489F-887E-D8E81CBA00C4}">
      <dsp:nvSpPr>
        <dsp:cNvPr id="0" name=""/>
        <dsp:cNvSpPr/>
      </dsp:nvSpPr>
      <dsp:spPr>
        <a:xfrm rot="21598140">
          <a:off x="649831" y="2363443"/>
          <a:ext cx="2040074" cy="132605"/>
        </a:xfrm>
        <a:prstGeom prst="rect">
          <a:avLst/>
        </a:prstGeom>
        <a:solidFill>
          <a:schemeClr val="accent5">
            <a:hueOff val="-3973551"/>
            <a:satOff val="15924"/>
            <a:lumOff val="3451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39C13FE-4D7C-4234-8C58-51F9CD561B78}">
      <dsp:nvSpPr>
        <dsp:cNvPr id="0" name=""/>
        <dsp:cNvSpPr/>
      </dsp:nvSpPr>
      <dsp:spPr>
        <a:xfrm>
          <a:off x="346450" y="2212304"/>
          <a:ext cx="1473398" cy="884039"/>
        </a:xfrm>
        <a:prstGeom prst="roundRect">
          <a:avLst>
            <a:gd name="adj" fmla="val 10000"/>
          </a:avLst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>
              <a:latin typeface="+mj-lt"/>
            </a:rPr>
            <a:t>행동에 대한</a:t>
          </a:r>
          <a:endParaRPr lang="en-US" altLang="ko-KR" sz="1800" b="1" kern="1200" dirty="0" smtClean="0">
            <a:latin typeface="+mj-lt"/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>
              <a:latin typeface="+mj-lt"/>
            </a:rPr>
            <a:t>계약 </a:t>
          </a:r>
          <a:endParaRPr lang="ko-KR" altLang="en-US" sz="1800" b="1" kern="1200" dirty="0">
            <a:latin typeface="+mj-lt"/>
          </a:endParaRPr>
        </a:p>
      </dsp:txBody>
      <dsp:txXfrm>
        <a:off x="346450" y="2212304"/>
        <a:ext cx="1473398" cy="884039"/>
      </dsp:txXfrm>
    </dsp:sp>
    <dsp:sp modelId="{81136840-991B-43A9-938F-A6869607D1D1}">
      <dsp:nvSpPr>
        <dsp:cNvPr id="0" name=""/>
        <dsp:cNvSpPr/>
      </dsp:nvSpPr>
      <dsp:spPr>
        <a:xfrm rot="16200000">
          <a:off x="2146082" y="1810367"/>
          <a:ext cx="1096347" cy="132605"/>
        </a:xfrm>
        <a:prstGeom prst="rect">
          <a:avLst/>
        </a:prstGeom>
        <a:solidFill>
          <a:schemeClr val="accent5">
            <a:hueOff val="-5960326"/>
            <a:satOff val="23887"/>
            <a:lumOff val="5177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1217FEA-DDA8-454E-8686-CAD3EDCA7349}">
      <dsp:nvSpPr>
        <dsp:cNvPr id="0" name=""/>
        <dsp:cNvSpPr/>
      </dsp:nvSpPr>
      <dsp:spPr>
        <a:xfrm>
          <a:off x="2395225" y="2211201"/>
          <a:ext cx="1473398" cy="884039"/>
        </a:xfrm>
        <a:prstGeom prst="roundRect">
          <a:avLst>
            <a:gd name="adj" fmla="val 1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>
              <a:latin typeface="+mj-lt"/>
            </a:rPr>
            <a:t>좋은       본보기</a:t>
          </a:r>
          <a:endParaRPr lang="ko-KR" altLang="en-US" sz="2000" b="1" kern="1200" dirty="0">
            <a:latin typeface="+mj-lt"/>
          </a:endParaRPr>
        </a:p>
      </dsp:txBody>
      <dsp:txXfrm>
        <a:off x="2395225" y="2211201"/>
        <a:ext cx="1473398" cy="884039"/>
      </dsp:txXfrm>
    </dsp:sp>
    <dsp:sp modelId="{EA0C4353-558B-4C6E-9353-217C15868724}">
      <dsp:nvSpPr>
        <dsp:cNvPr id="0" name=""/>
        <dsp:cNvSpPr/>
      </dsp:nvSpPr>
      <dsp:spPr>
        <a:xfrm rot="16200000">
          <a:off x="2146082" y="705318"/>
          <a:ext cx="1096347" cy="132605"/>
        </a:xfrm>
        <a:prstGeom prst="rect">
          <a:avLst/>
        </a:prstGeom>
        <a:solidFill>
          <a:schemeClr val="accent5">
            <a:hueOff val="-7947101"/>
            <a:satOff val="31849"/>
            <a:lumOff val="6902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CF8AF1D-BD79-49C6-BB69-A18400BA17B1}">
      <dsp:nvSpPr>
        <dsp:cNvPr id="0" name=""/>
        <dsp:cNvSpPr/>
      </dsp:nvSpPr>
      <dsp:spPr>
        <a:xfrm>
          <a:off x="2395225" y="1106152"/>
          <a:ext cx="1473398" cy="884039"/>
        </a:xfrm>
        <a:prstGeom prst="roundRect">
          <a:avLst>
            <a:gd name="adj" fmla="val 10000"/>
          </a:avLst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>
              <a:latin typeface="+mj-lt"/>
            </a:rPr>
            <a:t>특전박탈</a:t>
          </a:r>
          <a:endParaRPr lang="ko-KR" altLang="en-US" sz="2000" b="1" kern="1200" dirty="0">
            <a:latin typeface="+mj-lt"/>
          </a:endParaRPr>
        </a:p>
      </dsp:txBody>
      <dsp:txXfrm>
        <a:off x="2395225" y="1106152"/>
        <a:ext cx="1473398" cy="884039"/>
      </dsp:txXfrm>
    </dsp:sp>
    <dsp:sp modelId="{A824B8D1-A408-4220-85FD-A3A447DA11FE}">
      <dsp:nvSpPr>
        <dsp:cNvPr id="0" name=""/>
        <dsp:cNvSpPr/>
      </dsp:nvSpPr>
      <dsp:spPr>
        <a:xfrm>
          <a:off x="2698606" y="152794"/>
          <a:ext cx="1950918" cy="132605"/>
        </a:xfrm>
        <a:prstGeom prst="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365328D-5771-4E6C-BAAE-A92B3D50C69D}">
      <dsp:nvSpPr>
        <dsp:cNvPr id="0" name=""/>
        <dsp:cNvSpPr/>
      </dsp:nvSpPr>
      <dsp:spPr>
        <a:xfrm>
          <a:off x="2395225" y="1103"/>
          <a:ext cx="1473398" cy="884039"/>
        </a:xfrm>
        <a:prstGeom prst="roundRect">
          <a:avLst>
            <a:gd name="adj" fmla="val 10000"/>
          </a:avLst>
        </a:prstGeom>
        <a:solidFill>
          <a:schemeClr val="accent5">
            <a:hueOff val="-8278230"/>
            <a:satOff val="33176"/>
            <a:lumOff val="719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>
              <a:latin typeface="+mj-lt"/>
            </a:rPr>
            <a:t>꾸중 </a:t>
          </a:r>
          <a:endParaRPr lang="ko-KR" altLang="en-US" sz="2400" b="1" kern="1200" dirty="0">
            <a:latin typeface="+mj-lt"/>
          </a:endParaRPr>
        </a:p>
      </dsp:txBody>
      <dsp:txXfrm>
        <a:off x="2395225" y="1103"/>
        <a:ext cx="1473398" cy="884039"/>
      </dsp:txXfrm>
    </dsp:sp>
    <dsp:sp modelId="{1DA41C64-432B-4EA2-AFFB-5BE5DBA4A691}">
      <dsp:nvSpPr>
        <dsp:cNvPr id="0" name=""/>
        <dsp:cNvSpPr/>
      </dsp:nvSpPr>
      <dsp:spPr>
        <a:xfrm>
          <a:off x="4354845" y="1103"/>
          <a:ext cx="1473398" cy="884039"/>
        </a:xfrm>
        <a:prstGeom prst="roundRect">
          <a:avLst>
            <a:gd name="adj" fmla="val 1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>
              <a:latin typeface="+mj-lt"/>
            </a:rPr>
            <a:t>혼자 있게 하기</a:t>
          </a:r>
          <a:endParaRPr lang="ko-KR" altLang="en-US" sz="2000" b="1" kern="1200" dirty="0">
            <a:latin typeface="+mj-lt"/>
          </a:endParaRPr>
        </a:p>
      </dsp:txBody>
      <dsp:txXfrm>
        <a:off x="4354845" y="1103"/>
        <a:ext cx="1473398" cy="8840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C4AC5-195B-443F-85FB-9E3A36D90F2A}" type="datetimeFigureOut">
              <a:rPr lang="ko-KR" altLang="en-US" smtClean="0"/>
              <a:pPr/>
              <a:t>2014-03-06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68FC65-D454-4360-9E19-BB0424690C4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2FBDC1-8840-417D-8749-DF6B8FA07D3B}" type="datetimeFigureOut">
              <a:rPr lang="ko-KR" altLang="en-US" smtClean="0"/>
              <a:pPr/>
              <a:t>2014-03-06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BD9E25-95AF-411A-B4EB-2E158753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1B0CF6-A63D-477B-8467-EBFF995B13CB}" type="slidenum">
              <a:rPr lang="ko-KR" altLang="en-US" smtClean="0"/>
              <a:pPr>
                <a:defRPr/>
              </a:pPr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66F1D7-D0B9-42D1-B354-492C49021F12}" type="slidenum">
              <a:rPr lang="ko-KR" altLang="en-US" smtClean="0"/>
              <a:pPr>
                <a:defRPr/>
              </a:pPr>
              <a:t>2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ko-KR" dirty="0" smtClean="0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5E6FE44-E3B7-4676-A235-93CE0CAF2E34}" type="slidenum">
              <a:rPr lang="ko-KR" altLang="en-US" smtClean="0"/>
              <a:pPr>
                <a:defRPr/>
              </a:pPr>
              <a:t>26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92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36CB9A-E35D-45B3-B12C-650B172B1F26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92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8FE93F-2BAB-453A-9039-59365C4C9A2D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37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38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39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40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41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42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43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44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45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46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47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48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49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50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51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0875A12-368A-4D45-8F6F-7234BBF44364}" type="slidenum">
              <a:rPr lang="ko-KR" altLang="en-US" smtClean="0"/>
              <a:pPr>
                <a:defRPr/>
              </a:pPr>
              <a:t>52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9E25-95AF-411A-B4EB-2E1587537CDE}" type="slidenum">
              <a:rPr lang="ko-KR" altLang="en-US" smtClean="0"/>
              <a:pPr/>
              <a:t>53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BFAB-C15B-4C0B-BC92-4C65A2C83B33}" type="datetimeFigureOut">
              <a:rPr lang="ko-KR" altLang="en-US" smtClean="0"/>
              <a:pPr/>
              <a:t>2014-03-06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AF703-ED55-4B8C-98BA-6FA12CED3D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BFAB-C15B-4C0B-BC92-4C65A2C83B33}" type="datetimeFigureOut">
              <a:rPr lang="ko-KR" altLang="en-US" smtClean="0"/>
              <a:pPr/>
              <a:t>2014-03-06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AF703-ED55-4B8C-98BA-6FA12CED3D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BFAB-C15B-4C0B-BC92-4C65A2C83B33}" type="datetimeFigureOut">
              <a:rPr lang="ko-KR" altLang="en-US" smtClean="0"/>
              <a:pPr/>
              <a:t>2014-03-06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AF703-ED55-4B8C-98BA-6FA12CED3D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BFAB-C15B-4C0B-BC92-4C65A2C83B33}" type="datetimeFigureOut">
              <a:rPr lang="ko-KR" altLang="en-US" smtClean="0"/>
              <a:pPr/>
              <a:t>2014-03-06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AF703-ED55-4B8C-98BA-6FA12CED3D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BFAB-C15B-4C0B-BC92-4C65A2C83B33}" type="datetimeFigureOut">
              <a:rPr lang="ko-KR" altLang="en-US" smtClean="0"/>
              <a:pPr/>
              <a:t>2014-03-06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AF703-ED55-4B8C-98BA-6FA12CED3D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BFAB-C15B-4C0B-BC92-4C65A2C83B33}" type="datetimeFigureOut">
              <a:rPr lang="ko-KR" altLang="en-US" smtClean="0"/>
              <a:pPr/>
              <a:t>2014-03-06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AF703-ED55-4B8C-98BA-6FA12CED3D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BFAB-C15B-4C0B-BC92-4C65A2C83B33}" type="datetimeFigureOut">
              <a:rPr lang="ko-KR" altLang="en-US" smtClean="0"/>
              <a:pPr/>
              <a:t>2014-03-06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AF703-ED55-4B8C-98BA-6FA12CED3D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BFAB-C15B-4C0B-BC92-4C65A2C83B33}" type="datetimeFigureOut">
              <a:rPr lang="ko-KR" altLang="en-US" smtClean="0"/>
              <a:pPr/>
              <a:t>2014-03-06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AF703-ED55-4B8C-98BA-6FA12CED3D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BFAB-C15B-4C0B-BC92-4C65A2C83B33}" type="datetimeFigureOut">
              <a:rPr lang="ko-KR" altLang="en-US" smtClean="0"/>
              <a:pPr/>
              <a:t>2014-03-06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AF703-ED55-4B8C-98BA-6FA12CED3D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BFAB-C15B-4C0B-BC92-4C65A2C83B33}" type="datetimeFigureOut">
              <a:rPr lang="ko-KR" altLang="en-US" smtClean="0"/>
              <a:pPr/>
              <a:t>2014-03-06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AF703-ED55-4B8C-98BA-6FA12CED3D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BFAB-C15B-4C0B-BC92-4C65A2C83B33}" type="datetimeFigureOut">
              <a:rPr lang="ko-KR" altLang="en-US" smtClean="0"/>
              <a:pPr/>
              <a:t>2014-03-06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AF703-ED55-4B8C-98BA-6FA12CED3D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FBFAB-C15B-4C0B-BC92-4C65A2C83B33}" type="datetimeFigureOut">
              <a:rPr lang="ko-KR" altLang="en-US" smtClean="0"/>
              <a:pPr/>
              <a:t>2014-03-06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AF703-ED55-4B8C-98BA-6FA12CED3D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gif"/><Relationship Id="rId4" Type="http://schemas.openxmlformats.org/officeDocument/2006/relationships/image" Target="../media/image15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gif"/><Relationship Id="rId4" Type="http://schemas.openxmlformats.org/officeDocument/2006/relationships/image" Target="../media/image15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gif"/><Relationship Id="rId4" Type="http://schemas.openxmlformats.org/officeDocument/2006/relationships/image" Target="../media/image15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gif"/><Relationship Id="rId4" Type="http://schemas.openxmlformats.org/officeDocument/2006/relationships/image" Target="../media/image15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wmf"/><Relationship Id="rId4" Type="http://schemas.openxmlformats.org/officeDocument/2006/relationships/image" Target="../media/image16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Microsoft_Office_Excel_97-2003_____1.xls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Microsoft_Office_Excel_97-2003_____3.xls"/><Relationship Id="rId5" Type="http://schemas.openxmlformats.org/officeDocument/2006/relationships/oleObject" Target="../embeddings/Microsoft_Office_Excel_97-2003_____2.xls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Microsoft_Office_Excel_97-2003_____4.xls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slide" Target="slide5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Microsoft_Office_Excel_97-2003_____6.xls"/><Relationship Id="rId5" Type="http://schemas.openxmlformats.org/officeDocument/2006/relationships/oleObject" Target="../embeddings/Microsoft_Office_Excel_97-2003_____5.xls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Microsoft_Office_Excel_97-2003_____8.xls"/><Relationship Id="rId5" Type="http://schemas.openxmlformats.org/officeDocument/2006/relationships/oleObject" Target="../embeddings/Microsoft_Office_Excel_97-2003_____7.xls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gif"/><Relationship Id="rId4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gif"/><Relationship Id="rId4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wmf"/><Relationship Id="rId5" Type="http://schemas.openxmlformats.org/officeDocument/2006/relationships/image" Target="../media/image46.gif"/><Relationship Id="rId4" Type="http://schemas.openxmlformats.org/officeDocument/2006/relationships/image" Target="../media/image42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1.jpe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2.jpeg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39.gif"/><Relationship Id="rId4" Type="http://schemas.openxmlformats.org/officeDocument/2006/relationships/image" Target="../media/image1.jpe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2.xml"/><Relationship Id="rId12" Type="http://schemas.openxmlformats.org/officeDocument/2006/relationships/image" Target="../media/image5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3.wmf"/><Relationship Id="rId5" Type="http://schemas.openxmlformats.org/officeDocument/2006/relationships/diagramLayout" Target="../diagrams/layout2.xml"/><Relationship Id="rId10" Type="http://schemas.openxmlformats.org/officeDocument/2006/relationships/image" Target="../media/image58.wmf"/><Relationship Id="rId4" Type="http://schemas.openxmlformats.org/officeDocument/2006/relationships/diagramData" Target="../diagrams/data2.xml"/><Relationship Id="rId9" Type="http://schemas.openxmlformats.org/officeDocument/2006/relationships/image" Target="../media/image5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gif"/><Relationship Id="rId4" Type="http://schemas.openxmlformats.org/officeDocument/2006/relationships/image" Target="../media/image2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png"/><Relationship Id="rId4" Type="http://schemas.openxmlformats.org/officeDocument/2006/relationships/image" Target="../media/image24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13" Type="http://schemas.openxmlformats.org/officeDocument/2006/relationships/image" Target="../media/image56.png"/><Relationship Id="rId3" Type="http://schemas.openxmlformats.org/officeDocument/2006/relationships/image" Target="../media/image1.jpeg"/><Relationship Id="rId7" Type="http://schemas.openxmlformats.org/officeDocument/2006/relationships/diagramLayout" Target="../diagrams/layout3.xml"/><Relationship Id="rId12" Type="http://schemas.openxmlformats.org/officeDocument/2006/relationships/image" Target="../media/image6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hyperlink" Target="http://www.korea1391.org/" TargetMode="External"/><Relationship Id="rId5" Type="http://schemas.openxmlformats.org/officeDocument/2006/relationships/image" Target="../media/image63.png"/><Relationship Id="rId10" Type="http://schemas.microsoft.com/office/2007/relationships/diagramDrawing" Target="../diagrams/drawing3.xml"/><Relationship Id="rId4" Type="http://schemas.openxmlformats.org/officeDocument/2006/relationships/image" Target="../media/image24.jpeg"/><Relationship Id="rId9" Type="http://schemas.openxmlformats.org/officeDocument/2006/relationships/diagramColors" Target="../diagrams/colors3.xml"/><Relationship Id="rId14" Type="http://schemas.openxmlformats.org/officeDocument/2006/relationships/image" Target="../media/image65.w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1.jpe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66.gif"/><Relationship Id="rId4" Type="http://schemas.openxmlformats.org/officeDocument/2006/relationships/image" Target="../media/image24.jpeg"/><Relationship Id="rId9" Type="http://schemas.openxmlformats.org/officeDocument/2006/relationships/image" Target="../media/image7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gif"/><Relationship Id="rId5" Type="http://schemas.openxmlformats.org/officeDocument/2006/relationships/image" Target="../media/image70.png"/><Relationship Id="rId4" Type="http://schemas.openxmlformats.org/officeDocument/2006/relationships/image" Target="../media/image2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jpeg"/><Relationship Id="rId4" Type="http://schemas.openxmlformats.org/officeDocument/2006/relationships/image" Target="../media/image24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1.jpeg"/><Relationship Id="rId7" Type="http://schemas.openxmlformats.org/officeDocument/2006/relationships/image" Target="../media/image7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8.png"/><Relationship Id="rId4" Type="http://schemas.openxmlformats.org/officeDocument/2006/relationships/image" Target="../media/image24.jpeg"/><Relationship Id="rId9" Type="http://schemas.openxmlformats.org/officeDocument/2006/relationships/image" Target="../media/image42.gi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gif"/><Relationship Id="rId4" Type="http://schemas.openxmlformats.org/officeDocument/2006/relationships/image" Target="../media/image2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gif"/><Relationship Id="rId5" Type="http://schemas.openxmlformats.org/officeDocument/2006/relationships/image" Target="../media/image66.gif"/><Relationship Id="rId4" Type="http://schemas.openxmlformats.org/officeDocument/2006/relationships/image" Target="../media/image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gif"/><Relationship Id="rId5" Type="http://schemas.openxmlformats.org/officeDocument/2006/relationships/image" Target="../media/image74.png"/><Relationship Id="rId4" Type="http://schemas.openxmlformats.org/officeDocument/2006/relationships/image" Target="../media/image24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image" Target="../media/image75.wmf"/><Relationship Id="rId7" Type="http://schemas.openxmlformats.org/officeDocument/2006/relationships/image" Target="../media/image77.png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11" Type="http://schemas.openxmlformats.org/officeDocument/2006/relationships/diagramColors" Target="../diagrams/colors4.xml"/><Relationship Id="rId5" Type="http://schemas.openxmlformats.org/officeDocument/2006/relationships/image" Target="../media/image24.jpeg"/><Relationship Id="rId10" Type="http://schemas.openxmlformats.org/officeDocument/2006/relationships/diagramQuickStyle" Target="../diagrams/quickStyle4.xml"/><Relationship Id="rId4" Type="http://schemas.openxmlformats.org/officeDocument/2006/relationships/image" Target="../media/image1.jpeg"/><Relationship Id="rId9" Type="http://schemas.openxmlformats.org/officeDocument/2006/relationships/diagramLayout" Target="../diagrams/layout4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image" Target="../media/image75.wmf"/><Relationship Id="rId7" Type="http://schemas.openxmlformats.org/officeDocument/2006/relationships/image" Target="../media/image79.png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11" Type="http://schemas.openxmlformats.org/officeDocument/2006/relationships/diagramColors" Target="../diagrams/colors5.xml"/><Relationship Id="rId5" Type="http://schemas.openxmlformats.org/officeDocument/2006/relationships/image" Target="../media/image24.jpeg"/><Relationship Id="rId10" Type="http://schemas.openxmlformats.org/officeDocument/2006/relationships/diagramQuickStyle" Target="../diagrams/quickStyle5.xml"/><Relationship Id="rId4" Type="http://schemas.openxmlformats.org/officeDocument/2006/relationships/image" Target="../media/image1.jpeg"/><Relationship Id="rId9" Type="http://schemas.openxmlformats.org/officeDocument/2006/relationships/diagramLayout" Target="../diagrams/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80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slide" Target="slide20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5" Type="http://schemas.openxmlformats.org/officeDocument/2006/relationships/slide" Target="slide21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제목 1"/>
          <p:cNvSpPr>
            <a:spLocks noGrp="1"/>
          </p:cNvSpPr>
          <p:nvPr>
            <p:ph type="ctrTitle"/>
          </p:nvPr>
        </p:nvSpPr>
        <p:spPr>
          <a:xfrm>
            <a:off x="0" y="704435"/>
            <a:ext cx="8715375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ko-KR" sz="48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48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교사</a:t>
            </a:r>
            <a:r>
              <a:rPr lang="en-US" altLang="ko-KR" sz="48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48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가 꼭 알아야 하는 </a:t>
            </a:r>
            <a:r>
              <a:rPr lang="en-US" altLang="ko-KR" sz="48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48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48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아동학대예방사업 </a:t>
            </a:r>
          </a:p>
        </p:txBody>
      </p:sp>
      <p:grpSp>
        <p:nvGrpSpPr>
          <p:cNvPr id="2" name="그룹 16"/>
          <p:cNvGrpSpPr>
            <a:grpSpLocks/>
          </p:cNvGrpSpPr>
          <p:nvPr/>
        </p:nvGrpSpPr>
        <p:grpSpPr bwMode="auto">
          <a:xfrm>
            <a:off x="4214813" y="6572250"/>
            <a:ext cx="4929187" cy="142875"/>
            <a:chOff x="4214810" y="6715148"/>
            <a:chExt cx="4929190" cy="142876"/>
          </a:xfrm>
        </p:grpSpPr>
        <p:sp>
          <p:nvSpPr>
            <p:cNvPr id="23" name="직사각형 22"/>
            <p:cNvSpPr/>
            <p:nvPr/>
          </p:nvSpPr>
          <p:spPr>
            <a:xfrm>
              <a:off x="6786562" y="6715148"/>
              <a:ext cx="2357438" cy="142876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50800" cap="rnd" cmpd="dbl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dirty="0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5072061" y="6715148"/>
              <a:ext cx="1643063" cy="14287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50800" cap="rnd" cmpd="dbl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dirty="0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4214810" y="6715148"/>
              <a:ext cx="785812" cy="14287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50800" cap="rnd" cmpd="dbl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dirty="0"/>
            </a:p>
          </p:txBody>
        </p:sp>
      </p:grpSp>
      <p:cxnSp>
        <p:nvCxnSpPr>
          <p:cNvPr id="26" name="직선 연결선 25"/>
          <p:cNvCxnSpPr/>
          <p:nvPr/>
        </p:nvCxnSpPr>
        <p:spPr>
          <a:xfrm>
            <a:off x="0" y="2132856"/>
            <a:ext cx="8286750" cy="1587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5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39150" y="1660525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그룹 12"/>
          <p:cNvGrpSpPr/>
          <p:nvPr/>
        </p:nvGrpSpPr>
        <p:grpSpPr>
          <a:xfrm>
            <a:off x="611560" y="3789040"/>
            <a:ext cx="3816449" cy="2238375"/>
            <a:chOff x="611560" y="3789040"/>
            <a:chExt cx="3816449" cy="2238375"/>
          </a:xfrm>
        </p:grpSpPr>
        <p:pic>
          <p:nvPicPr>
            <p:cNvPr id="11" name="_x12552968" descr="EMB000004ac23a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11560" y="3789040"/>
              <a:ext cx="1890712" cy="2238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_x31915568" descr="EMB000004ac23ab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627784" y="3789040"/>
              <a:ext cx="1800225" cy="2220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4" name="그림 13" descr="첨부2.중앙ci(영문혼합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72066" y="5429264"/>
            <a:ext cx="3752209" cy="10062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8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9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0" y="357188"/>
            <a:ext cx="8786813" cy="65008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635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8197" name="그림 5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764704"/>
            <a:ext cx="536575" cy="714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TextBox 6"/>
          <p:cNvSpPr txBox="1">
            <a:spLocks noChangeArrowheads="1"/>
          </p:cNvSpPr>
          <p:nvPr/>
        </p:nvSpPr>
        <p:spPr bwMode="auto">
          <a:xfrm>
            <a:off x="1399084" y="907632"/>
            <a:ext cx="63412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2400" b="1" dirty="0" smtClean="0">
                <a:solidFill>
                  <a:srgbClr val="FF0000"/>
                </a:solidFill>
                <a:latin typeface="HY강B" pitchFamily="18" charset="-127"/>
                <a:ea typeface="HY강B" pitchFamily="18" charset="-127"/>
              </a:rPr>
              <a:t>‘</a:t>
            </a:r>
            <a:r>
              <a:rPr lang="ko-KR" altLang="en-US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교사</a:t>
            </a:r>
            <a:r>
              <a:rPr lang="en-US" altLang="ko-KR" sz="2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가 꼭 알아야 하는 아동학대예방사업 </a:t>
            </a:r>
            <a:r>
              <a:rPr kumimoji="0" lang="ko-KR" altLang="en-US" sz="24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kumimoji="0" lang="ko-KR" altLang="en-US" sz="24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9" name="직선 연결선 8"/>
          <p:cNvCxnSpPr/>
          <p:nvPr/>
        </p:nvCxnSpPr>
        <p:spPr bwMode="auto">
          <a:xfrm>
            <a:off x="1470521" y="1336204"/>
            <a:ext cx="6429375" cy="1587"/>
          </a:xfrm>
          <a:prstGeom prst="line">
            <a:avLst/>
          </a:prstGeom>
          <a:ln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 bwMode="auto">
          <a:xfrm>
            <a:off x="2195736" y="1072170"/>
            <a:ext cx="5760640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500" dirty="0">
              <a:latin typeface="HY강B" pitchFamily="18" charset="-127"/>
              <a:ea typeface="HY강B" pitchFamily="18" charset="-127"/>
            </a:endParaRP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000" dirty="0">
              <a:latin typeface="HY강B" pitchFamily="18" charset="-127"/>
              <a:ea typeface="HY강B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dirty="0">
                <a:latin typeface="HY강B" pitchFamily="18" charset="-127"/>
                <a:ea typeface="HY강B" pitchFamily="18" charset="-127"/>
              </a:rPr>
              <a:t>Ⅰ</a:t>
            </a:r>
            <a:r>
              <a:rPr kumimoji="0" lang="en-US" altLang="ko-KR" sz="2000" b="1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000" b="1" dirty="0" smtClean="0">
                <a:latin typeface="맑은 고딕" pitchFamily="50" charset="-127"/>
                <a:ea typeface="맑은 고딕" pitchFamily="50" charset="-127"/>
              </a:rPr>
              <a:t>아동학대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알아</a:t>
            </a:r>
            <a:r>
              <a:rPr kumimoji="0" lang="ko-KR" altLang="en-US" sz="2000" b="1" dirty="0" smtClean="0">
                <a:latin typeface="맑은 고딕" pitchFamily="50" charset="-127"/>
                <a:ea typeface="맑은 고딕" pitchFamily="50" charset="-127"/>
              </a:rPr>
              <a:t>보기 </a:t>
            </a:r>
            <a:endParaRPr kumimoji="0" lang="en-US" altLang="ko-KR" sz="2000" b="1" dirty="0">
              <a:latin typeface="맑은 고딕" pitchFamily="50" charset="-127"/>
              <a:ea typeface="맑은 고딕" pitchFamily="50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500" b="1" dirty="0">
              <a:latin typeface="맑은 고딕" pitchFamily="50" charset="-127"/>
              <a:ea typeface="맑은 고딕" pitchFamily="50" charset="-127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latin typeface="맑은 고딕" pitchFamily="50" charset="-127"/>
                <a:ea typeface="맑은 고딕" pitchFamily="50" charset="-127"/>
              </a:rPr>
              <a:t> 1</a:t>
            </a:r>
            <a:r>
              <a:rPr kumimoji="0" lang="en-US" altLang="ko-KR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아동권리 협약</a:t>
            </a:r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2.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아동학대 정의  </a:t>
            </a:r>
            <a:endParaRPr kumimoji="0" lang="en-US" altLang="ko-KR" dirty="0">
              <a:latin typeface="맑은 고딕" pitchFamily="50" charset="-127"/>
              <a:ea typeface="맑은 고딕" pitchFamily="50" charset="-127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latin typeface="맑은 고딕" pitchFamily="50" charset="-127"/>
                <a:ea typeface="맑은 고딕" pitchFamily="50" charset="-127"/>
              </a:rPr>
              <a:t> 3</a:t>
            </a:r>
            <a:r>
              <a:rPr kumimoji="0" lang="en-US" altLang="ko-KR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아동학대 유형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4.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아동학대 처벌조항  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5.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아동학대 현황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6.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아동학대 발생요인  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7.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아동학대 결과  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Ⅱ.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아동학대예방사업 이해하기 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      1.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법적 근거  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      2.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아동보호전문기관   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      3.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학대피해아동의 보호절차 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r>
              <a:rPr lang="ko-KR" altLang="ko-KR" sz="2000" b="1" dirty="0" smtClean="0">
                <a:latin typeface="맑은 고딕" pitchFamily="50" charset="-127"/>
                <a:ea typeface="맑은 고딕" pitchFamily="50" charset="-127"/>
              </a:rPr>
              <a:t>Ⅲ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아동학대 신고의무자 살펴보기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      1.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아동학대 신고의무자란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? </a:t>
            </a:r>
          </a:p>
          <a:p>
            <a:pPr>
              <a:defRPr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      2.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아동학대 신고의무자 역할 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dirty="0" smtClean="0">
              <a:solidFill>
                <a:schemeClr val="bg1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    </a:t>
            </a:r>
          </a:p>
          <a:p>
            <a:pPr>
              <a:defRPr/>
            </a:pPr>
            <a:endParaRPr lang="en-US" altLang="ko-KR" dirty="0" smtClean="0">
              <a:solidFill>
                <a:schemeClr val="bg1">
                  <a:lumMod val="50000"/>
                </a:schemeClr>
              </a:solidFill>
              <a:latin typeface="HY강B" pitchFamily="18" charset="-127"/>
              <a:ea typeface="HY강B" pitchFamily="18" charset="-127"/>
            </a:endParaRPr>
          </a:p>
          <a:p>
            <a:pPr>
              <a:defRPr/>
            </a:pPr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HY강B" pitchFamily="18" charset="-127"/>
                <a:ea typeface="HY강B" pitchFamily="18" charset="-127"/>
              </a:rPr>
              <a:t> </a:t>
            </a:r>
            <a:endParaRPr lang="en-US" altLang="ko-KR" dirty="0" smtClean="0">
              <a:solidFill>
                <a:schemeClr val="bg1">
                  <a:lumMod val="50000"/>
                </a:schemeClr>
              </a:solidFill>
              <a:latin typeface="HY강B" pitchFamily="18" charset="-127"/>
              <a:ea typeface="HY강B" pitchFamily="18" charset="-127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solidFill>
                  <a:schemeClr val="bg1">
                    <a:lumMod val="50000"/>
                  </a:schemeClr>
                </a:solidFill>
                <a:latin typeface="HY강B" pitchFamily="18" charset="-127"/>
                <a:ea typeface="HY강B" pitchFamily="18" charset="-127"/>
              </a:rPr>
              <a:t>   </a:t>
            </a:r>
            <a:r>
              <a:rPr kumimoji="0" lang="ko-KR" altLang="en-US" dirty="0" smtClean="0">
                <a:solidFill>
                  <a:schemeClr val="bg1">
                    <a:lumMod val="50000"/>
                  </a:schemeClr>
                </a:solidFill>
                <a:latin typeface="HY강B" pitchFamily="18" charset="-127"/>
                <a:ea typeface="HY강B" pitchFamily="18" charset="-127"/>
              </a:rPr>
              <a:t> </a:t>
            </a:r>
            <a:endParaRPr kumimoji="0" lang="en-US" altLang="ko-KR" dirty="0">
              <a:solidFill>
                <a:schemeClr val="bg1">
                  <a:lumMod val="50000"/>
                </a:schemeClr>
              </a:solidFill>
              <a:latin typeface="HY강B" pitchFamily="18" charset="-127"/>
              <a:ea typeface="HY강B" pitchFamily="18" charset="-127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solidFill>
                  <a:schemeClr val="bg1">
                    <a:lumMod val="50000"/>
                  </a:schemeClr>
                </a:solidFill>
                <a:latin typeface="HY강B" pitchFamily="18" charset="-127"/>
                <a:ea typeface="HY강B" pitchFamily="18" charset="-127"/>
              </a:rPr>
              <a:t>            </a:t>
            </a:r>
            <a:endParaRPr kumimoji="0" lang="en-US" altLang="ko-KR" dirty="0">
              <a:solidFill>
                <a:schemeClr val="bg1">
                  <a:lumMod val="50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4869160"/>
            <a:ext cx="1722438" cy="172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1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2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0" y="357188"/>
            <a:ext cx="8786813" cy="65008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635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9220" name="그림 5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5" y="2000250"/>
            <a:ext cx="1500188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TextBox 6"/>
          <p:cNvSpPr txBox="1">
            <a:spLocks noChangeArrowheads="1"/>
          </p:cNvSpPr>
          <p:nvPr/>
        </p:nvSpPr>
        <p:spPr bwMode="auto">
          <a:xfrm>
            <a:off x="2285984" y="2714620"/>
            <a:ext cx="53578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3200" b="1" cap="all" dirty="0">
                <a:ln w="9000" cmpd="sng">
                  <a:solidFill>
                    <a:srgbClr val="33CC33"/>
                  </a:solidFill>
                  <a:prstDash val="solid"/>
                </a:ln>
                <a:solidFill>
                  <a:srgbClr val="0099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ea"/>
                <a:ea typeface="+mj-ea"/>
              </a:rPr>
              <a:t>Ⅰ</a:t>
            </a:r>
            <a:r>
              <a:rPr kumimoji="0" lang="en-US" altLang="ko-KR" sz="3200" b="1" cap="all" dirty="0" smtClean="0">
                <a:ln w="9000" cmpd="sng">
                  <a:solidFill>
                    <a:srgbClr val="33CC33"/>
                  </a:solidFill>
                  <a:prstDash val="solid"/>
                </a:ln>
                <a:solidFill>
                  <a:srgbClr val="0099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ea"/>
                <a:ea typeface="+mj-ea"/>
              </a:rPr>
              <a:t>. </a:t>
            </a:r>
            <a:r>
              <a:rPr kumimoji="0" lang="ko-KR" altLang="en-US" sz="3200" b="1" cap="all" dirty="0" smtClean="0">
                <a:ln w="9000" cmpd="sng">
                  <a:solidFill>
                    <a:srgbClr val="33CC33"/>
                  </a:solidFill>
                  <a:prstDash val="solid"/>
                </a:ln>
                <a:solidFill>
                  <a:srgbClr val="0099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ea"/>
                <a:ea typeface="+mj-ea"/>
              </a:rPr>
              <a:t>아동학대 </a:t>
            </a:r>
            <a:r>
              <a:rPr lang="ko-KR" altLang="en-US" sz="3200" b="1" cap="all" dirty="0" smtClean="0">
                <a:ln w="9000" cmpd="sng">
                  <a:solidFill>
                    <a:srgbClr val="33CC33"/>
                  </a:solidFill>
                  <a:prstDash val="solid"/>
                </a:ln>
                <a:solidFill>
                  <a:srgbClr val="0099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ea"/>
                <a:ea typeface="+mj-ea"/>
              </a:rPr>
              <a:t>알아</a:t>
            </a:r>
            <a:r>
              <a:rPr kumimoji="0" lang="ko-KR" altLang="en-US" sz="3200" b="1" cap="all" dirty="0" smtClean="0">
                <a:ln w="9000" cmpd="sng">
                  <a:solidFill>
                    <a:srgbClr val="33CC33"/>
                  </a:solidFill>
                  <a:prstDash val="solid"/>
                </a:ln>
                <a:solidFill>
                  <a:srgbClr val="0099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ea"/>
                <a:ea typeface="+mj-ea"/>
              </a:rPr>
              <a:t>보기 </a:t>
            </a:r>
            <a:r>
              <a:rPr kumimoji="0" lang="en-US" altLang="ko-KR" sz="3200" b="1" cap="all" dirty="0" smtClean="0">
                <a:ln w="9000" cmpd="sng">
                  <a:solidFill>
                    <a:srgbClr val="33CC33"/>
                  </a:solidFill>
                  <a:prstDash val="solid"/>
                </a:ln>
                <a:solidFill>
                  <a:srgbClr val="0099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ea"/>
                <a:ea typeface="+mj-ea"/>
              </a:rPr>
              <a:t> </a:t>
            </a:r>
            <a:endParaRPr kumimoji="0" lang="ko-KR" altLang="en-US" sz="3200" b="1" cap="all" dirty="0">
              <a:ln w="9000" cmpd="sng">
                <a:solidFill>
                  <a:srgbClr val="33CC33"/>
                </a:solidFill>
                <a:prstDash val="solid"/>
              </a:ln>
              <a:solidFill>
                <a:srgbClr val="009900"/>
              </a:solidFill>
              <a:effectLst>
                <a:reflection blurRad="12700" stA="28000" endPos="45000" dist="1000" dir="5400000" sy="-100000" algn="bl" rotWithShape="0"/>
              </a:effectLst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 dirty="0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71450"/>
            <a:ext cx="5705408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100" b="1" dirty="0">
                <a:solidFill>
                  <a:srgbClr val="080808"/>
                </a:solidFill>
                <a:latin typeface="+mj-ea"/>
                <a:ea typeface="+mj-ea"/>
              </a:rPr>
              <a:t>Ⅰ</a:t>
            </a:r>
            <a:r>
              <a:rPr kumimoji="0"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. </a:t>
            </a:r>
            <a:r>
              <a:rPr kumimoji="0"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아동학대 </a:t>
            </a:r>
            <a:r>
              <a:rPr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알아</a:t>
            </a:r>
            <a:r>
              <a:rPr kumimoji="0"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보기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_</a:t>
            </a:r>
            <a:r>
              <a:rPr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유엔 아동권리 협약 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endParaRPr kumimoji="0" lang="en-US" altLang="ko-KR" sz="21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8" name="가로로 말린 두루마리 모양 7"/>
          <p:cNvSpPr/>
          <p:nvPr/>
        </p:nvSpPr>
        <p:spPr bwMode="auto">
          <a:xfrm>
            <a:off x="395536" y="1124744"/>
            <a:ext cx="8208912" cy="1152128"/>
          </a:xfrm>
          <a:prstGeom prst="horizontalScroll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ko-KR" altLang="en-US" sz="2800" dirty="0" smtClean="0">
                <a:solidFill>
                  <a:schemeClr val="bg1"/>
                </a:solidFill>
                <a:latin typeface="+mn-ea"/>
              </a:rPr>
              <a:t>유엔 아동권리 협약 </a:t>
            </a:r>
            <a:endParaRPr lang="en-US" altLang="ko-KR" sz="2800" dirty="0" smtClean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en-US" altLang="ko-KR" sz="2800" dirty="0" smtClean="0">
                <a:solidFill>
                  <a:schemeClr val="bg1"/>
                </a:solidFill>
                <a:latin typeface="+mn-ea"/>
              </a:rPr>
              <a:t>  ( The UN Convention on the Right of the Child )  </a:t>
            </a:r>
          </a:p>
        </p:txBody>
      </p:sp>
      <p:grpSp>
        <p:nvGrpSpPr>
          <p:cNvPr id="2" name="그룹 7"/>
          <p:cNvGrpSpPr>
            <a:grpSpLocks/>
          </p:cNvGrpSpPr>
          <p:nvPr/>
        </p:nvGrpSpPr>
        <p:grpSpPr bwMode="auto">
          <a:xfrm>
            <a:off x="611188" y="2348880"/>
            <a:ext cx="3500437" cy="2567608"/>
            <a:chOff x="611188" y="2276475"/>
            <a:chExt cx="3500437" cy="2640013"/>
          </a:xfrm>
        </p:grpSpPr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11188" y="2276475"/>
              <a:ext cx="3500437" cy="2640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순서도: 대체 처리 10"/>
            <p:cNvSpPr/>
            <p:nvPr/>
          </p:nvSpPr>
          <p:spPr bwMode="auto">
            <a:xfrm>
              <a:off x="785786" y="2571744"/>
              <a:ext cx="1143008" cy="428628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altLang="ko-KR" sz="2000" b="1" dirty="0"/>
                <a:t>1989</a:t>
              </a:r>
              <a:r>
                <a:rPr lang="ko-KR" altLang="en-US" sz="2000" b="1" dirty="0"/>
                <a:t>년</a:t>
              </a:r>
            </a:p>
          </p:txBody>
        </p:sp>
      </p:grpSp>
      <p:sp>
        <p:nvSpPr>
          <p:cNvPr id="12" name="아래쪽 화살표 11"/>
          <p:cNvSpPr/>
          <p:nvPr/>
        </p:nvSpPr>
        <p:spPr bwMode="auto">
          <a:xfrm rot="16200000">
            <a:off x="3964781" y="3393282"/>
            <a:ext cx="1000125" cy="785812"/>
          </a:xfrm>
          <a:prstGeom prst="downArrow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38039"/>
                  <a:invGamma/>
                  <a:alpha val="0"/>
                </a:schemeClr>
              </a:gs>
            </a:gsLst>
            <a:lin ang="5400000" scaled="1"/>
          </a:gradFill>
          <a:ln w="2857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" name="그룹 9"/>
          <p:cNvGrpSpPr>
            <a:grpSpLocks/>
          </p:cNvGrpSpPr>
          <p:nvPr/>
        </p:nvGrpSpPr>
        <p:grpSpPr bwMode="auto">
          <a:xfrm>
            <a:off x="4643438" y="2135188"/>
            <a:ext cx="3922712" cy="2884487"/>
            <a:chOff x="4643438" y="2135188"/>
            <a:chExt cx="3922712" cy="2884487"/>
          </a:xfrm>
        </p:grpSpPr>
        <p:pic>
          <p:nvPicPr>
            <p:cNvPr id="14" name="Picture 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132388" y="2135188"/>
              <a:ext cx="3433762" cy="2884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순서도: 대체 처리 14"/>
            <p:cNvSpPr/>
            <p:nvPr/>
          </p:nvSpPr>
          <p:spPr bwMode="auto">
            <a:xfrm>
              <a:off x="4643438" y="2571744"/>
              <a:ext cx="1857388" cy="428628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altLang="ko-KR" sz="2000" b="1" dirty="0"/>
                <a:t>1991</a:t>
              </a:r>
              <a:r>
                <a:rPr lang="ko-KR" altLang="en-US" sz="2000" b="1" dirty="0"/>
                <a:t>년 </a:t>
              </a:r>
              <a:r>
                <a:rPr lang="en-US" altLang="ko-KR" sz="2000" b="1" dirty="0"/>
                <a:t>11</a:t>
              </a:r>
              <a:r>
                <a:rPr lang="ko-KR" altLang="en-US" sz="2000" b="1" dirty="0"/>
                <a:t>월</a:t>
              </a:r>
            </a:p>
          </p:txBody>
        </p:sp>
      </p:grpSp>
      <p:sp>
        <p:nvSpPr>
          <p:cNvPr id="16" name="직사각형 15"/>
          <p:cNvSpPr/>
          <p:nvPr/>
        </p:nvSpPr>
        <p:spPr bwMode="auto">
          <a:xfrm>
            <a:off x="395536" y="5013176"/>
            <a:ext cx="8640960" cy="10801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altLang="ko-KR" sz="1400" dirty="0" smtClean="0">
              <a:solidFill>
                <a:srgbClr val="0070C0"/>
              </a:solidFill>
              <a:latin typeface="HY강B" pitchFamily="18" charset="-127"/>
              <a:ea typeface="HY강B" pitchFamily="18" charset="-127"/>
            </a:endParaRPr>
          </a:p>
          <a:p>
            <a:pPr algn="ctr"/>
            <a:endParaRPr lang="en-US" altLang="ko-KR" sz="1400" dirty="0" smtClean="0">
              <a:solidFill>
                <a:srgbClr val="0070C0"/>
              </a:solidFill>
              <a:latin typeface="HY강B" pitchFamily="18" charset="-127"/>
              <a:ea typeface="HY강B" pitchFamily="18" charset="-127"/>
            </a:endParaRPr>
          </a:p>
          <a:p>
            <a:pPr algn="ctr"/>
            <a:endParaRPr lang="en-US" altLang="ko-KR" sz="1400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r>
              <a:rPr lang="en-US" altLang="ko-KR" sz="1600" dirty="0" smtClean="0">
                <a:solidFill>
                  <a:srgbClr val="0070C0"/>
                </a:solidFill>
                <a:latin typeface="+mj-ea"/>
                <a:ea typeface="+mj-ea"/>
              </a:rPr>
              <a:t>- </a:t>
            </a:r>
            <a:r>
              <a:rPr lang="en-US" altLang="ko-KR" sz="1600" dirty="0" smtClean="0">
                <a:solidFill>
                  <a:srgbClr val="002060"/>
                </a:solidFill>
                <a:latin typeface="+mj-ea"/>
                <a:ea typeface="+mj-ea"/>
              </a:rPr>
              <a:t>1989</a:t>
            </a:r>
            <a:r>
              <a:rPr lang="ko-KR" altLang="en-US" sz="1600" dirty="0" smtClean="0">
                <a:solidFill>
                  <a:srgbClr val="002060"/>
                </a:solidFill>
                <a:latin typeface="+mj-ea"/>
                <a:ea typeface="+mj-ea"/>
              </a:rPr>
              <a:t>년 </a:t>
            </a:r>
            <a:r>
              <a:rPr lang="en-US" altLang="ko-KR" sz="1600" dirty="0" smtClean="0">
                <a:solidFill>
                  <a:srgbClr val="002060"/>
                </a:solidFill>
                <a:latin typeface="+mj-ea"/>
                <a:ea typeface="+mj-ea"/>
              </a:rPr>
              <a:t>11</a:t>
            </a:r>
            <a:r>
              <a:rPr lang="ko-KR" altLang="en-US" sz="1600" dirty="0" smtClean="0">
                <a:solidFill>
                  <a:srgbClr val="002060"/>
                </a:solidFill>
                <a:latin typeface="+mj-ea"/>
                <a:ea typeface="+mj-ea"/>
              </a:rPr>
              <a:t>월 </a:t>
            </a:r>
            <a:r>
              <a:rPr lang="en-US" altLang="ko-KR" sz="1600" dirty="0" smtClean="0">
                <a:solidFill>
                  <a:srgbClr val="002060"/>
                </a:solidFill>
                <a:latin typeface="+mj-ea"/>
                <a:ea typeface="+mj-ea"/>
              </a:rPr>
              <a:t>20</a:t>
            </a:r>
            <a:r>
              <a:rPr lang="ko-KR" altLang="en-US" sz="1600" dirty="0" smtClean="0">
                <a:solidFill>
                  <a:srgbClr val="002060"/>
                </a:solidFill>
                <a:latin typeface="+mj-ea"/>
                <a:ea typeface="+mj-ea"/>
              </a:rPr>
              <a:t>일 국제연합</a:t>
            </a:r>
            <a:r>
              <a:rPr lang="en-US" altLang="ko-KR" sz="1600" dirty="0" smtClean="0">
                <a:solidFill>
                  <a:srgbClr val="002060"/>
                </a:solidFill>
                <a:latin typeface="+mj-ea"/>
                <a:ea typeface="+mj-ea"/>
              </a:rPr>
              <a:t>(UN) </a:t>
            </a:r>
            <a:r>
              <a:rPr lang="ko-KR" altLang="en-US" sz="1600" dirty="0" smtClean="0">
                <a:solidFill>
                  <a:srgbClr val="002060"/>
                </a:solidFill>
                <a:latin typeface="+mj-ea"/>
                <a:ea typeface="+mj-ea"/>
              </a:rPr>
              <a:t>에서 아동의 권리에 대한 협약을 만장일치로 채택하면서 </a:t>
            </a:r>
            <a:endParaRPr lang="en-US" altLang="ko-KR" sz="1600" dirty="0" smtClean="0">
              <a:solidFill>
                <a:srgbClr val="002060"/>
              </a:solidFill>
              <a:latin typeface="+mj-ea"/>
              <a:ea typeface="+mj-ea"/>
            </a:endParaRPr>
          </a:p>
          <a:p>
            <a:r>
              <a:rPr lang="ko-KR" altLang="en-US" sz="1600" dirty="0" smtClean="0">
                <a:solidFill>
                  <a:srgbClr val="002060"/>
                </a:solidFill>
                <a:latin typeface="+mj-ea"/>
                <a:ea typeface="+mj-ea"/>
              </a:rPr>
              <a:t>  아동은 권리의 주체인 </a:t>
            </a:r>
            <a:r>
              <a:rPr lang="en-US" altLang="ko-KR" sz="1600" dirty="0" smtClean="0">
                <a:solidFill>
                  <a:srgbClr val="002060"/>
                </a:solidFill>
                <a:latin typeface="+mj-ea"/>
                <a:ea typeface="+mj-ea"/>
              </a:rPr>
              <a:t>‘</a:t>
            </a:r>
            <a:r>
              <a:rPr lang="ko-KR" altLang="en-US" sz="1600" dirty="0" smtClean="0">
                <a:solidFill>
                  <a:srgbClr val="002060"/>
                </a:solidFill>
                <a:latin typeface="+mj-ea"/>
                <a:ea typeface="+mj-ea"/>
              </a:rPr>
              <a:t>인간</a:t>
            </a:r>
            <a:r>
              <a:rPr lang="en-US" altLang="ko-KR" sz="1600" dirty="0" smtClean="0">
                <a:solidFill>
                  <a:srgbClr val="002060"/>
                </a:solidFill>
                <a:latin typeface="+mj-ea"/>
                <a:ea typeface="+mj-ea"/>
              </a:rPr>
              <a:t>’</a:t>
            </a:r>
            <a:r>
              <a:rPr lang="ko-KR" altLang="en-US" sz="1600" dirty="0" smtClean="0">
                <a:solidFill>
                  <a:srgbClr val="002060"/>
                </a:solidFill>
                <a:latin typeface="+mj-ea"/>
                <a:ea typeface="+mj-ea"/>
              </a:rPr>
              <a:t>으로서 인식되기 시작함</a:t>
            </a:r>
            <a:r>
              <a:rPr lang="en-US" altLang="ko-KR" sz="1600" dirty="0" smtClean="0">
                <a:solidFill>
                  <a:srgbClr val="002060"/>
                </a:solidFill>
                <a:latin typeface="+mj-ea"/>
                <a:ea typeface="+mj-ea"/>
              </a:rPr>
              <a:t>. </a:t>
            </a:r>
          </a:p>
          <a:p>
            <a:pPr>
              <a:buFontTx/>
              <a:buChar char="-"/>
            </a:pPr>
            <a:r>
              <a:rPr lang="en-US" altLang="ko-KR" sz="1600" dirty="0" smtClean="0">
                <a:solidFill>
                  <a:srgbClr val="002060"/>
                </a:solidFill>
                <a:latin typeface="+mj-ea"/>
                <a:ea typeface="+mj-ea"/>
              </a:rPr>
              <a:t> </a:t>
            </a:r>
            <a:r>
              <a:rPr lang="ko-KR" altLang="en-US" sz="1600" dirty="0" smtClean="0">
                <a:solidFill>
                  <a:srgbClr val="002060"/>
                </a:solidFill>
                <a:latin typeface="+mj-ea"/>
                <a:ea typeface="+mj-ea"/>
              </a:rPr>
              <a:t>현재 미국을 제외한 세계 </a:t>
            </a:r>
            <a:r>
              <a:rPr lang="en-US" altLang="ko-KR" sz="1600" dirty="0" smtClean="0">
                <a:solidFill>
                  <a:srgbClr val="002060"/>
                </a:solidFill>
                <a:latin typeface="+mj-ea"/>
                <a:ea typeface="+mj-ea"/>
              </a:rPr>
              <a:t>193</a:t>
            </a:r>
            <a:r>
              <a:rPr lang="ko-KR" altLang="en-US" sz="1600" dirty="0" smtClean="0">
                <a:solidFill>
                  <a:srgbClr val="002060"/>
                </a:solidFill>
                <a:latin typeface="+mj-ea"/>
                <a:ea typeface="+mj-ea"/>
              </a:rPr>
              <a:t>개국이 비준하여 국내법과 동일하게 아동권리 협약이 효력을 </a:t>
            </a:r>
            <a:endParaRPr lang="en-US" altLang="ko-KR" sz="1600" dirty="0" smtClean="0">
              <a:solidFill>
                <a:srgbClr val="002060"/>
              </a:solidFill>
              <a:latin typeface="+mj-ea"/>
              <a:ea typeface="+mj-ea"/>
            </a:endParaRPr>
          </a:p>
          <a:p>
            <a:r>
              <a:rPr lang="en-US" altLang="ko-KR" sz="1600" dirty="0" smtClean="0">
                <a:solidFill>
                  <a:srgbClr val="002060"/>
                </a:solidFill>
                <a:latin typeface="+mj-ea"/>
                <a:ea typeface="+mj-ea"/>
              </a:rPr>
              <a:t>  </a:t>
            </a:r>
            <a:r>
              <a:rPr lang="ko-KR" altLang="en-US" sz="1600" dirty="0" smtClean="0">
                <a:solidFill>
                  <a:srgbClr val="002060"/>
                </a:solidFill>
                <a:latin typeface="+mj-ea"/>
                <a:ea typeface="+mj-ea"/>
              </a:rPr>
              <a:t>발휘하고 있음</a:t>
            </a:r>
            <a:r>
              <a:rPr lang="en-US" altLang="ko-KR" sz="1600" dirty="0" smtClean="0">
                <a:solidFill>
                  <a:srgbClr val="002060"/>
                </a:solidFill>
                <a:latin typeface="+mj-ea"/>
                <a:ea typeface="+mj-ea"/>
              </a:rPr>
              <a:t>.</a:t>
            </a:r>
            <a:r>
              <a:rPr lang="ko-KR" altLang="en-US" sz="1600" dirty="0" smtClean="0">
                <a:solidFill>
                  <a:srgbClr val="002060"/>
                </a:solidFill>
                <a:latin typeface="+mj-ea"/>
                <a:ea typeface="+mj-ea"/>
              </a:rPr>
              <a:t> </a:t>
            </a:r>
            <a:endParaRPr lang="en-US" altLang="ko-KR" sz="1600" dirty="0" smtClean="0">
              <a:solidFill>
                <a:srgbClr val="002060"/>
              </a:solidFill>
              <a:latin typeface="+mj-ea"/>
              <a:ea typeface="+mj-ea"/>
            </a:endParaRPr>
          </a:p>
          <a:p>
            <a:pPr algn="ctr"/>
            <a:endParaRPr lang="en-US" altLang="ko-KR" sz="1400" dirty="0" smtClean="0">
              <a:solidFill>
                <a:srgbClr val="0070C0"/>
              </a:solidFill>
              <a:latin typeface="HY강B" pitchFamily="18" charset="-127"/>
              <a:ea typeface="HY강B" pitchFamily="18" charset="-127"/>
            </a:endParaRPr>
          </a:p>
          <a:p>
            <a:pPr algn="ctr"/>
            <a:endParaRPr lang="en-US" altLang="ko-KR" sz="1400" dirty="0" smtClean="0">
              <a:solidFill>
                <a:srgbClr val="0070C0"/>
              </a:solidFill>
              <a:latin typeface="HY강B" pitchFamily="18" charset="-127"/>
              <a:ea typeface="HY강B" pitchFamily="18" charset="-127"/>
            </a:endParaRPr>
          </a:p>
          <a:p>
            <a:pPr algn="ctr"/>
            <a:endParaRPr lang="ko-KR" altLang="en-US" sz="1400" dirty="0">
              <a:solidFill>
                <a:srgbClr val="0070C0"/>
              </a:solidFill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 dirty="0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71450"/>
            <a:ext cx="7218643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Ⅰ. </a:t>
            </a:r>
            <a:r>
              <a:rPr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아동학대 알아보기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_</a:t>
            </a:r>
            <a:r>
              <a:rPr kumimoji="0"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 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유엔</a:t>
            </a:r>
            <a:r>
              <a:rPr kumimoji="0"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아동권리 협약 </a:t>
            </a:r>
            <a:r>
              <a:rPr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(4-3-1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원칙</a:t>
            </a:r>
            <a:r>
              <a:rPr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) 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endParaRPr kumimoji="0" lang="en-US" altLang="ko-KR" sz="21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18" name="가로로 말린 두루마리 모양 17"/>
          <p:cNvSpPr/>
          <p:nvPr/>
        </p:nvSpPr>
        <p:spPr bwMode="auto">
          <a:xfrm>
            <a:off x="899592" y="1124744"/>
            <a:ext cx="7344816" cy="1152128"/>
          </a:xfrm>
          <a:prstGeom prst="horizontalScroll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ko-KR" altLang="en-US" sz="2800" b="1" dirty="0" smtClean="0">
                <a:solidFill>
                  <a:schemeClr val="bg1"/>
                </a:solidFill>
                <a:latin typeface="+mn-ea"/>
              </a:rPr>
              <a:t>유엔아동권리 협약 </a:t>
            </a:r>
            <a:r>
              <a:rPr lang="en-US" altLang="ko-KR" sz="2800" b="1" dirty="0" smtClean="0">
                <a:solidFill>
                  <a:schemeClr val="bg1"/>
                </a:solidFill>
                <a:latin typeface="+mn-ea"/>
              </a:rPr>
              <a:t>“4-3-1-</a:t>
            </a:r>
            <a:r>
              <a:rPr lang="ko-KR" altLang="en-US" sz="2800" b="1" dirty="0" smtClean="0">
                <a:solidFill>
                  <a:schemeClr val="bg1"/>
                </a:solidFill>
                <a:latin typeface="+mn-ea"/>
              </a:rPr>
              <a:t>원칙</a:t>
            </a:r>
            <a:r>
              <a:rPr lang="en-US" altLang="ko-KR" sz="2800" b="1" dirty="0" smtClean="0">
                <a:solidFill>
                  <a:schemeClr val="bg1"/>
                </a:solidFill>
                <a:latin typeface="+mn-ea"/>
              </a:rPr>
              <a:t>”</a:t>
            </a:r>
          </a:p>
        </p:txBody>
      </p:sp>
      <p:graphicFrame>
        <p:nvGraphicFramePr>
          <p:cNvPr id="19" name="다이어그램 18"/>
          <p:cNvGraphicFramePr/>
          <p:nvPr/>
        </p:nvGraphicFramePr>
        <p:xfrm>
          <a:off x="755576" y="2204864"/>
          <a:ext cx="7632848" cy="3816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5" name="직사각형 24"/>
          <p:cNvSpPr/>
          <p:nvPr/>
        </p:nvSpPr>
        <p:spPr bwMode="auto">
          <a:xfrm>
            <a:off x="1691680" y="2564904"/>
            <a:ext cx="1944216" cy="889924"/>
          </a:xfrm>
          <a:prstGeom prst="rect">
            <a:avLst/>
          </a:prstGeom>
          <a:solidFill>
            <a:srgbClr val="F5750B">
              <a:alpha val="21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r>
              <a:rPr lang="ko-KR" altLang="en-US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아동의 권리 </a:t>
            </a:r>
            <a:endParaRPr lang="en-US" altLang="ko-KR" b="1" dirty="0" smtClean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 algn="ctr"/>
            <a:r>
              <a:rPr lang="en-US" altLang="ko-KR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4</a:t>
            </a:r>
            <a:r>
              <a:rPr lang="ko-KR" altLang="en-US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가지 </a:t>
            </a:r>
            <a:endParaRPr lang="ko-KR" altLang="en-US" b="1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27" name="직사각형 26"/>
          <p:cNvSpPr/>
          <p:nvPr/>
        </p:nvSpPr>
        <p:spPr bwMode="auto">
          <a:xfrm>
            <a:off x="1691680" y="3528716"/>
            <a:ext cx="1944216" cy="1080120"/>
          </a:xfrm>
          <a:prstGeom prst="rect">
            <a:avLst/>
          </a:prstGeom>
          <a:solidFill>
            <a:srgbClr val="FFFF00">
              <a:alpha val="32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150000"/>
              </a:lnSpc>
            </a:pPr>
            <a:r>
              <a:rPr lang="ko-KR" altLang="en-US" b="1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아동의 정의 </a:t>
            </a:r>
            <a:endParaRPr lang="en-US" altLang="ko-KR" b="1" dirty="0" smtClean="0">
              <a:solidFill>
                <a:schemeClr val="tx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b="1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아동최우선의 이익</a:t>
            </a:r>
            <a:endParaRPr lang="en-US" altLang="ko-KR" b="1" dirty="0" smtClean="0">
              <a:solidFill>
                <a:schemeClr val="tx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b="1" dirty="0" err="1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비차별</a:t>
            </a:r>
            <a:r>
              <a:rPr lang="ko-KR" altLang="en-US" b="1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원칙  </a:t>
            </a:r>
            <a:endParaRPr lang="ko-KR" altLang="en-US" b="1" dirty="0">
              <a:solidFill>
                <a:schemeClr val="tx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직사각형 27"/>
          <p:cNvSpPr/>
          <p:nvPr/>
        </p:nvSpPr>
        <p:spPr bwMode="auto">
          <a:xfrm>
            <a:off x="1694016" y="4653136"/>
            <a:ext cx="1944216" cy="1224136"/>
          </a:xfrm>
          <a:prstGeom prst="rect">
            <a:avLst/>
          </a:prstGeom>
          <a:solidFill>
            <a:schemeClr val="accent1">
              <a:lumMod val="40000"/>
              <a:lumOff val="60000"/>
              <a:alpha val="57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>
              <a:lnSpc>
                <a:spcPct val="150000"/>
              </a:lnSpc>
            </a:pPr>
            <a:r>
              <a:rPr lang="ko-KR" altLang="en-US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모든 사람에게</a:t>
            </a:r>
            <a:endParaRPr lang="en-US" altLang="ko-KR" b="1" dirty="0" smtClean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ko-KR" altLang="en-US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책임이 있다</a:t>
            </a:r>
            <a:endParaRPr lang="ko-KR" altLang="en-US" b="1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9" grpId="0">
        <p:bldAsOne/>
      </p:bldGraphic>
      <p:bldP spid="25" grpId="0" animBg="1"/>
      <p:bldP spid="27" grpId="0" animBg="1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C:\Program Files\Microsoft Office\MEDIA\CAGCAT10\j0229389.wm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lum bright="5000"/>
          </a:blip>
          <a:srcRect/>
          <a:stretch>
            <a:fillRect/>
          </a:stretch>
        </p:blipFill>
        <p:spPr bwMode="auto">
          <a:xfrm>
            <a:off x="251520" y="692696"/>
            <a:ext cx="8640960" cy="5540286"/>
          </a:xfrm>
          <a:prstGeom prst="rect">
            <a:avLst/>
          </a:prstGeom>
          <a:noFill/>
        </p:spPr>
      </p:pic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71450"/>
            <a:ext cx="8020144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Ⅰ. </a:t>
            </a:r>
            <a:r>
              <a:rPr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아동학대 알아보기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_</a:t>
            </a:r>
            <a:r>
              <a:rPr kumimoji="0"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 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유엔</a:t>
            </a:r>
            <a:r>
              <a:rPr kumimoji="0"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아동권리 협약 </a:t>
            </a:r>
            <a:r>
              <a:rPr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: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아동의 </a:t>
            </a:r>
            <a:r>
              <a:rPr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4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대 권리 </a:t>
            </a:r>
            <a:r>
              <a:rPr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endParaRPr kumimoji="0" lang="en-US" altLang="ko-KR" sz="21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grpSp>
        <p:nvGrpSpPr>
          <p:cNvPr id="2" name="그룹 11"/>
          <p:cNvGrpSpPr/>
          <p:nvPr/>
        </p:nvGrpSpPr>
        <p:grpSpPr>
          <a:xfrm>
            <a:off x="683568" y="1340768"/>
            <a:ext cx="7500937" cy="4070350"/>
            <a:chOff x="919163" y="1803400"/>
            <a:chExt cx="7500937" cy="4070350"/>
          </a:xfrm>
        </p:grpSpPr>
        <p:pic>
          <p:nvPicPr>
            <p:cNvPr id="13" name="Picture 12" descr="C:\DOCUME~1\이계화\LOCALS~1\Temp\UNI000013443f64.gi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749675" y="3206750"/>
              <a:ext cx="1943100" cy="1295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AutoShape 7"/>
            <p:cNvSpPr>
              <a:spLocks noChangeArrowheads="1"/>
            </p:cNvSpPr>
            <p:nvPr/>
          </p:nvSpPr>
          <p:spPr bwMode="auto">
            <a:xfrm>
              <a:off x="4756150" y="1803400"/>
              <a:ext cx="3663950" cy="1944688"/>
            </a:xfrm>
            <a:prstGeom prst="diamond">
              <a:avLst/>
            </a:prstGeom>
            <a:solidFill>
              <a:srgbClr val="FABD8A"/>
            </a:solidFill>
            <a:ln w="381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3200" b="1" dirty="0" err="1">
                  <a:solidFill>
                    <a:schemeClr val="bg2"/>
                  </a:solidFill>
                  <a:latin typeface="+mn-lt"/>
                  <a:ea typeface="+mn-ea"/>
                </a:rPr>
                <a:t>발달권</a:t>
              </a:r>
              <a:endParaRPr kumimoji="0" lang="ko-KR" altLang="en-US" sz="3200" b="1" dirty="0">
                <a:solidFill>
                  <a:schemeClr val="bg2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AutoShape 8"/>
            <p:cNvSpPr>
              <a:spLocks noChangeArrowheads="1"/>
            </p:cNvSpPr>
            <p:nvPr/>
          </p:nvSpPr>
          <p:spPr bwMode="auto">
            <a:xfrm>
              <a:off x="4756150" y="3929063"/>
              <a:ext cx="3663950" cy="1944687"/>
            </a:xfrm>
            <a:prstGeom prst="diamond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3200" b="1" dirty="0">
                  <a:solidFill>
                    <a:schemeClr val="bg2"/>
                  </a:solidFill>
                  <a:latin typeface="+mn-lt"/>
                  <a:ea typeface="+mn-ea"/>
                </a:rPr>
                <a:t>참여권</a:t>
              </a:r>
            </a:p>
          </p:txBody>
        </p:sp>
        <p:sp>
          <p:nvSpPr>
            <p:cNvPr id="16" name="AutoShape 9"/>
            <p:cNvSpPr>
              <a:spLocks noChangeArrowheads="1"/>
            </p:cNvSpPr>
            <p:nvPr/>
          </p:nvSpPr>
          <p:spPr bwMode="auto">
            <a:xfrm>
              <a:off x="919163" y="3891632"/>
              <a:ext cx="3663950" cy="1944688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3200" b="1" dirty="0" err="1">
                  <a:solidFill>
                    <a:schemeClr val="bg2"/>
                  </a:solidFill>
                  <a:latin typeface="+mn-lt"/>
                  <a:ea typeface="+mn-ea"/>
                </a:rPr>
                <a:t>보호권</a:t>
              </a:r>
              <a:endParaRPr kumimoji="0" lang="ko-KR" altLang="en-US" sz="3200" b="1" dirty="0">
                <a:solidFill>
                  <a:schemeClr val="bg2"/>
                </a:solidFill>
                <a:latin typeface="+mn-lt"/>
                <a:ea typeface="+mn-ea"/>
              </a:endParaRPr>
            </a:p>
          </p:txBody>
        </p:sp>
        <p:sp>
          <p:nvSpPr>
            <p:cNvPr id="20" name="AutoShape 10"/>
            <p:cNvSpPr>
              <a:spLocks noChangeArrowheads="1"/>
            </p:cNvSpPr>
            <p:nvPr/>
          </p:nvSpPr>
          <p:spPr bwMode="auto">
            <a:xfrm>
              <a:off x="919163" y="1803400"/>
              <a:ext cx="3663950" cy="1944688"/>
            </a:xfrm>
            <a:prstGeom prst="diamond">
              <a:avLst/>
            </a:prstGeom>
            <a:solidFill>
              <a:srgbClr val="00B0F0">
                <a:alpha val="69000"/>
              </a:srgbClr>
            </a:solidFill>
            <a:ln w="381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3200" b="1" dirty="0">
                  <a:solidFill>
                    <a:schemeClr val="bg2"/>
                  </a:solidFill>
                  <a:latin typeface="+mn-lt"/>
                  <a:ea typeface="+mn-ea"/>
                </a:rPr>
                <a:t>생존권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285751" y="1052736"/>
            <a:ext cx="6158458" cy="30243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3861048"/>
            <a:ext cx="1647813" cy="19145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" name="그룹 18"/>
          <p:cNvGrpSpPr>
            <a:grpSpLocks/>
          </p:cNvGrpSpPr>
          <p:nvPr/>
        </p:nvGrpSpPr>
        <p:grpSpPr bwMode="auto">
          <a:xfrm>
            <a:off x="5436096" y="2708920"/>
            <a:ext cx="3162076" cy="3143250"/>
            <a:chOff x="5434583" y="3071816"/>
            <a:chExt cx="3162075" cy="3143250"/>
          </a:xfrm>
        </p:grpSpPr>
        <p:sp>
          <p:nvSpPr>
            <p:cNvPr id="11" name="타원 10"/>
            <p:cNvSpPr/>
            <p:nvPr/>
          </p:nvSpPr>
          <p:spPr bwMode="auto">
            <a:xfrm>
              <a:off x="5719763" y="3500441"/>
              <a:ext cx="2714624" cy="2714625"/>
            </a:xfrm>
            <a:prstGeom prst="ellipse">
              <a:avLst/>
            </a:prstGeom>
            <a:noFill/>
            <a:ln w="762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12" name="타원 11"/>
            <p:cNvSpPr/>
            <p:nvPr/>
          </p:nvSpPr>
          <p:spPr bwMode="auto">
            <a:xfrm>
              <a:off x="6719888" y="3071816"/>
              <a:ext cx="785812" cy="785812"/>
            </a:xfrm>
            <a:prstGeom prst="ellipse">
              <a:avLst/>
            </a:prstGeom>
            <a:solidFill>
              <a:srgbClr val="4BD0FF"/>
            </a:solidFill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100" b="1">
                  <a:solidFill>
                    <a:schemeClr val="tx1"/>
                  </a:solidFill>
                </a:rPr>
                <a:t>신체학대</a:t>
              </a:r>
            </a:p>
          </p:txBody>
        </p:sp>
        <p:sp>
          <p:nvSpPr>
            <p:cNvPr id="13" name="타원 12"/>
            <p:cNvSpPr/>
            <p:nvPr/>
          </p:nvSpPr>
          <p:spPr bwMode="auto">
            <a:xfrm>
              <a:off x="5434583" y="3935912"/>
              <a:ext cx="785813" cy="785812"/>
            </a:xfrm>
            <a:prstGeom prst="ellipse">
              <a:avLst/>
            </a:prstGeom>
            <a:solidFill>
              <a:srgbClr val="4BD0FF"/>
            </a:solidFill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100" b="1" dirty="0">
                  <a:solidFill>
                    <a:schemeClr val="tx1"/>
                  </a:solidFill>
                </a:rPr>
                <a:t>정서학대</a:t>
              </a:r>
            </a:p>
          </p:txBody>
        </p:sp>
        <p:sp>
          <p:nvSpPr>
            <p:cNvPr id="14" name="타원 13"/>
            <p:cNvSpPr/>
            <p:nvPr/>
          </p:nvSpPr>
          <p:spPr bwMode="auto">
            <a:xfrm>
              <a:off x="5650607" y="5376072"/>
              <a:ext cx="785812" cy="785812"/>
            </a:xfrm>
            <a:prstGeom prst="ellipse">
              <a:avLst/>
            </a:prstGeom>
            <a:solidFill>
              <a:srgbClr val="4BD0FF"/>
            </a:solidFill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100" b="1" dirty="0">
                  <a:solidFill>
                    <a:schemeClr val="tx1"/>
                  </a:solidFill>
                </a:rPr>
                <a:t>성</a:t>
              </a:r>
              <a:endParaRPr kumimoji="0" lang="en-US" altLang="ko-KR" sz="1100" b="1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100" b="1" dirty="0">
                  <a:solidFill>
                    <a:schemeClr val="tx1"/>
                  </a:solidFill>
                </a:rPr>
                <a:t>학대</a:t>
              </a:r>
            </a:p>
          </p:txBody>
        </p:sp>
        <p:sp>
          <p:nvSpPr>
            <p:cNvPr id="15" name="타원 14"/>
            <p:cNvSpPr/>
            <p:nvPr/>
          </p:nvSpPr>
          <p:spPr bwMode="auto">
            <a:xfrm>
              <a:off x="7810846" y="5232056"/>
              <a:ext cx="785812" cy="785813"/>
            </a:xfrm>
            <a:prstGeom prst="ellipse">
              <a:avLst/>
            </a:prstGeom>
            <a:solidFill>
              <a:srgbClr val="4BD0FF"/>
            </a:solidFill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100" b="1" dirty="0">
                  <a:solidFill>
                    <a:schemeClr val="tx1"/>
                  </a:solidFill>
                </a:rPr>
                <a:t>유 기</a:t>
              </a:r>
            </a:p>
          </p:txBody>
        </p:sp>
        <p:sp>
          <p:nvSpPr>
            <p:cNvPr id="16" name="타원 15"/>
            <p:cNvSpPr/>
            <p:nvPr/>
          </p:nvSpPr>
          <p:spPr bwMode="auto">
            <a:xfrm>
              <a:off x="7738838" y="3719888"/>
              <a:ext cx="785813" cy="785812"/>
            </a:xfrm>
            <a:prstGeom prst="ellipse">
              <a:avLst/>
            </a:prstGeom>
            <a:solidFill>
              <a:srgbClr val="4BD0FF"/>
            </a:solidFill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100" b="1" dirty="0">
                  <a:solidFill>
                    <a:schemeClr val="tx1"/>
                  </a:solidFill>
                </a:rPr>
                <a:t>방 임</a:t>
              </a:r>
            </a:p>
          </p:txBody>
        </p:sp>
      </p:grpSp>
      <p:sp>
        <p:nvSpPr>
          <p:cNvPr id="11269" name="TextBox 18"/>
          <p:cNvSpPr txBox="1">
            <a:spLocks noChangeArrowheads="1"/>
          </p:cNvSpPr>
          <p:nvPr/>
        </p:nvSpPr>
        <p:spPr bwMode="auto">
          <a:xfrm>
            <a:off x="539552" y="1556792"/>
            <a:ext cx="5857875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ko-KR" altLang="en-US" sz="2000" dirty="0">
                <a:solidFill>
                  <a:srgbClr val="080808"/>
                </a:solidFill>
                <a:latin typeface="+mn-ea"/>
              </a:rPr>
              <a:t>보호</a:t>
            </a:r>
            <a:r>
              <a:rPr kumimoji="0" lang="ko-KR" altLang="en-US" sz="2000" dirty="0">
                <a:latin typeface="+mn-ea"/>
              </a:rPr>
              <a:t>자를 </a:t>
            </a:r>
            <a:r>
              <a:rPr kumimoji="0" lang="ko-KR" altLang="en-US" sz="2000" dirty="0" smtClean="0">
                <a:latin typeface="+mn-ea"/>
              </a:rPr>
              <a:t>포함한</a:t>
            </a:r>
            <a:r>
              <a:rPr lang="en-US" altLang="ko-KR" sz="2000" dirty="0" smtClean="0">
                <a:latin typeface="+mn-ea"/>
              </a:rPr>
              <a:t> </a:t>
            </a:r>
            <a:r>
              <a:rPr lang="ko-KR" altLang="en-US" sz="2000" dirty="0" smtClean="0">
                <a:latin typeface="+mn-ea"/>
              </a:rPr>
              <a:t>성인이 아동의 건강 또는 복지를 해치거나 정상적 발달을 저해할 수 있는 신체적</a:t>
            </a:r>
            <a:r>
              <a:rPr lang="ko-KR" altLang="en-US" sz="2000" dirty="0" smtClean="0">
                <a:latin typeface="맑은 고딕"/>
                <a:ea typeface="맑은 고딕"/>
              </a:rPr>
              <a:t>∙정신적∙성적 폭력이나 가혹행위를 하는 것과 아동의 보호자가 아동을 유기하거나 방임하는 것을 말한다</a:t>
            </a:r>
            <a:r>
              <a:rPr lang="en-US" altLang="ko-KR" sz="2000" dirty="0" smtClean="0">
                <a:latin typeface="+mn-ea"/>
              </a:rPr>
              <a:t>. </a:t>
            </a:r>
            <a:r>
              <a:rPr kumimoji="0" lang="en-US" altLang="ko-KR" sz="2000" dirty="0" smtClean="0">
                <a:solidFill>
                  <a:schemeClr val="accent2"/>
                </a:solidFill>
                <a:latin typeface="+mn-ea"/>
              </a:rPr>
              <a:t>(</a:t>
            </a:r>
            <a:r>
              <a:rPr kumimoji="0" lang="ko-KR" altLang="en-US" sz="2000" dirty="0">
                <a:solidFill>
                  <a:schemeClr val="accent2"/>
                </a:solidFill>
                <a:latin typeface="+mn-ea"/>
              </a:rPr>
              <a:t>아동복지법 </a:t>
            </a:r>
            <a:r>
              <a:rPr kumimoji="0" lang="ko-KR" altLang="en-US" sz="2000" dirty="0" smtClean="0">
                <a:solidFill>
                  <a:schemeClr val="accent2"/>
                </a:solidFill>
                <a:latin typeface="+mn-ea"/>
              </a:rPr>
              <a:t>제</a:t>
            </a:r>
            <a:r>
              <a:rPr lang="en-US" altLang="ko-KR" sz="2000" dirty="0" smtClean="0">
                <a:solidFill>
                  <a:schemeClr val="accent2"/>
                </a:solidFill>
                <a:latin typeface="+mn-ea"/>
              </a:rPr>
              <a:t>3</a:t>
            </a:r>
            <a:r>
              <a:rPr kumimoji="0" lang="ko-KR" altLang="en-US" sz="2000" dirty="0" smtClean="0">
                <a:solidFill>
                  <a:schemeClr val="accent2"/>
                </a:solidFill>
                <a:latin typeface="+mn-ea"/>
              </a:rPr>
              <a:t>조</a:t>
            </a:r>
            <a:r>
              <a:rPr kumimoji="0" lang="en-US" altLang="ko-KR" sz="2000" dirty="0">
                <a:solidFill>
                  <a:schemeClr val="accent2"/>
                </a:solidFill>
                <a:latin typeface="+mn-ea"/>
              </a:rPr>
              <a:t>)</a:t>
            </a:r>
            <a:endParaRPr kumimoji="0" lang="ko-KR" altLang="en-US" sz="2000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11270" name="TextBox 20"/>
          <p:cNvSpPr txBox="1">
            <a:spLocks noChangeArrowheads="1"/>
          </p:cNvSpPr>
          <p:nvPr/>
        </p:nvSpPr>
        <p:spPr bwMode="auto">
          <a:xfrm>
            <a:off x="571500" y="1262063"/>
            <a:ext cx="12105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2000" b="1" dirty="0">
                <a:solidFill>
                  <a:srgbClr val="FF0000"/>
                </a:solidFill>
                <a:ea typeface="+mj-ea"/>
              </a:rPr>
              <a:t>아동학대</a:t>
            </a:r>
          </a:p>
        </p:txBody>
      </p:sp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71450"/>
            <a:ext cx="4977645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Ⅰ. </a:t>
            </a:r>
            <a:r>
              <a:rPr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아동학대 알아보기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_</a:t>
            </a:r>
            <a:r>
              <a:rPr kumimoji="0"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 </a:t>
            </a:r>
            <a:r>
              <a:rPr kumimoji="0" lang="ko-KR" altLang="en-US" sz="2100" b="1" dirty="0">
                <a:solidFill>
                  <a:srgbClr val="0070C0"/>
                </a:solidFill>
                <a:latin typeface="+mj-ea"/>
                <a:ea typeface="+mj-ea"/>
              </a:rPr>
              <a:t>아동학대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정의 </a:t>
            </a:r>
            <a:endParaRPr kumimoji="0" lang="en-US" altLang="ko-KR" sz="21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92696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71450"/>
            <a:ext cx="6314549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Ⅰ. </a:t>
            </a:r>
            <a:r>
              <a:rPr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아동학대 알아보기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_</a:t>
            </a:r>
            <a:r>
              <a:rPr kumimoji="0"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 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아동학대 유형 </a:t>
            </a:r>
            <a:r>
              <a:rPr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: 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신체학대 </a:t>
            </a:r>
            <a:endParaRPr kumimoji="0" lang="en-US" altLang="ko-KR" sz="21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508772" y="1183325"/>
            <a:ext cx="8206603" cy="3960271"/>
            <a:chOff x="508744" y="1121472"/>
            <a:chExt cx="8206660" cy="2348824"/>
          </a:xfrm>
        </p:grpSpPr>
        <p:sp>
          <p:nvSpPr>
            <p:cNvPr id="8" name="직사각형 7"/>
            <p:cNvSpPr/>
            <p:nvPr/>
          </p:nvSpPr>
          <p:spPr>
            <a:xfrm>
              <a:off x="2699779" y="1145279"/>
              <a:ext cx="5872749" cy="22903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/>
            </a:p>
          </p:txBody>
        </p:sp>
        <p:sp>
          <p:nvSpPr>
            <p:cNvPr id="9" name="직사각형 19"/>
            <p:cNvSpPr>
              <a:spLocks noChangeArrowheads="1"/>
            </p:cNvSpPr>
            <p:nvPr/>
          </p:nvSpPr>
          <p:spPr bwMode="auto">
            <a:xfrm>
              <a:off x="1055264" y="1129925"/>
              <a:ext cx="1415782" cy="273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ko-KR" altLang="en-US" sz="2400" b="1" dirty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신체학대</a:t>
              </a:r>
              <a:endParaRPr kumimoji="0" lang="en-US" altLang="ko-KR" sz="2400" b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2843796" y="1197657"/>
              <a:ext cx="5871608" cy="22726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ko-KR" altLang="en-US" dirty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보호자를 포함한 </a:t>
              </a:r>
              <a:r>
                <a:rPr lang="ko-KR" altLang="en-US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성인에</a:t>
              </a:r>
              <a:r>
                <a:rPr lang="en-US" altLang="ko-KR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 </a:t>
              </a:r>
              <a:r>
                <a:rPr lang="ko-KR" altLang="en-US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의하여 아동의 건강 </a:t>
              </a:r>
              <a:r>
                <a:rPr lang="ko-KR" altLang="en-US" dirty="0" smtClean="0">
                  <a:solidFill>
                    <a:schemeClr val="accent6">
                      <a:lumMod val="50000"/>
                    </a:schemeClr>
                  </a:solidFill>
                  <a:latin typeface="맑은 고딕"/>
                  <a:ea typeface="맑은 고딕"/>
                </a:rPr>
                <a:t>∙ 복지를 </a:t>
              </a:r>
              <a:endParaRPr lang="en-US" altLang="ko-KR" dirty="0" smtClean="0">
                <a:solidFill>
                  <a:schemeClr val="accent6">
                    <a:lumMod val="50000"/>
                  </a:schemeClr>
                </a:solidFill>
                <a:latin typeface="맑은 고딕"/>
                <a:ea typeface="맑은 고딕"/>
              </a:endParaRPr>
            </a:p>
            <a:p>
              <a:pPr>
                <a:defRPr/>
              </a:pPr>
              <a:r>
                <a:rPr lang="ko-KR" altLang="en-US" dirty="0" smtClean="0">
                  <a:solidFill>
                    <a:schemeClr val="accent6">
                      <a:lumMod val="50000"/>
                    </a:schemeClr>
                  </a:solidFill>
                  <a:latin typeface="맑은 고딕"/>
                  <a:ea typeface="맑은 고딕"/>
                </a:rPr>
                <a:t>해치거나 정상적 발달을 저해 할 수 있는 신체적 폭력</a:t>
              </a:r>
              <a:endParaRPr lang="en-US" altLang="ko-KR" dirty="0" smtClean="0">
                <a:solidFill>
                  <a:schemeClr val="accent6">
                    <a:lumMod val="50000"/>
                  </a:schemeClr>
                </a:solidFill>
                <a:latin typeface="맑은 고딕"/>
                <a:ea typeface="맑은 고딕"/>
              </a:endParaRPr>
            </a:p>
            <a:p>
              <a:pPr>
                <a:defRPr/>
              </a:pPr>
              <a:r>
                <a:rPr lang="ko-KR" altLang="en-US" dirty="0" smtClean="0">
                  <a:solidFill>
                    <a:schemeClr val="accent6">
                      <a:lumMod val="50000"/>
                    </a:schemeClr>
                  </a:solidFill>
                  <a:latin typeface="맑은 고딕"/>
                  <a:ea typeface="맑은 고딕"/>
                </a:rPr>
                <a:t>또는 가혹행위로 보호자를 포함한 성인이 아동에게 우발적 사고가 아닌 상황에서 의도적으로 피해아동에게 </a:t>
              </a:r>
              <a:endParaRPr lang="en-US" altLang="ko-KR" dirty="0" smtClean="0">
                <a:solidFill>
                  <a:schemeClr val="accent6">
                    <a:lumMod val="50000"/>
                  </a:schemeClr>
                </a:solidFill>
                <a:latin typeface="맑은 고딕"/>
                <a:ea typeface="맑은 고딕"/>
              </a:endParaRPr>
            </a:p>
            <a:p>
              <a:pPr>
                <a:defRPr/>
              </a:pPr>
              <a:r>
                <a:rPr lang="ko-KR" altLang="en-US" dirty="0" smtClean="0">
                  <a:solidFill>
                    <a:schemeClr val="accent6">
                      <a:lumMod val="50000"/>
                    </a:schemeClr>
                  </a:solidFill>
                  <a:latin typeface="맑은 고딕"/>
                  <a:ea typeface="맑은 고딕"/>
                </a:rPr>
                <a:t>행하는 신체적 폭력 또는 가혹행위  </a:t>
              </a:r>
              <a:endParaRPr lang="en-US" altLang="ko-KR" dirty="0" smtClean="0">
                <a:solidFill>
                  <a:schemeClr val="accent6">
                    <a:lumMod val="50000"/>
                  </a:schemeClr>
                </a:solidFill>
                <a:latin typeface="맑은 고딕"/>
                <a:ea typeface="맑은 고딕"/>
              </a:endParaRPr>
            </a:p>
            <a:p>
              <a:pPr>
                <a:defRPr/>
              </a:pPr>
              <a:endParaRPr lang="en-US" altLang="ko-KR" sz="900" dirty="0">
                <a:solidFill>
                  <a:srgbClr val="0070C0"/>
                </a:solidFill>
                <a:latin typeface="+mn-ea"/>
              </a:endParaRPr>
            </a:p>
            <a:p>
              <a:pPr>
                <a:buFont typeface="Wingdings" pitchFamily="2" charset="2"/>
                <a:buChar char="ü"/>
                <a:defRPr/>
              </a:pPr>
              <a:r>
                <a:rPr lang="ko-KR" altLang="en-US" dirty="0">
                  <a:solidFill>
                    <a:srgbClr val="0070C0"/>
                  </a:solidFill>
                  <a:latin typeface="+mn-ea"/>
                </a:rPr>
                <a:t> 예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)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물건을 던지는 행위 </a:t>
              </a:r>
              <a:endParaRPr lang="en-US" altLang="ko-KR" dirty="0" smtClean="0">
                <a:solidFill>
                  <a:srgbClr val="0070C0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       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떠밀고 움켜잡는 행위 </a:t>
              </a:r>
              <a:endParaRPr lang="en-US" altLang="ko-KR" dirty="0" smtClean="0">
                <a:solidFill>
                  <a:srgbClr val="0070C0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       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뺨을 때리는 행위 </a:t>
              </a:r>
              <a:endParaRPr lang="en-US" altLang="ko-KR" dirty="0" smtClean="0">
                <a:solidFill>
                  <a:srgbClr val="0070C0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       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물건을 이용하여 때리거나 위협하는 행위</a:t>
              </a:r>
              <a:endParaRPr lang="en-US" altLang="ko-KR" dirty="0" smtClean="0">
                <a:solidFill>
                  <a:srgbClr val="0070C0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       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발로 차거나 물어뜯고 주먹으로 치는 행위 </a:t>
              </a:r>
              <a:endParaRPr lang="en-US" altLang="ko-KR" dirty="0" smtClean="0">
                <a:solidFill>
                  <a:srgbClr val="0070C0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       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두들겨 패는 행위 </a:t>
              </a:r>
              <a:endParaRPr lang="en-US" altLang="ko-KR" dirty="0" smtClean="0">
                <a:solidFill>
                  <a:srgbClr val="0070C0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       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무기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(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칼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,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도끼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,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망치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등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)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로 위협하는 행위 </a:t>
              </a:r>
              <a:endParaRPr lang="en-US" altLang="ko-KR" dirty="0" smtClean="0">
                <a:solidFill>
                  <a:srgbClr val="0070C0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        </a:t>
              </a:r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508744" y="1121472"/>
              <a:ext cx="8072493" cy="158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pic>
          <p:nvPicPr>
            <p:cNvPr id="12" name="Picture 4" descr="D:\이계화\기타\그림\그림\신체학대5.bmp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39524" y="1764599"/>
              <a:ext cx="1710352" cy="14195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71450"/>
            <a:ext cx="6503703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Ⅰ. </a:t>
            </a:r>
            <a:r>
              <a:rPr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아동학대 알아보기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_</a:t>
            </a:r>
            <a:r>
              <a:rPr kumimoji="0"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 </a:t>
            </a:r>
            <a:r>
              <a:rPr kumimoji="0" lang="ko-KR" altLang="en-US" sz="2100" b="1" dirty="0">
                <a:solidFill>
                  <a:srgbClr val="0070C0"/>
                </a:solidFill>
                <a:latin typeface="+mj-ea"/>
                <a:ea typeface="+mj-ea"/>
              </a:rPr>
              <a:t>아동학대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유형 </a:t>
            </a:r>
            <a:r>
              <a:rPr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: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신체학대</a:t>
            </a:r>
            <a:r>
              <a:rPr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endParaRPr kumimoji="0" lang="en-US" altLang="ko-KR" sz="21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grpSp>
        <p:nvGrpSpPr>
          <p:cNvPr id="2" name="그룹 12"/>
          <p:cNvGrpSpPr/>
          <p:nvPr/>
        </p:nvGrpSpPr>
        <p:grpSpPr>
          <a:xfrm>
            <a:off x="1475656" y="1556792"/>
            <a:ext cx="6552728" cy="3960440"/>
            <a:chOff x="1475656" y="1556792"/>
            <a:chExt cx="6552728" cy="3960440"/>
          </a:xfrm>
        </p:grpSpPr>
        <p:sp>
          <p:nvSpPr>
            <p:cNvPr id="7" name="모서리가 둥근 직사각형 6"/>
            <p:cNvSpPr/>
            <p:nvPr/>
          </p:nvSpPr>
          <p:spPr bwMode="auto">
            <a:xfrm>
              <a:off x="1475656" y="1556792"/>
              <a:ext cx="6480720" cy="396044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rgbClr val="002060"/>
              </a:solidFill>
              <a:round/>
              <a:headEnd/>
              <a:tailEnd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 prstMaterial="dkEdge"/>
          </p:spPr>
          <p:txBody>
            <a:bodyPr wrap="none" rtlCol="0" anchor="ctr"/>
            <a:lstStyle/>
            <a:p>
              <a:pPr algn="ctr"/>
              <a:endParaRPr lang="ko-KR" altLang="en-US" sz="16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47664" y="1916832"/>
              <a:ext cx="648072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     </a:t>
              </a:r>
              <a:r>
                <a:rPr lang="ko-KR" altLang="en-US" sz="2000" b="1" dirty="0" smtClean="0">
                  <a:latin typeface="HY강B" pitchFamily="18" charset="-127"/>
                  <a:ea typeface="HY강B" pitchFamily="18" charset="-127"/>
                </a:rPr>
                <a:t>신체학대 사례 </a:t>
              </a:r>
              <a:endParaRPr lang="en-US" altLang="ko-KR" b="1" dirty="0" smtClean="0">
                <a:latin typeface="HY강B" pitchFamily="18" charset="-127"/>
                <a:ea typeface="HY강B" pitchFamily="18" charset="-127"/>
              </a:endParaRPr>
            </a:p>
            <a:p>
              <a:endParaRPr lang="en-US" altLang="ko-KR" dirty="0" smtClean="0"/>
            </a:p>
            <a:p>
              <a:endParaRPr lang="ko-KR" altLang="en-US" dirty="0"/>
            </a:p>
          </p:txBody>
        </p:sp>
        <p:cxnSp>
          <p:nvCxnSpPr>
            <p:cNvPr id="10" name="직선 연결선 9"/>
            <p:cNvCxnSpPr/>
            <p:nvPr/>
          </p:nvCxnSpPr>
          <p:spPr>
            <a:xfrm>
              <a:off x="1547664" y="2348880"/>
              <a:ext cx="6336704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4" descr="C:\Program Files\Microsoft Office\MEDIA\CAGCAT10\j0286034.wmf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660232" y="1628801"/>
              <a:ext cx="918972" cy="648072"/>
            </a:xfrm>
            <a:prstGeom prst="rect">
              <a:avLst/>
            </a:prstGeom>
            <a:noFill/>
          </p:spPr>
        </p:pic>
        <p:pic>
          <p:nvPicPr>
            <p:cNvPr id="17409" name="Picture 1" descr="C:\Program Files\Microsoft Office\MEDIA\OFFICE12\Bullets\BD14580_.gi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763688" y="1988840"/>
              <a:ext cx="201166" cy="201166"/>
            </a:xfrm>
            <a:prstGeom prst="rect">
              <a:avLst/>
            </a:prstGeom>
            <a:noFill/>
          </p:spPr>
        </p:pic>
      </p:grpSp>
      <p:sp>
        <p:nvSpPr>
          <p:cNvPr id="14" name="TextBox 13"/>
          <p:cNvSpPr txBox="1"/>
          <p:nvPr/>
        </p:nvSpPr>
        <p:spPr>
          <a:xfrm>
            <a:off x="1814241" y="2708920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mtClean="0"/>
              <a:t>신체학대 의심사례 토의</a:t>
            </a:r>
            <a:endParaRPr lang="ko-KR" altLang="en-US" sz="2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71450"/>
            <a:ext cx="6314549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Ⅰ. </a:t>
            </a:r>
            <a:r>
              <a:rPr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아동학대 알아보기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_</a:t>
            </a:r>
            <a:r>
              <a:rPr kumimoji="0"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 </a:t>
            </a:r>
            <a:r>
              <a:rPr kumimoji="0" lang="ko-KR" altLang="en-US" sz="2100" b="1" dirty="0">
                <a:solidFill>
                  <a:srgbClr val="0070C0"/>
                </a:solidFill>
                <a:latin typeface="+mj-ea"/>
                <a:ea typeface="+mj-ea"/>
              </a:rPr>
              <a:t>아동학대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유형 </a:t>
            </a:r>
            <a:r>
              <a:rPr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: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 정서학대 </a:t>
            </a:r>
            <a:endParaRPr kumimoji="0" lang="en-US" altLang="ko-KR" sz="21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grpSp>
        <p:nvGrpSpPr>
          <p:cNvPr id="2" name="그룹 33"/>
          <p:cNvGrpSpPr>
            <a:grpSpLocks/>
          </p:cNvGrpSpPr>
          <p:nvPr/>
        </p:nvGrpSpPr>
        <p:grpSpPr bwMode="auto">
          <a:xfrm>
            <a:off x="179512" y="1124742"/>
            <a:ext cx="8640960" cy="4207722"/>
            <a:chOff x="430583" y="3115665"/>
            <a:chExt cx="8641086" cy="2745684"/>
          </a:xfrm>
        </p:grpSpPr>
        <p:sp>
          <p:nvSpPr>
            <p:cNvPr id="8" name="직사각형 19"/>
            <p:cNvSpPr>
              <a:spLocks noChangeArrowheads="1"/>
            </p:cNvSpPr>
            <p:nvPr/>
          </p:nvSpPr>
          <p:spPr bwMode="auto">
            <a:xfrm>
              <a:off x="1294691" y="3115666"/>
              <a:ext cx="1415793" cy="301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ko-KR" altLang="en-US" sz="2400" b="1" dirty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정서학대</a:t>
              </a:r>
              <a:endParaRPr kumimoji="0" lang="en-US" altLang="ko-KR" sz="2400" b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2878890" y="3115666"/>
              <a:ext cx="6192779" cy="253733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cxnSp>
          <p:nvCxnSpPr>
            <p:cNvPr id="10" name="직선 연결선 9"/>
            <p:cNvCxnSpPr/>
            <p:nvPr/>
          </p:nvCxnSpPr>
          <p:spPr>
            <a:xfrm>
              <a:off x="430583" y="3115665"/>
              <a:ext cx="8425059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1" name="직사각형 10"/>
            <p:cNvSpPr/>
            <p:nvPr/>
          </p:nvSpPr>
          <p:spPr>
            <a:xfrm>
              <a:off x="2842378" y="3180204"/>
              <a:ext cx="6229291" cy="26811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ko-KR" altLang="en-US" dirty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보호자를 포함한 </a:t>
              </a:r>
              <a:r>
                <a:rPr lang="ko-KR" altLang="en-US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성인에 의하여 아동의 건강 ∙ 복지를 해치거나 정상적 발달을 저해 할 수 있는 정신적 폭력 또는 가혹행위로서</a:t>
              </a:r>
              <a:r>
                <a:rPr lang="en-US" altLang="ko-KR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, </a:t>
              </a:r>
              <a:r>
                <a:rPr lang="ko-KR" altLang="en-US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아동에게 행하는 언어적 폭력</a:t>
              </a:r>
              <a:r>
                <a:rPr lang="en-US" altLang="ko-KR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, </a:t>
              </a:r>
              <a:r>
                <a:rPr lang="ko-KR" altLang="en-US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정서적 위협</a:t>
              </a:r>
              <a:r>
                <a:rPr lang="en-US" altLang="ko-KR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, </a:t>
              </a:r>
              <a:r>
                <a:rPr lang="ko-KR" altLang="en-US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감금이나 기타 가학적인 행위 </a:t>
              </a:r>
              <a:endParaRPr lang="en-US" altLang="ko-KR" dirty="0" smtClean="0">
                <a:solidFill>
                  <a:schemeClr val="accent6">
                    <a:lumMod val="50000"/>
                  </a:schemeClr>
                </a:solidFill>
                <a:latin typeface="+mn-ea"/>
              </a:endParaRPr>
            </a:p>
            <a:p>
              <a:pPr>
                <a:defRPr/>
              </a:pPr>
              <a:endParaRPr lang="en-US" altLang="ko-KR" dirty="0">
                <a:solidFill>
                  <a:schemeClr val="accent6">
                    <a:lumMod val="50000"/>
                  </a:schemeClr>
                </a:solidFill>
                <a:latin typeface="+mn-ea"/>
              </a:endParaRPr>
            </a:p>
            <a:p>
              <a:pPr>
                <a:defRPr/>
              </a:pPr>
              <a:endParaRPr lang="en-US" altLang="ko-KR" sz="900" dirty="0">
                <a:solidFill>
                  <a:schemeClr val="accent6">
                    <a:lumMod val="50000"/>
                  </a:schemeClr>
                </a:solidFill>
                <a:latin typeface="+mn-ea"/>
              </a:endParaRPr>
            </a:p>
            <a:p>
              <a:pPr>
                <a:buFont typeface="Wingdings" pitchFamily="2" charset="2"/>
                <a:buChar char="ü"/>
                <a:defRPr/>
              </a:pPr>
              <a:r>
                <a:rPr lang="ko-KR" altLang="en-US" dirty="0">
                  <a:solidFill>
                    <a:srgbClr val="0070C0"/>
                  </a:solidFill>
                  <a:latin typeface="+mn-ea"/>
                </a:rPr>
                <a:t> 예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)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언어적 폭력행위  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(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소리를 지르는 행위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,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무시 또는 </a:t>
              </a:r>
              <a:endParaRPr lang="en-US" altLang="ko-KR" dirty="0" smtClean="0">
                <a:solidFill>
                  <a:srgbClr val="0070C0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       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모욕하는 언어폭력 등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)  </a:t>
              </a:r>
            </a:p>
            <a:p>
              <a:pPr>
                <a:defRPr/>
              </a:pP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       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정서적 위협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(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공포분위기를 조성하는 행위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,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좁은 공간</a:t>
              </a:r>
              <a:endParaRPr lang="en-US" altLang="ko-KR" dirty="0" smtClean="0">
                <a:solidFill>
                  <a:srgbClr val="0070C0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       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에  가두어 놓는 행위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,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벌거벗겨 내쫓는 행위 등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) </a:t>
              </a:r>
            </a:p>
            <a:p>
              <a:pPr>
                <a:defRPr/>
              </a:pP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       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아동에 대한 비현실적 기대 또는 강요를 하는 행위 </a:t>
              </a:r>
              <a:endParaRPr lang="en-US" altLang="ko-KR" dirty="0" smtClean="0">
                <a:solidFill>
                  <a:srgbClr val="0070C0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       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보호자의 종교행위를 강요하는 행위 </a:t>
              </a:r>
              <a:endParaRPr lang="en-US" altLang="ko-KR" dirty="0" smtClean="0">
                <a:solidFill>
                  <a:srgbClr val="0070C0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       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형제나 친구등과 비교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,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차별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,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편애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, </a:t>
              </a:r>
              <a:r>
                <a:rPr lang="ko-KR" altLang="en-US" dirty="0" err="1" smtClean="0">
                  <a:solidFill>
                    <a:srgbClr val="0070C0"/>
                  </a:solidFill>
                  <a:latin typeface="+mn-ea"/>
                </a:rPr>
                <a:t>왕따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 시키는 행위  </a:t>
              </a:r>
              <a:endParaRPr lang="en-US" altLang="ko-KR" dirty="0" smtClean="0">
                <a:solidFill>
                  <a:srgbClr val="0070C0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  </a:t>
              </a:r>
            </a:p>
            <a:p>
              <a:pPr>
                <a:defRPr/>
              </a:pP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 </a:t>
              </a:r>
              <a:endParaRPr lang="ko-KR" altLang="en-US" dirty="0">
                <a:solidFill>
                  <a:srgbClr val="0070C0"/>
                </a:solidFill>
                <a:latin typeface="+mn-ea"/>
              </a:endParaRPr>
            </a:p>
          </p:txBody>
        </p:sp>
        <p:pic>
          <p:nvPicPr>
            <p:cNvPr id="12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78664" y="3632530"/>
              <a:ext cx="1584199" cy="1542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71450"/>
            <a:ext cx="6409127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Ⅰ. </a:t>
            </a:r>
            <a:r>
              <a:rPr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아동학대 알아보기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_</a:t>
            </a:r>
            <a:r>
              <a:rPr kumimoji="0"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 </a:t>
            </a:r>
            <a:r>
              <a:rPr kumimoji="0" lang="ko-KR" altLang="en-US" sz="2100" b="1" dirty="0">
                <a:solidFill>
                  <a:srgbClr val="0070C0"/>
                </a:solidFill>
                <a:latin typeface="+mj-ea"/>
                <a:ea typeface="+mj-ea"/>
              </a:rPr>
              <a:t>아동학대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유형 </a:t>
            </a:r>
            <a:r>
              <a:rPr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: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정서학대 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endParaRPr kumimoji="0" lang="en-US" altLang="ko-KR" sz="21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grpSp>
        <p:nvGrpSpPr>
          <p:cNvPr id="2" name="그룹 14"/>
          <p:cNvGrpSpPr/>
          <p:nvPr/>
        </p:nvGrpSpPr>
        <p:grpSpPr>
          <a:xfrm>
            <a:off x="1475656" y="1556792"/>
            <a:ext cx="6552728" cy="3960440"/>
            <a:chOff x="1475656" y="1556792"/>
            <a:chExt cx="6552728" cy="3960440"/>
          </a:xfrm>
        </p:grpSpPr>
        <p:sp>
          <p:nvSpPr>
            <p:cNvPr id="7" name="모서리가 둥근 직사각형 6"/>
            <p:cNvSpPr/>
            <p:nvPr/>
          </p:nvSpPr>
          <p:spPr bwMode="auto">
            <a:xfrm>
              <a:off x="1475656" y="1556792"/>
              <a:ext cx="6480720" cy="396044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rgbClr val="002060"/>
              </a:solidFill>
              <a:round/>
              <a:headEnd/>
              <a:tailEnd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 prstMaterial="dkEdge"/>
          </p:spPr>
          <p:txBody>
            <a:bodyPr wrap="none" rtlCol="0" anchor="ctr"/>
            <a:lstStyle/>
            <a:p>
              <a:pPr algn="ctr"/>
              <a:endParaRPr lang="ko-KR" altLang="en-US" sz="16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47664" y="1916832"/>
              <a:ext cx="6480720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dirty="0" smtClean="0"/>
                <a:t>   </a:t>
              </a:r>
              <a:r>
                <a:rPr lang="ko-KR" altLang="en-US" sz="2000" b="1" dirty="0" smtClean="0">
                  <a:latin typeface="HY강B" pitchFamily="18" charset="-127"/>
                  <a:ea typeface="HY강B" pitchFamily="18" charset="-127"/>
                </a:rPr>
                <a:t>정서학대 사례</a:t>
              </a:r>
              <a:endParaRPr lang="en-US" altLang="ko-KR" sz="2000" b="1" dirty="0" smtClean="0">
                <a:latin typeface="HY강B" pitchFamily="18" charset="-127"/>
                <a:ea typeface="HY강B" pitchFamily="18" charset="-127"/>
              </a:endParaRPr>
            </a:p>
            <a:p>
              <a:endParaRPr lang="en-US" altLang="ko-KR" sz="2000" dirty="0" smtClean="0"/>
            </a:p>
            <a:p>
              <a:endParaRPr lang="en-US" altLang="ko-KR" sz="2000" dirty="0" smtClean="0"/>
            </a:p>
            <a:p>
              <a:r>
                <a:rPr lang="ko-KR" altLang="en-US" sz="2000" dirty="0" smtClean="0"/>
                <a:t> </a:t>
              </a:r>
              <a:endParaRPr lang="en-US" altLang="ko-KR" sz="2000" dirty="0" smtClean="0"/>
            </a:p>
            <a:p>
              <a:endParaRPr lang="en-US" altLang="ko-KR" sz="2000" dirty="0" smtClean="0"/>
            </a:p>
          </p:txBody>
        </p:sp>
        <p:cxnSp>
          <p:nvCxnSpPr>
            <p:cNvPr id="10" name="직선 연결선 9"/>
            <p:cNvCxnSpPr/>
            <p:nvPr/>
          </p:nvCxnSpPr>
          <p:spPr>
            <a:xfrm>
              <a:off x="1547664" y="2348880"/>
              <a:ext cx="6336704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4" descr="C:\Program Files\Microsoft Office\MEDIA\CAGCAT10\j0286034.wmf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660232" y="1628801"/>
              <a:ext cx="918972" cy="648072"/>
            </a:xfrm>
            <a:prstGeom prst="rect">
              <a:avLst/>
            </a:prstGeom>
            <a:noFill/>
          </p:spPr>
        </p:pic>
        <p:pic>
          <p:nvPicPr>
            <p:cNvPr id="12" name="Picture 1" descr="C:\Program Files\Microsoft Office\MEDIA\OFFICE12\Bullets\BD14580_.gi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619672" y="1988840"/>
              <a:ext cx="201166" cy="201166"/>
            </a:xfrm>
            <a:prstGeom prst="rect">
              <a:avLst/>
            </a:prstGeom>
            <a:noFill/>
          </p:spPr>
        </p:pic>
      </p:grpSp>
      <p:sp>
        <p:nvSpPr>
          <p:cNvPr id="13" name="TextBox 12"/>
          <p:cNvSpPr txBox="1"/>
          <p:nvPr/>
        </p:nvSpPr>
        <p:spPr>
          <a:xfrm>
            <a:off x="2195736" y="2708920"/>
            <a:ext cx="5112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mtClean="0"/>
              <a:t>정서학대 의심 사례 토의</a:t>
            </a:r>
            <a:endParaRPr lang="ko-KR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71450"/>
            <a:ext cx="6045245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Ⅰ. </a:t>
            </a:r>
            <a:r>
              <a:rPr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아동학대 알아보기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_</a:t>
            </a:r>
            <a:r>
              <a:rPr kumimoji="0"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 </a:t>
            </a:r>
            <a:r>
              <a:rPr kumimoji="0" lang="ko-KR" altLang="en-US" sz="2100" b="1" dirty="0">
                <a:solidFill>
                  <a:srgbClr val="0070C0"/>
                </a:solidFill>
                <a:latin typeface="+mj-ea"/>
                <a:ea typeface="+mj-ea"/>
              </a:rPr>
              <a:t>아동학대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유형 </a:t>
            </a:r>
            <a:r>
              <a:rPr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: </a:t>
            </a:r>
            <a:r>
              <a:rPr lang="ko-KR" altLang="en-US" sz="2100" b="1" dirty="0" err="1" smtClean="0">
                <a:solidFill>
                  <a:srgbClr val="0070C0"/>
                </a:solidFill>
                <a:latin typeface="+mj-ea"/>
                <a:ea typeface="+mj-ea"/>
              </a:rPr>
              <a:t>성학대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endParaRPr kumimoji="0" lang="en-US" altLang="ko-KR" sz="21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grpSp>
        <p:nvGrpSpPr>
          <p:cNvPr id="2" name="그룹 34"/>
          <p:cNvGrpSpPr>
            <a:grpSpLocks/>
          </p:cNvGrpSpPr>
          <p:nvPr/>
        </p:nvGrpSpPr>
        <p:grpSpPr bwMode="auto">
          <a:xfrm>
            <a:off x="251520" y="1196752"/>
            <a:ext cx="8721291" cy="4196249"/>
            <a:chOff x="478567" y="5082627"/>
            <a:chExt cx="8826900" cy="2330359"/>
          </a:xfrm>
        </p:grpSpPr>
        <p:sp>
          <p:nvSpPr>
            <p:cNvPr id="9" name="직사각형 19"/>
            <p:cNvSpPr>
              <a:spLocks noChangeArrowheads="1"/>
            </p:cNvSpPr>
            <p:nvPr/>
          </p:nvSpPr>
          <p:spPr bwMode="auto">
            <a:xfrm>
              <a:off x="1198556" y="5082627"/>
              <a:ext cx="1121413" cy="256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ko-KR" altLang="en-US" sz="2400" b="1" dirty="0" err="1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성학대</a:t>
              </a:r>
              <a:endParaRPr kumimoji="0" lang="en-US" altLang="ko-KR" sz="2400" b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2614597" y="5090065"/>
              <a:ext cx="6660408" cy="223195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/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478567" y="5082627"/>
              <a:ext cx="8826900" cy="1587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2559962" y="5131182"/>
              <a:ext cx="6740793" cy="22818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ko-KR" altLang="en-US" dirty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보호자를 </a:t>
              </a:r>
              <a:r>
                <a:rPr lang="ko-KR" altLang="en-US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포함한 성인에 의하여 아동의 건강 </a:t>
              </a:r>
              <a:r>
                <a:rPr lang="ko-KR" altLang="en-US" dirty="0" smtClean="0">
                  <a:solidFill>
                    <a:schemeClr val="accent6">
                      <a:lumMod val="50000"/>
                    </a:schemeClr>
                  </a:solidFill>
                  <a:latin typeface="맑은 고딕"/>
                  <a:ea typeface="맑은 고딕"/>
                </a:rPr>
                <a:t>∙ 복지를 </a:t>
              </a:r>
              <a:r>
                <a:rPr lang="ko-KR" altLang="en-US" dirty="0" err="1" smtClean="0">
                  <a:solidFill>
                    <a:schemeClr val="accent6">
                      <a:lumMod val="50000"/>
                    </a:schemeClr>
                  </a:solidFill>
                  <a:latin typeface="맑은 고딕"/>
                  <a:ea typeface="맑은 고딕"/>
                </a:rPr>
                <a:t>해치거나정상적</a:t>
              </a:r>
              <a:r>
                <a:rPr lang="ko-KR" altLang="en-US" dirty="0" smtClean="0">
                  <a:solidFill>
                    <a:schemeClr val="accent6">
                      <a:lumMod val="50000"/>
                    </a:schemeClr>
                  </a:solidFill>
                  <a:latin typeface="맑은 고딕"/>
                  <a:ea typeface="맑은 고딕"/>
                </a:rPr>
                <a:t> 발달을 저해할 수 있는 성적 폭력 또는 가혹행위로서</a:t>
              </a:r>
              <a:r>
                <a:rPr lang="en-US" altLang="ko-KR" dirty="0" smtClean="0">
                  <a:solidFill>
                    <a:schemeClr val="accent6">
                      <a:lumMod val="50000"/>
                    </a:schemeClr>
                  </a:solidFill>
                  <a:latin typeface="맑은 고딕"/>
                  <a:ea typeface="맑은 고딕"/>
                </a:rPr>
                <a:t>, </a:t>
              </a:r>
              <a:r>
                <a:rPr lang="ko-KR" altLang="en-US" dirty="0" smtClean="0">
                  <a:solidFill>
                    <a:schemeClr val="accent6">
                      <a:lumMod val="50000"/>
                    </a:schemeClr>
                  </a:solidFill>
                  <a:latin typeface="맑은 고딕"/>
                  <a:ea typeface="맑은 고딕"/>
                </a:rPr>
                <a:t>아동을 대상으로 하는 모든 성적 행위를 의미함 </a:t>
              </a:r>
              <a:endParaRPr lang="en-US" altLang="ko-KR" dirty="0" smtClean="0">
                <a:solidFill>
                  <a:schemeClr val="accent6">
                    <a:lumMod val="50000"/>
                  </a:schemeClr>
                </a:solidFill>
                <a:latin typeface="맑은 고딕"/>
                <a:ea typeface="맑은 고딕"/>
              </a:endParaRPr>
            </a:p>
            <a:p>
              <a:pPr>
                <a:defRPr/>
              </a:pPr>
              <a:endParaRPr lang="en-US" altLang="ko-KR" dirty="0">
                <a:solidFill>
                  <a:schemeClr val="accent6">
                    <a:lumMod val="50000"/>
                  </a:schemeClr>
                </a:solidFill>
                <a:latin typeface="+mn-ea"/>
              </a:endParaRPr>
            </a:p>
            <a:p>
              <a:pPr>
                <a:defRPr/>
              </a:pPr>
              <a:endParaRPr lang="en-US" altLang="ko-KR" sz="900" dirty="0">
                <a:solidFill>
                  <a:schemeClr val="accent6">
                    <a:lumMod val="50000"/>
                  </a:schemeClr>
                </a:solidFill>
                <a:latin typeface="+mn-ea"/>
              </a:endParaRPr>
            </a:p>
            <a:p>
              <a:pPr>
                <a:buFont typeface="Wingdings" pitchFamily="2" charset="2"/>
                <a:buChar char="ü"/>
                <a:defRPr/>
              </a:pPr>
              <a:r>
                <a:rPr lang="en-US" altLang="ko-KR" dirty="0">
                  <a:solidFill>
                    <a:srgbClr val="0070C0"/>
                  </a:solidFill>
                  <a:latin typeface="+mn-ea"/>
                </a:rPr>
                <a:t> </a:t>
              </a:r>
              <a:r>
                <a:rPr lang="ko-KR" altLang="en-US" dirty="0">
                  <a:solidFill>
                    <a:srgbClr val="0070C0"/>
                  </a:solidFill>
                  <a:latin typeface="+mn-ea"/>
                </a:rPr>
                <a:t>예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)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성적 유희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,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성기 및 자위행위 장면의 노출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,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포르노 비디오</a:t>
              </a:r>
              <a:endParaRPr lang="en-US" altLang="ko-KR" dirty="0" smtClean="0">
                <a:solidFill>
                  <a:srgbClr val="0070C0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       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를 아동에게 보여주거나 포르노 물을 판매하는 행위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, </a:t>
              </a:r>
            </a:p>
            <a:p>
              <a:pPr>
                <a:defRPr/>
              </a:pP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       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관음증 등의 행위</a:t>
              </a:r>
              <a:endParaRPr lang="en-US" altLang="ko-KR" dirty="0" smtClean="0">
                <a:solidFill>
                  <a:srgbClr val="0070C0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       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성기삽입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,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성적 접촉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,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강간 등과 같은 접촉 행위 </a:t>
              </a:r>
              <a:endParaRPr lang="en-US" altLang="ko-KR" dirty="0" smtClean="0">
                <a:solidFill>
                  <a:srgbClr val="0070C0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       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아동매춘이나 매매 등의 행위 </a:t>
              </a:r>
              <a:endParaRPr lang="en-US" altLang="ko-KR" dirty="0" smtClean="0">
                <a:solidFill>
                  <a:srgbClr val="0070C0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       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보호자의 부부관계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및 자위행위 목격 등으로 아동이 부적</a:t>
              </a:r>
              <a:endParaRPr lang="en-US" altLang="ko-KR" dirty="0" smtClean="0">
                <a:solidFill>
                  <a:srgbClr val="0070C0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       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절하게 성에 노출되는 것  </a:t>
              </a:r>
              <a:endParaRPr lang="en-US" altLang="ko-KR" dirty="0" smtClean="0">
                <a:solidFill>
                  <a:srgbClr val="0070C0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        </a:t>
              </a:r>
              <a:r>
                <a:rPr lang="ko-KR" altLang="en-US" dirty="0" err="1" smtClean="0">
                  <a:solidFill>
                    <a:srgbClr val="0070C0"/>
                  </a:solidFill>
                  <a:latin typeface="+mn-ea"/>
                </a:rPr>
                <a:t>성매매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 업소에 아동을 데리고 가는 행위 등 </a:t>
              </a:r>
              <a:endParaRPr lang="en-US" altLang="ko-KR" dirty="0" smtClean="0">
                <a:solidFill>
                  <a:srgbClr val="0070C0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dirty="0" smtClean="0">
                  <a:solidFill>
                    <a:srgbClr val="0070C0"/>
                  </a:solidFill>
                  <a:latin typeface="+mn-ea"/>
                  <a:ea typeface="HY강B" pitchFamily="18" charset="-127"/>
                </a:rPr>
                <a:t> </a:t>
              </a:r>
              <a:endParaRPr lang="en-US" altLang="ko-KR" dirty="0" smtClean="0">
                <a:solidFill>
                  <a:srgbClr val="0070C0"/>
                </a:solidFill>
                <a:ea typeface="HY강B" pitchFamily="18" charset="-127"/>
              </a:endParaRPr>
            </a:p>
            <a:p>
              <a:pPr>
                <a:defRPr/>
              </a:pPr>
              <a:r>
                <a:rPr lang="en-US" altLang="ko-KR" dirty="0" smtClean="0">
                  <a:solidFill>
                    <a:srgbClr val="0070C0"/>
                  </a:solidFill>
                  <a:latin typeface="HY강B" pitchFamily="18" charset="-127"/>
                  <a:ea typeface="HY강B" pitchFamily="18" charset="-127"/>
                </a:rPr>
                <a:t>        </a:t>
              </a:r>
              <a:endParaRPr lang="ko-KR" altLang="en-US" dirty="0">
                <a:solidFill>
                  <a:srgbClr val="0070C0"/>
                </a:solidFill>
                <a:latin typeface="HY강B" pitchFamily="18" charset="-127"/>
                <a:ea typeface="HY강B" pitchFamily="18" charset="-127"/>
              </a:endParaRPr>
            </a:p>
          </p:txBody>
        </p:sp>
        <p:pic>
          <p:nvPicPr>
            <p:cNvPr id="13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86057" y="5402540"/>
              <a:ext cx="1921225" cy="12619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71450"/>
            <a:ext cx="6139822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Ⅰ. </a:t>
            </a:r>
            <a:r>
              <a:rPr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아동학대 알아보기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_</a:t>
            </a:r>
            <a:r>
              <a:rPr kumimoji="0"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 </a:t>
            </a:r>
            <a:r>
              <a:rPr kumimoji="0" lang="ko-KR" altLang="en-US" sz="2100" b="1" dirty="0">
                <a:solidFill>
                  <a:srgbClr val="0070C0"/>
                </a:solidFill>
                <a:latin typeface="+mj-ea"/>
                <a:ea typeface="+mj-ea"/>
              </a:rPr>
              <a:t>아동학대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유형 </a:t>
            </a:r>
            <a:r>
              <a:rPr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: </a:t>
            </a:r>
            <a:r>
              <a:rPr lang="ko-KR" altLang="en-US" sz="2100" b="1" dirty="0" err="1" smtClean="0">
                <a:solidFill>
                  <a:srgbClr val="0070C0"/>
                </a:solidFill>
                <a:latin typeface="+mj-ea"/>
                <a:ea typeface="+mj-ea"/>
              </a:rPr>
              <a:t>성학대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endParaRPr kumimoji="0" lang="en-US" altLang="ko-KR" sz="21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grpSp>
        <p:nvGrpSpPr>
          <p:cNvPr id="2" name="그룹 13"/>
          <p:cNvGrpSpPr/>
          <p:nvPr/>
        </p:nvGrpSpPr>
        <p:grpSpPr>
          <a:xfrm>
            <a:off x="1475656" y="1556792"/>
            <a:ext cx="6552728" cy="3960440"/>
            <a:chOff x="1475656" y="1556792"/>
            <a:chExt cx="6552728" cy="3960440"/>
          </a:xfrm>
        </p:grpSpPr>
        <p:sp>
          <p:nvSpPr>
            <p:cNvPr id="7" name="모서리가 둥근 직사각형 6"/>
            <p:cNvSpPr/>
            <p:nvPr/>
          </p:nvSpPr>
          <p:spPr bwMode="auto">
            <a:xfrm>
              <a:off x="1475656" y="1556792"/>
              <a:ext cx="6480720" cy="396044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rgbClr val="002060"/>
              </a:solidFill>
              <a:round/>
              <a:headEnd/>
              <a:tailEnd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 prstMaterial="dkEdge"/>
          </p:spPr>
          <p:txBody>
            <a:bodyPr wrap="none" rtlCol="0" anchor="ctr"/>
            <a:lstStyle/>
            <a:p>
              <a:pPr algn="ctr"/>
              <a:endParaRPr lang="ko-KR" altLang="en-US" sz="16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47664" y="1916832"/>
              <a:ext cx="648072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dirty="0" smtClean="0"/>
                <a:t>   </a:t>
              </a:r>
              <a:r>
                <a:rPr lang="ko-KR" altLang="en-US" sz="2000" b="1" dirty="0" err="1" smtClean="0">
                  <a:latin typeface="HY강B" pitchFamily="18" charset="-127"/>
                  <a:ea typeface="HY강B" pitchFamily="18" charset="-127"/>
                </a:rPr>
                <a:t>성학대</a:t>
              </a:r>
              <a:r>
                <a:rPr lang="ko-KR" altLang="en-US" sz="2000" b="1" dirty="0" smtClean="0">
                  <a:latin typeface="HY강B" pitchFamily="18" charset="-127"/>
                  <a:ea typeface="HY강B" pitchFamily="18" charset="-127"/>
                </a:rPr>
                <a:t> 사례</a:t>
              </a:r>
              <a:endParaRPr lang="en-US" altLang="ko-KR" sz="2000" b="1" dirty="0" smtClean="0">
                <a:latin typeface="HY강B" pitchFamily="18" charset="-127"/>
                <a:ea typeface="HY강B" pitchFamily="18" charset="-127"/>
              </a:endParaRPr>
            </a:p>
            <a:p>
              <a:endParaRPr lang="en-US" altLang="ko-KR" sz="2000" dirty="0" smtClean="0"/>
            </a:p>
            <a:p>
              <a:endParaRPr lang="en-US" altLang="ko-KR" sz="2000" dirty="0" smtClean="0"/>
            </a:p>
          </p:txBody>
        </p:sp>
        <p:cxnSp>
          <p:nvCxnSpPr>
            <p:cNvPr id="10" name="직선 연결선 9"/>
            <p:cNvCxnSpPr/>
            <p:nvPr/>
          </p:nvCxnSpPr>
          <p:spPr>
            <a:xfrm>
              <a:off x="1547664" y="2348880"/>
              <a:ext cx="6336704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4" descr="C:\Program Files\Microsoft Office\MEDIA\CAGCAT10\j0286034.wmf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660232" y="1651951"/>
              <a:ext cx="918972" cy="648072"/>
            </a:xfrm>
            <a:prstGeom prst="rect">
              <a:avLst/>
            </a:prstGeom>
            <a:noFill/>
          </p:spPr>
        </p:pic>
        <p:pic>
          <p:nvPicPr>
            <p:cNvPr id="12" name="Picture 1" descr="C:\Program Files\Microsoft Office\MEDIA\OFFICE12\Bullets\BD14580_.gi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619672" y="1988840"/>
              <a:ext cx="201166" cy="201166"/>
            </a:xfrm>
            <a:prstGeom prst="rect">
              <a:avLst/>
            </a:prstGeom>
            <a:noFill/>
          </p:spPr>
        </p:pic>
      </p:grpSp>
      <p:sp>
        <p:nvSpPr>
          <p:cNvPr id="13" name="TextBox 12"/>
          <p:cNvSpPr txBox="1"/>
          <p:nvPr/>
        </p:nvSpPr>
        <p:spPr>
          <a:xfrm>
            <a:off x="2051720" y="2708920"/>
            <a:ext cx="5112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mtClean="0"/>
              <a:t>성학대 의심 사례 토의</a:t>
            </a:r>
            <a:endParaRPr lang="ko-KR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4374936"/>
            <a:ext cx="1800225" cy="1831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71450"/>
            <a:ext cx="6588663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Ⅰ. </a:t>
            </a:r>
            <a:r>
              <a:rPr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아동학대 알아보기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_</a:t>
            </a:r>
            <a:r>
              <a:rPr kumimoji="0"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 </a:t>
            </a:r>
            <a:r>
              <a:rPr kumimoji="0" lang="ko-KR" altLang="en-US" sz="2100" b="1" dirty="0">
                <a:solidFill>
                  <a:srgbClr val="0070C0"/>
                </a:solidFill>
                <a:latin typeface="+mj-ea"/>
                <a:ea typeface="+mj-ea"/>
              </a:rPr>
              <a:t>아동학대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유형 </a:t>
            </a:r>
            <a:r>
              <a:rPr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: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 방임 ∙ 유기 </a:t>
            </a:r>
            <a:endParaRPr kumimoji="0" lang="en-US" altLang="ko-KR" sz="21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grpSp>
        <p:nvGrpSpPr>
          <p:cNvPr id="2" name="그룹 36"/>
          <p:cNvGrpSpPr>
            <a:grpSpLocks/>
          </p:cNvGrpSpPr>
          <p:nvPr/>
        </p:nvGrpSpPr>
        <p:grpSpPr bwMode="auto">
          <a:xfrm>
            <a:off x="395537" y="908720"/>
            <a:ext cx="8136904" cy="3222841"/>
            <a:chOff x="500034" y="1249631"/>
            <a:chExt cx="8749306" cy="2478748"/>
          </a:xfrm>
        </p:grpSpPr>
        <p:sp>
          <p:nvSpPr>
            <p:cNvPr id="8" name="직사각형 7"/>
            <p:cNvSpPr/>
            <p:nvPr/>
          </p:nvSpPr>
          <p:spPr>
            <a:xfrm>
              <a:off x="2516451" y="1272546"/>
              <a:ext cx="6655461" cy="235854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/>
            </a:p>
          </p:txBody>
        </p:sp>
        <p:sp>
          <p:nvSpPr>
            <p:cNvPr id="9" name="직사각형 19"/>
            <p:cNvSpPr>
              <a:spLocks noChangeArrowheads="1"/>
            </p:cNvSpPr>
            <p:nvPr/>
          </p:nvSpPr>
          <p:spPr bwMode="auto">
            <a:xfrm>
              <a:off x="1148168" y="1272547"/>
              <a:ext cx="800296" cy="4615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ko-KR" altLang="en-US" sz="2400" b="1" dirty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방임</a:t>
              </a:r>
              <a:endParaRPr kumimoji="0" lang="en-US" altLang="ko-KR" sz="2400" b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2660482" y="1420391"/>
              <a:ext cx="6588858" cy="23079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ko-KR" altLang="en-US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아동의 보호자가 아동을 유기하거나 방임하는 행위  </a:t>
              </a:r>
              <a:endParaRPr lang="en-US" altLang="ko-KR" dirty="0" smtClean="0">
                <a:solidFill>
                  <a:schemeClr val="accent6">
                    <a:lumMod val="50000"/>
                  </a:schemeClr>
                </a:solidFill>
                <a:latin typeface="+mn-ea"/>
              </a:endParaRPr>
            </a:p>
            <a:p>
              <a:pPr>
                <a:defRPr/>
              </a:pPr>
              <a:endParaRPr lang="en-US" altLang="ko-KR" sz="900" dirty="0">
                <a:solidFill>
                  <a:srgbClr val="0070C0"/>
                </a:solidFill>
                <a:latin typeface="+mn-ea"/>
              </a:endParaRPr>
            </a:p>
            <a:p>
              <a:pPr>
                <a:buFont typeface="Wingdings" pitchFamily="2" charset="2"/>
                <a:buChar char="ü"/>
                <a:defRPr/>
              </a:pPr>
              <a:r>
                <a:rPr lang="ko-KR" altLang="en-US" dirty="0">
                  <a:solidFill>
                    <a:srgbClr val="0070C0"/>
                  </a:solidFill>
                  <a:latin typeface="+mn-ea"/>
                </a:rPr>
                <a:t> 예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)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 </a:t>
              </a:r>
              <a:r>
                <a:rPr lang="ko-KR" altLang="en-US" b="1" u="sng" dirty="0" smtClean="0">
                  <a:solidFill>
                    <a:srgbClr val="0070C0"/>
                  </a:solidFill>
                  <a:latin typeface="+mn-ea"/>
                </a:rPr>
                <a:t>물리적 방임</a:t>
              </a:r>
              <a:r>
                <a:rPr lang="ko-KR" altLang="en-US" b="1" dirty="0" smtClean="0">
                  <a:solidFill>
                    <a:srgbClr val="0070C0"/>
                  </a:solidFill>
                  <a:latin typeface="+mn-ea"/>
                </a:rPr>
                <a:t> 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: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기복적인 의식주를 제공하지 않는 </a:t>
              </a:r>
              <a:endParaRPr lang="en-US" altLang="ko-KR" dirty="0" smtClean="0">
                <a:solidFill>
                  <a:srgbClr val="0070C0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       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행위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,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불결한 환경이나 위험한 상태에 아동을 방치</a:t>
              </a:r>
              <a:endParaRPr lang="en-US" altLang="ko-KR" dirty="0" smtClean="0">
                <a:solidFill>
                  <a:srgbClr val="0070C0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       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하는 행위 등 </a:t>
              </a:r>
              <a:endParaRPr lang="en-US" altLang="ko-KR" dirty="0" smtClean="0">
                <a:solidFill>
                  <a:srgbClr val="0070C0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        </a:t>
              </a:r>
              <a:r>
                <a:rPr lang="ko-KR" altLang="en-US" b="1" u="sng" dirty="0" smtClean="0">
                  <a:solidFill>
                    <a:srgbClr val="0070C0"/>
                  </a:solidFill>
                  <a:latin typeface="+mn-ea"/>
                </a:rPr>
                <a:t>교육적 방임</a:t>
              </a:r>
              <a:r>
                <a:rPr lang="ko-KR" altLang="en-US" b="1" dirty="0" smtClean="0">
                  <a:solidFill>
                    <a:srgbClr val="0070C0"/>
                  </a:solidFill>
                  <a:latin typeface="+mn-ea"/>
                </a:rPr>
                <a:t> 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: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보호자를 아동을 학교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(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의무교육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)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에 </a:t>
              </a:r>
              <a:endParaRPr lang="en-US" altLang="ko-KR" dirty="0" smtClean="0">
                <a:solidFill>
                  <a:srgbClr val="0070C0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       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보내지 않거나 아동의 무단결석을 허용하는 행위 등</a:t>
              </a:r>
              <a:endParaRPr lang="en-US" altLang="ko-KR" dirty="0" smtClean="0">
                <a:solidFill>
                  <a:srgbClr val="0070C0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        </a:t>
              </a:r>
              <a:r>
                <a:rPr lang="ko-KR" altLang="en-US" b="1" u="sng" dirty="0" smtClean="0">
                  <a:solidFill>
                    <a:srgbClr val="0070C0"/>
                  </a:solidFill>
                  <a:latin typeface="+mn-ea"/>
                </a:rPr>
                <a:t>의료적 방임</a:t>
              </a:r>
              <a:r>
                <a:rPr lang="ko-KR" altLang="en-US" b="1" dirty="0" smtClean="0">
                  <a:solidFill>
                    <a:srgbClr val="0070C0"/>
                  </a:solidFill>
                  <a:latin typeface="+mn-ea"/>
                </a:rPr>
                <a:t> 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: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아동에게 필요한 의료적 처치를 하지 </a:t>
              </a:r>
              <a:endParaRPr lang="en-US" altLang="ko-KR" dirty="0" smtClean="0">
                <a:solidFill>
                  <a:srgbClr val="0070C0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       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않는 행위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,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예방접종을 실시 하지 않는 행위 등 </a:t>
              </a:r>
              <a:endParaRPr lang="en-US" altLang="ko-KR" dirty="0" smtClean="0">
                <a:solidFill>
                  <a:srgbClr val="0070C0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        </a:t>
              </a:r>
              <a:r>
                <a:rPr lang="ko-KR" altLang="en-US" b="1" u="sng" dirty="0" smtClean="0">
                  <a:solidFill>
                    <a:srgbClr val="0070C0"/>
                  </a:solidFill>
                  <a:latin typeface="+mn-ea"/>
                </a:rPr>
                <a:t>유기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 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: </a:t>
              </a:r>
              <a:r>
                <a:rPr lang="ko-KR" altLang="en-US" dirty="0" smtClean="0">
                  <a:solidFill>
                    <a:srgbClr val="0070C0"/>
                  </a:solidFill>
                  <a:latin typeface="+mn-ea"/>
                </a:rPr>
                <a:t>아동을 보호하지 않고 버리는 행위 등 </a:t>
              </a:r>
              <a:r>
                <a:rPr lang="en-US" altLang="ko-KR" dirty="0" smtClean="0">
                  <a:solidFill>
                    <a:srgbClr val="0070C0"/>
                  </a:solidFill>
                  <a:latin typeface="+mn-ea"/>
                </a:rPr>
                <a:t> </a:t>
              </a:r>
            </a:p>
            <a:p>
              <a:pPr>
                <a:defRPr/>
              </a:pPr>
              <a:r>
                <a:rPr lang="en-US" altLang="ko-KR" dirty="0" smtClean="0">
                  <a:solidFill>
                    <a:srgbClr val="0070C0"/>
                  </a:solidFill>
                  <a:latin typeface="+mn-ea"/>
                  <a:ea typeface="HY강B" pitchFamily="18" charset="-127"/>
                </a:rPr>
                <a:t>       </a:t>
              </a:r>
              <a:endParaRPr lang="ko-KR" altLang="en-US" dirty="0">
                <a:solidFill>
                  <a:srgbClr val="0070C0"/>
                </a:solidFill>
                <a:latin typeface="HY강B" pitchFamily="18" charset="-127"/>
                <a:ea typeface="HY강B" pitchFamily="18" charset="-127"/>
              </a:endParaRPr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500034" y="1249631"/>
              <a:ext cx="8497761" cy="22916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pic>
          <p:nvPicPr>
            <p:cNvPr id="12" name="Picture 4" descr="D:\이계화\기타\그림\그림\방임2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44064" y="1848527"/>
              <a:ext cx="1783176" cy="18573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75656" y="4374936"/>
            <a:ext cx="1895475" cy="1831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32240" y="4410677"/>
            <a:ext cx="1747837" cy="1723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88640"/>
            <a:ext cx="6872394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Ⅰ. </a:t>
            </a:r>
            <a:r>
              <a:rPr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아동학대 알아보기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_</a:t>
            </a:r>
            <a:r>
              <a:rPr kumimoji="0"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 </a:t>
            </a:r>
            <a:r>
              <a:rPr kumimoji="0" lang="ko-KR" altLang="en-US" sz="2100" b="1" dirty="0">
                <a:solidFill>
                  <a:srgbClr val="0070C0"/>
                </a:solidFill>
                <a:latin typeface="+mj-ea"/>
                <a:ea typeface="+mj-ea"/>
              </a:rPr>
              <a:t>아동학대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유형 </a:t>
            </a:r>
            <a:r>
              <a:rPr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: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방임 </a:t>
            </a:r>
            <a:r>
              <a:rPr lang="ko-KR" altLang="en-US" sz="2100" b="1" dirty="0" smtClean="0">
                <a:solidFill>
                  <a:srgbClr val="0070C0"/>
                </a:solidFill>
                <a:latin typeface="맑은 고딕"/>
                <a:ea typeface="맑은 고딕"/>
              </a:rPr>
              <a:t>∙ 유기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r>
              <a:rPr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endParaRPr kumimoji="0" lang="en-US" altLang="ko-KR" sz="21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grpSp>
        <p:nvGrpSpPr>
          <p:cNvPr id="2" name="그룹 13"/>
          <p:cNvGrpSpPr/>
          <p:nvPr/>
        </p:nvGrpSpPr>
        <p:grpSpPr>
          <a:xfrm>
            <a:off x="1475656" y="1556792"/>
            <a:ext cx="6552728" cy="3960440"/>
            <a:chOff x="1475656" y="1556792"/>
            <a:chExt cx="6552728" cy="3960440"/>
          </a:xfrm>
        </p:grpSpPr>
        <p:sp>
          <p:nvSpPr>
            <p:cNvPr id="7" name="모서리가 둥근 직사각형 6"/>
            <p:cNvSpPr/>
            <p:nvPr/>
          </p:nvSpPr>
          <p:spPr bwMode="auto">
            <a:xfrm>
              <a:off x="1475656" y="1556792"/>
              <a:ext cx="6480720" cy="396044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rgbClr val="002060"/>
              </a:solidFill>
              <a:round/>
              <a:headEnd/>
              <a:tailEnd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 prstMaterial="dkEdge"/>
          </p:spPr>
          <p:txBody>
            <a:bodyPr wrap="none" rtlCol="0" anchor="ctr"/>
            <a:lstStyle/>
            <a:p>
              <a:pPr algn="ctr"/>
              <a:endParaRPr lang="ko-KR" altLang="en-US" sz="16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47664" y="1916832"/>
              <a:ext cx="648072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dirty="0" smtClean="0"/>
                <a:t>   </a:t>
              </a:r>
              <a:r>
                <a:rPr lang="ko-KR" altLang="en-US" sz="2000" b="1" dirty="0" smtClean="0">
                  <a:latin typeface="HY강B" pitchFamily="18" charset="-127"/>
                  <a:ea typeface="HY강B" pitchFamily="18" charset="-127"/>
                </a:rPr>
                <a:t>방임</a:t>
              </a:r>
              <a:r>
                <a:rPr lang="ko-KR" altLang="en-US" sz="2000" b="1" dirty="0" smtClean="0">
                  <a:solidFill>
                    <a:srgbClr val="0070C0"/>
                  </a:solidFill>
                </a:rPr>
                <a:t> </a:t>
              </a:r>
              <a:r>
                <a:rPr lang="ko-KR" altLang="en-US" sz="2000" b="1" dirty="0" smtClean="0"/>
                <a:t>∙</a:t>
              </a:r>
              <a:r>
                <a:rPr lang="ko-KR" altLang="en-US" sz="2000" b="1" dirty="0" smtClean="0">
                  <a:latin typeface="HY강B" pitchFamily="18" charset="-127"/>
                  <a:ea typeface="HY강B" pitchFamily="18" charset="-127"/>
                </a:rPr>
                <a:t> 유기 사례</a:t>
              </a:r>
              <a:endParaRPr lang="en-US" altLang="ko-KR" sz="2000" b="1" dirty="0" smtClean="0">
                <a:latin typeface="HY강B" pitchFamily="18" charset="-127"/>
                <a:ea typeface="HY강B" pitchFamily="18" charset="-127"/>
              </a:endParaRPr>
            </a:p>
            <a:p>
              <a:endParaRPr lang="en-US" altLang="ko-KR" sz="2000" dirty="0" smtClean="0"/>
            </a:p>
            <a:p>
              <a:endParaRPr lang="en-US" altLang="ko-KR" sz="2000" dirty="0" smtClean="0"/>
            </a:p>
          </p:txBody>
        </p:sp>
        <p:cxnSp>
          <p:nvCxnSpPr>
            <p:cNvPr id="10" name="직선 연결선 9"/>
            <p:cNvCxnSpPr/>
            <p:nvPr/>
          </p:nvCxnSpPr>
          <p:spPr>
            <a:xfrm>
              <a:off x="1547664" y="2348880"/>
              <a:ext cx="6336704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4" descr="C:\Program Files\Microsoft Office\MEDIA\CAGCAT10\j0286034.wmf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660232" y="1663526"/>
              <a:ext cx="918972" cy="648072"/>
            </a:xfrm>
            <a:prstGeom prst="rect">
              <a:avLst/>
            </a:prstGeom>
            <a:noFill/>
          </p:spPr>
        </p:pic>
        <p:pic>
          <p:nvPicPr>
            <p:cNvPr id="12" name="Picture 1" descr="C:\Program Files\Microsoft Office\MEDIA\OFFICE12\Bullets\BD14580_.gi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619672" y="2011990"/>
              <a:ext cx="201166" cy="201166"/>
            </a:xfrm>
            <a:prstGeom prst="rect">
              <a:avLst/>
            </a:prstGeom>
            <a:noFill/>
          </p:spPr>
        </p:pic>
      </p:grpSp>
      <p:sp>
        <p:nvSpPr>
          <p:cNvPr id="13" name="TextBox 12"/>
          <p:cNvSpPr txBox="1"/>
          <p:nvPr/>
        </p:nvSpPr>
        <p:spPr>
          <a:xfrm>
            <a:off x="1785918" y="2708920"/>
            <a:ext cx="59544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mtClean="0"/>
              <a:t>방임 의심사례 토의</a:t>
            </a:r>
            <a:endParaRPr lang="ko-KR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161527"/>
            <a:ext cx="5989140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ko-KR" sz="2100" b="1" dirty="0" smtClean="0">
                <a:solidFill>
                  <a:srgbClr val="080808"/>
                </a:solidFill>
                <a:latin typeface="+mj-ea"/>
              </a:rPr>
              <a:t>Ⅰ. </a:t>
            </a:r>
            <a:r>
              <a:rPr lang="ko-KR" altLang="en-US" sz="2100" b="1" dirty="0" smtClean="0">
                <a:solidFill>
                  <a:srgbClr val="080808"/>
                </a:solidFill>
                <a:latin typeface="+mj-ea"/>
              </a:rPr>
              <a:t>아동학대 알아보기 </a:t>
            </a:r>
            <a:r>
              <a:rPr lang="en-US" altLang="ko-KR" sz="2100" b="1" dirty="0" smtClean="0">
                <a:solidFill>
                  <a:srgbClr val="0070C0"/>
                </a:solidFill>
                <a:latin typeface="+mj-ea"/>
              </a:rPr>
              <a:t>_</a:t>
            </a:r>
            <a:r>
              <a:rPr lang="en-US" altLang="ko-KR" sz="2100" b="1" dirty="0" smtClean="0">
                <a:solidFill>
                  <a:srgbClr val="080808"/>
                </a:solidFill>
                <a:latin typeface="+mj-ea"/>
              </a:rPr>
              <a:t>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</a:rPr>
              <a:t>아동학대 처벌 조항  </a:t>
            </a:r>
            <a:r>
              <a:rPr lang="en-US" altLang="ko-KR" sz="2100" b="1" dirty="0" smtClean="0">
                <a:solidFill>
                  <a:srgbClr val="0070C0"/>
                </a:solidFill>
                <a:latin typeface="+mj-ea"/>
              </a:rPr>
              <a:t>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</a:rPr>
              <a:t>  </a:t>
            </a:r>
            <a:endParaRPr lang="en-US" altLang="ko-KR" sz="2100" b="1" dirty="0">
              <a:solidFill>
                <a:srgbClr val="0070C0"/>
              </a:solidFill>
              <a:latin typeface="+mj-ea"/>
            </a:endParaRPr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71450"/>
            <a:ext cx="36420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2000" b="1" dirty="0" smtClean="0">
                <a:solidFill>
                  <a:srgbClr val="0070C0"/>
                </a:solidFill>
                <a:latin typeface="+mn-ea"/>
              </a:rPr>
              <a:t>  </a:t>
            </a:r>
            <a:endParaRPr kumimoji="0" lang="en-US" altLang="ko-KR" sz="2000" b="1" dirty="0">
              <a:solidFill>
                <a:srgbClr val="0070C0"/>
              </a:solidFill>
              <a:latin typeface="+mn-ea"/>
            </a:endParaRPr>
          </a:p>
        </p:txBody>
      </p:sp>
      <p:grpSp>
        <p:nvGrpSpPr>
          <p:cNvPr id="2" name="그룹 9"/>
          <p:cNvGrpSpPr/>
          <p:nvPr/>
        </p:nvGrpSpPr>
        <p:grpSpPr>
          <a:xfrm>
            <a:off x="539552" y="1412776"/>
            <a:ext cx="8208912" cy="4536504"/>
            <a:chOff x="539552" y="1412776"/>
            <a:chExt cx="8208912" cy="4608512"/>
          </a:xfrm>
        </p:grpSpPr>
        <p:grpSp>
          <p:nvGrpSpPr>
            <p:cNvPr id="3" name="그룹 108"/>
            <p:cNvGrpSpPr/>
            <p:nvPr/>
          </p:nvGrpSpPr>
          <p:grpSpPr>
            <a:xfrm>
              <a:off x="539552" y="1412776"/>
              <a:ext cx="8136904" cy="4608512"/>
              <a:chOff x="971600" y="1484784"/>
              <a:chExt cx="6888312" cy="3960440"/>
            </a:xfrm>
          </p:grpSpPr>
          <p:sp>
            <p:nvSpPr>
              <p:cNvPr id="19" name="Rectangle 3"/>
              <p:cNvSpPr>
                <a:spLocks noChangeArrowheads="1"/>
              </p:cNvSpPr>
              <p:nvPr/>
            </p:nvSpPr>
            <p:spPr bwMode="auto">
              <a:xfrm>
                <a:off x="971600" y="1484784"/>
                <a:ext cx="6888312" cy="396044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6350">
                <a:noFill/>
                <a:miter lim="800000"/>
                <a:headEnd/>
                <a:tailEnd/>
              </a:ln>
              <a:effectLst/>
            </p:spPr>
            <p:txBody>
              <a:bodyPr wrap="none" rIns="198000" anchor="ctr"/>
              <a:lstStyle/>
              <a:p>
                <a:endParaRPr lang="ko-KR" altLang="en-US"/>
              </a:p>
            </p:txBody>
          </p:sp>
          <p:sp>
            <p:nvSpPr>
              <p:cNvPr id="20" name="AutoShape 17"/>
              <p:cNvSpPr>
                <a:spLocks noChangeArrowheads="1"/>
              </p:cNvSpPr>
              <p:nvPr/>
            </p:nvSpPr>
            <p:spPr bwMode="auto">
              <a:xfrm>
                <a:off x="1043608" y="1628800"/>
                <a:ext cx="6672967" cy="3672408"/>
              </a:xfrm>
              <a:prstGeom prst="roundRect">
                <a:avLst>
                  <a:gd name="adj" fmla="val 8088"/>
                </a:avLst>
              </a:prstGeom>
              <a:solidFill>
                <a:schemeClr val="bg1"/>
              </a:solidFill>
              <a:ln w="6350">
                <a:noFill/>
                <a:round/>
                <a:headEnd/>
                <a:tailEnd/>
              </a:ln>
              <a:effectLst>
                <a:prstShdw prst="shdw18" dist="17961" dir="13500000">
                  <a:schemeClr val="bg1">
                    <a:gamma/>
                    <a:shade val="60000"/>
                    <a:invGamma/>
                  </a:schemeClr>
                </a:prstShdw>
              </a:effectLst>
            </p:spPr>
            <p:txBody>
              <a:bodyPr wrap="none" rIns="90000" anchor="ctr"/>
              <a:lstStyle/>
              <a:p>
                <a:pPr>
                  <a:spcBef>
                    <a:spcPct val="10000"/>
                  </a:spcBef>
                </a:pPr>
                <a:endParaRPr lang="en-US" altLang="ko-KR" sz="900">
                  <a:latin typeface="굴림체" pitchFamily="49" charset="-127"/>
                  <a:ea typeface="굴림체" pitchFamily="49" charset="-127"/>
                </a:endParaRPr>
              </a:p>
              <a:p>
                <a:pPr>
                  <a:spcBef>
                    <a:spcPct val="10000"/>
                  </a:spcBef>
                </a:pPr>
                <a:endParaRPr lang="en-US" altLang="ko-KR" sz="900">
                  <a:latin typeface="굴림체" pitchFamily="49" charset="-127"/>
                  <a:ea typeface="굴림체" pitchFamily="49" charset="-127"/>
                </a:endParaRPr>
              </a:p>
              <a:p>
                <a:pPr>
                  <a:spcBef>
                    <a:spcPct val="10000"/>
                  </a:spcBef>
                </a:pPr>
                <a:endParaRPr lang="en-US" altLang="ko-KR" sz="900">
                  <a:latin typeface="굴림체" pitchFamily="49" charset="-127"/>
                  <a:ea typeface="굴림체" pitchFamily="49" charset="-127"/>
                </a:endParaRPr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782362" y="1675692"/>
              <a:ext cx="7966102" cy="4095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ko-KR" altLang="en-US" sz="1600" b="1" dirty="0" smtClean="0">
                  <a:latin typeface="+mn-ea"/>
                </a:rPr>
                <a:t>  신체학대 </a:t>
              </a:r>
              <a:endParaRPr lang="en-US" altLang="ko-KR" sz="1600" b="1" dirty="0" smtClean="0">
                <a:latin typeface="+mn-ea"/>
              </a:endParaRPr>
            </a:p>
            <a:p>
              <a:pPr>
                <a:defRPr/>
              </a:pPr>
              <a:r>
                <a:rPr lang="en-US" altLang="ko-KR" sz="1600" b="1" dirty="0" smtClean="0">
                  <a:latin typeface="+mn-ea"/>
                </a:rPr>
                <a:t>  - </a:t>
              </a:r>
              <a:r>
                <a:rPr lang="ko-KR" altLang="en-US" sz="1600" b="1" dirty="0" smtClean="0">
                  <a:latin typeface="+mn-ea"/>
                </a:rPr>
                <a:t>아동의 신체에 손상을 주는 학대행위 </a:t>
              </a:r>
              <a:endParaRPr lang="en-US" altLang="ko-KR" sz="1600" b="1" dirty="0" smtClean="0">
                <a:latin typeface="+mn-ea"/>
              </a:endParaRPr>
            </a:p>
            <a:p>
              <a:pPr>
                <a:defRPr/>
              </a:pPr>
              <a:r>
                <a:rPr lang="en-US" altLang="ko-KR" sz="1600" b="1" dirty="0" smtClean="0">
                  <a:latin typeface="+mn-ea"/>
                </a:rPr>
                <a:t>    : </a:t>
              </a:r>
              <a:r>
                <a:rPr lang="en-US" altLang="ko-KR" sz="1600" b="1" dirty="0" smtClean="0">
                  <a:solidFill>
                    <a:srgbClr val="FF0000"/>
                  </a:solidFill>
                  <a:latin typeface="+mn-ea"/>
                </a:rPr>
                <a:t>5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+mn-ea"/>
                </a:rPr>
                <a:t>년 이하의 징역 또는 </a:t>
              </a:r>
              <a:r>
                <a:rPr lang="en-US" altLang="ko-KR" sz="1600" b="1" dirty="0" smtClean="0">
                  <a:solidFill>
                    <a:srgbClr val="FF0000"/>
                  </a:solidFill>
                  <a:latin typeface="+mn-ea"/>
                </a:rPr>
                <a:t>3</a:t>
              </a:r>
              <a:r>
                <a:rPr lang="ko-KR" altLang="en-US" sz="1600" b="1" dirty="0" err="1" smtClean="0">
                  <a:solidFill>
                    <a:srgbClr val="FF0000"/>
                  </a:solidFill>
                  <a:latin typeface="+mn-ea"/>
                </a:rPr>
                <a:t>천만원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+mn-ea"/>
                </a:rPr>
                <a:t> 이하의 벌금 </a:t>
              </a:r>
              <a:endParaRPr lang="en-US" altLang="ko-KR" sz="1600" b="1" dirty="0" smtClean="0">
                <a:solidFill>
                  <a:srgbClr val="FF0000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sz="1600" b="1" dirty="0" smtClean="0">
                  <a:latin typeface="+mn-ea"/>
                </a:rPr>
                <a:t>  </a:t>
              </a:r>
              <a:r>
                <a:rPr lang="ko-KR" altLang="en-US" sz="1600" b="1" dirty="0" err="1" smtClean="0">
                  <a:latin typeface="+mn-ea"/>
                </a:rPr>
                <a:t>성학대</a:t>
              </a:r>
              <a:endParaRPr lang="en-US" altLang="ko-KR" sz="1600" b="1" dirty="0" smtClean="0">
                <a:latin typeface="+mn-ea"/>
              </a:endParaRPr>
            </a:p>
            <a:p>
              <a:pPr>
                <a:defRPr/>
              </a:pPr>
              <a:r>
                <a:rPr lang="en-US" altLang="ko-KR" sz="1600" b="1" dirty="0" smtClean="0">
                  <a:latin typeface="+mn-ea"/>
                </a:rPr>
                <a:t>  - </a:t>
              </a:r>
              <a:r>
                <a:rPr lang="ko-KR" altLang="en-US" sz="1600" b="1" dirty="0" smtClean="0">
                  <a:latin typeface="+mn-ea"/>
                </a:rPr>
                <a:t>아동에게 성적 수치심을 주는 성희롱</a:t>
              </a:r>
              <a:r>
                <a:rPr lang="en-US" altLang="ko-KR" sz="1600" b="1" dirty="0" smtClean="0">
                  <a:latin typeface="+mn-ea"/>
                </a:rPr>
                <a:t>, </a:t>
              </a:r>
              <a:r>
                <a:rPr lang="ko-KR" altLang="en-US" sz="1600" b="1" dirty="0" smtClean="0">
                  <a:latin typeface="+mn-ea"/>
                </a:rPr>
                <a:t>성폭행 등의 학대행위</a:t>
              </a:r>
              <a:endParaRPr lang="en-US" altLang="ko-KR" sz="1600" b="1" dirty="0" smtClean="0">
                <a:latin typeface="+mn-ea"/>
              </a:endParaRPr>
            </a:p>
            <a:p>
              <a:pPr>
                <a:defRPr/>
              </a:pPr>
              <a:r>
                <a:rPr lang="en-US" altLang="ko-KR" sz="1600" b="1" dirty="0" smtClean="0">
                  <a:latin typeface="+mn-ea"/>
                </a:rPr>
                <a:t>    : </a:t>
              </a:r>
              <a:r>
                <a:rPr lang="en-US" altLang="ko-KR" sz="1600" b="1" dirty="0" smtClean="0">
                  <a:solidFill>
                    <a:srgbClr val="FF0000"/>
                  </a:solidFill>
                  <a:latin typeface="+mn-ea"/>
                </a:rPr>
                <a:t>5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+mn-ea"/>
                </a:rPr>
                <a:t>년 이하의 징역 또는 </a:t>
              </a:r>
              <a:r>
                <a:rPr lang="en-US" altLang="ko-KR" sz="1600" b="1" dirty="0" smtClean="0">
                  <a:solidFill>
                    <a:srgbClr val="FF0000"/>
                  </a:solidFill>
                  <a:latin typeface="+mn-ea"/>
                </a:rPr>
                <a:t>3</a:t>
              </a:r>
              <a:r>
                <a:rPr lang="ko-KR" altLang="en-US" sz="1600" b="1" dirty="0" err="1" smtClean="0">
                  <a:solidFill>
                    <a:srgbClr val="FF0000"/>
                  </a:solidFill>
                  <a:latin typeface="+mn-ea"/>
                </a:rPr>
                <a:t>천만원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+mn-ea"/>
                </a:rPr>
                <a:t> 이하의 벌금</a:t>
              </a:r>
              <a:endParaRPr lang="en-US" altLang="ko-KR" sz="1600" b="1" dirty="0" smtClean="0">
                <a:solidFill>
                  <a:srgbClr val="FF0000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sz="1600" b="1" dirty="0" smtClean="0">
                  <a:latin typeface="+mn-ea"/>
                </a:rPr>
                <a:t>  - </a:t>
              </a:r>
              <a:r>
                <a:rPr lang="ko-KR" altLang="en-US" sz="1600" b="1" dirty="0" smtClean="0">
                  <a:latin typeface="+mn-ea"/>
                </a:rPr>
                <a:t>아동을 타인에게 매매하는 행위</a:t>
              </a:r>
              <a:r>
                <a:rPr lang="en-US" altLang="ko-KR" sz="1600" b="1" dirty="0" smtClean="0">
                  <a:latin typeface="+mn-ea"/>
                </a:rPr>
                <a:t>, </a:t>
              </a:r>
              <a:r>
                <a:rPr lang="ko-KR" altLang="en-US" sz="1600" b="1" dirty="0" smtClean="0">
                  <a:latin typeface="+mn-ea"/>
                </a:rPr>
                <a:t>아동에게 음행을 시키거나 음행을 매개하는 행위</a:t>
              </a:r>
              <a:endParaRPr lang="en-US" altLang="ko-KR" sz="1600" b="1" dirty="0" smtClean="0">
                <a:latin typeface="+mn-ea"/>
              </a:endParaRPr>
            </a:p>
            <a:p>
              <a:pPr>
                <a:defRPr/>
              </a:pPr>
              <a:r>
                <a:rPr lang="en-US" altLang="ko-KR" sz="1600" b="1" dirty="0" smtClean="0">
                  <a:latin typeface="+mn-ea"/>
                </a:rPr>
                <a:t>    </a:t>
              </a:r>
              <a:r>
                <a:rPr lang="en-US" altLang="ko-KR" sz="1600" b="1" dirty="0" smtClean="0">
                  <a:solidFill>
                    <a:srgbClr val="FF0000"/>
                  </a:solidFill>
                  <a:latin typeface="+mn-ea"/>
                </a:rPr>
                <a:t>: 10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+mn-ea"/>
                </a:rPr>
                <a:t>년 이하의 징역 또는 </a:t>
              </a:r>
              <a:r>
                <a:rPr lang="en-US" altLang="ko-KR" sz="1600" b="1" dirty="0" smtClean="0">
                  <a:solidFill>
                    <a:srgbClr val="FF0000"/>
                  </a:solidFill>
                  <a:latin typeface="+mn-ea"/>
                </a:rPr>
                <a:t>5</a:t>
              </a:r>
              <a:r>
                <a:rPr lang="ko-KR" altLang="en-US" sz="1600" b="1" dirty="0" err="1" smtClean="0">
                  <a:solidFill>
                    <a:srgbClr val="FF0000"/>
                  </a:solidFill>
                  <a:latin typeface="+mn-ea"/>
                </a:rPr>
                <a:t>천만원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+mn-ea"/>
                </a:rPr>
                <a:t> 이하의 벌금</a:t>
              </a:r>
              <a:endParaRPr lang="en-US" altLang="ko-KR" sz="1600" b="1" dirty="0" smtClean="0">
                <a:solidFill>
                  <a:srgbClr val="FF0000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sz="1600" b="1" dirty="0" smtClean="0">
                  <a:latin typeface="+mn-ea"/>
                </a:rPr>
                <a:t>  </a:t>
              </a:r>
              <a:r>
                <a:rPr lang="ko-KR" altLang="en-US" sz="1600" b="1" dirty="0" smtClean="0">
                  <a:latin typeface="+mn-ea"/>
                </a:rPr>
                <a:t>정서학대 </a:t>
              </a:r>
              <a:endParaRPr lang="en-US" altLang="ko-KR" sz="1600" b="1" dirty="0" smtClean="0">
                <a:latin typeface="+mn-ea"/>
              </a:endParaRPr>
            </a:p>
            <a:p>
              <a:pPr>
                <a:defRPr/>
              </a:pPr>
              <a:r>
                <a:rPr lang="en-US" altLang="ko-KR" sz="1600" b="1" dirty="0" smtClean="0">
                  <a:latin typeface="+mn-ea"/>
                </a:rPr>
                <a:t>  - </a:t>
              </a:r>
              <a:r>
                <a:rPr lang="ko-KR" altLang="en-US" sz="1600" b="1" dirty="0" smtClean="0">
                  <a:latin typeface="+mn-ea"/>
                </a:rPr>
                <a:t>아동의 정신건강 및 발달에 해를 끼치는 정서적 학대행위</a:t>
              </a:r>
              <a:endParaRPr lang="en-US" altLang="ko-KR" sz="1600" b="1" dirty="0" smtClean="0">
                <a:latin typeface="+mn-ea"/>
              </a:endParaRPr>
            </a:p>
            <a:p>
              <a:pPr>
                <a:defRPr/>
              </a:pPr>
              <a:r>
                <a:rPr lang="en-US" altLang="ko-KR" sz="1600" b="1" dirty="0" smtClean="0">
                  <a:latin typeface="+mn-ea"/>
                </a:rPr>
                <a:t>    : </a:t>
              </a:r>
              <a:r>
                <a:rPr lang="en-US" altLang="ko-KR" sz="1600" b="1" dirty="0" smtClean="0">
                  <a:solidFill>
                    <a:srgbClr val="FF0000"/>
                  </a:solidFill>
                  <a:latin typeface="+mn-ea"/>
                </a:rPr>
                <a:t>5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+mn-ea"/>
                </a:rPr>
                <a:t>년 이하의 징역 또는 </a:t>
              </a:r>
              <a:r>
                <a:rPr lang="en-US" altLang="ko-KR" sz="1600" b="1" dirty="0" smtClean="0">
                  <a:solidFill>
                    <a:srgbClr val="FF0000"/>
                  </a:solidFill>
                  <a:latin typeface="+mn-ea"/>
                </a:rPr>
                <a:t>3</a:t>
              </a:r>
              <a:r>
                <a:rPr lang="ko-KR" altLang="en-US" sz="1600" b="1" dirty="0" err="1" smtClean="0">
                  <a:solidFill>
                    <a:srgbClr val="FF0000"/>
                  </a:solidFill>
                  <a:latin typeface="+mn-ea"/>
                </a:rPr>
                <a:t>천만원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+mn-ea"/>
                </a:rPr>
                <a:t> 이하의 벌금</a:t>
              </a:r>
              <a:endParaRPr lang="en-US" altLang="ko-KR" sz="1600" b="1" dirty="0" smtClean="0">
                <a:solidFill>
                  <a:srgbClr val="FF0000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sz="1600" b="1" dirty="0" smtClean="0">
                  <a:latin typeface="+mn-ea"/>
                </a:rPr>
                <a:t>  </a:t>
              </a:r>
              <a:r>
                <a:rPr lang="ko-KR" altLang="en-US" sz="1600" b="1" dirty="0" smtClean="0">
                  <a:latin typeface="+mn-ea"/>
                </a:rPr>
                <a:t>방임 및 유기 </a:t>
              </a:r>
              <a:endParaRPr lang="en-US" altLang="ko-KR" sz="1600" b="1" dirty="0" smtClean="0">
                <a:latin typeface="+mn-ea"/>
              </a:endParaRPr>
            </a:p>
            <a:p>
              <a:pPr>
                <a:defRPr/>
              </a:pPr>
              <a:r>
                <a:rPr lang="en-US" altLang="ko-KR" sz="1600" b="1" dirty="0" smtClean="0">
                  <a:latin typeface="+mn-ea"/>
                </a:rPr>
                <a:t>  - </a:t>
              </a:r>
              <a:r>
                <a:rPr lang="ko-KR" altLang="en-US" sz="1600" b="1" dirty="0" smtClean="0">
                  <a:latin typeface="+mn-ea"/>
                </a:rPr>
                <a:t>자신의 보호</a:t>
              </a:r>
              <a:r>
                <a:rPr lang="en-US" altLang="ko-KR" sz="1600" b="1" dirty="0" smtClean="0">
                  <a:latin typeface="+mn-ea"/>
                </a:rPr>
                <a:t>·</a:t>
              </a:r>
              <a:r>
                <a:rPr lang="ko-KR" altLang="en-US" sz="1600" b="1" dirty="0" smtClean="0">
                  <a:latin typeface="+mn-ea"/>
                </a:rPr>
                <a:t>감독을 받는 아동을 유기하거나 의식주를 포함한 기본적 보호</a:t>
              </a:r>
              <a:r>
                <a:rPr lang="en-US" altLang="ko-KR" sz="1600" b="1" dirty="0" smtClean="0">
                  <a:latin typeface="+mn-ea"/>
                </a:rPr>
                <a:t>·</a:t>
              </a:r>
              <a:r>
                <a:rPr lang="ko-KR" altLang="en-US" sz="1600" b="1" dirty="0" smtClean="0">
                  <a:latin typeface="+mn-ea"/>
                </a:rPr>
                <a:t>양육 </a:t>
              </a:r>
              <a:endParaRPr lang="en-US" altLang="ko-KR" sz="1600" b="1" dirty="0" smtClean="0">
                <a:latin typeface="+mn-ea"/>
              </a:endParaRPr>
            </a:p>
            <a:p>
              <a:pPr>
                <a:defRPr/>
              </a:pPr>
              <a:r>
                <a:rPr lang="en-US" altLang="ko-KR" sz="1600" b="1" dirty="0" smtClean="0">
                  <a:latin typeface="+mn-ea"/>
                </a:rPr>
                <a:t>    </a:t>
              </a:r>
              <a:r>
                <a:rPr lang="ko-KR" altLang="en-US" sz="1600" b="1" dirty="0" smtClean="0">
                  <a:latin typeface="+mn-ea"/>
                  <a:ea typeface="맑은 고딕"/>
                </a:rPr>
                <a:t>∙</a:t>
              </a:r>
              <a:r>
                <a:rPr lang="ko-KR" altLang="en-US" sz="1600" b="1" dirty="0" smtClean="0">
                  <a:latin typeface="+mn-ea"/>
                </a:rPr>
                <a:t>치료 및 교육을 소홀히 하는 방임행위 </a:t>
              </a:r>
              <a:endParaRPr lang="en-US" altLang="ko-KR" sz="1600" b="1" dirty="0" smtClean="0">
                <a:latin typeface="+mn-ea"/>
              </a:endParaRPr>
            </a:p>
            <a:p>
              <a:pPr>
                <a:defRPr/>
              </a:pPr>
              <a:r>
                <a:rPr lang="en-US" altLang="ko-KR" sz="1600" b="1" dirty="0" smtClean="0">
                  <a:latin typeface="+mn-ea"/>
                </a:rPr>
                <a:t>    : </a:t>
              </a:r>
              <a:r>
                <a:rPr lang="en-US" altLang="ko-KR" sz="1600" b="1" dirty="0" smtClean="0">
                  <a:solidFill>
                    <a:srgbClr val="FF0000"/>
                  </a:solidFill>
                  <a:latin typeface="+mn-ea"/>
                </a:rPr>
                <a:t>5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+mn-ea"/>
                </a:rPr>
                <a:t>년 이하의 징역 또는 </a:t>
              </a:r>
              <a:r>
                <a:rPr lang="en-US" altLang="ko-KR" sz="1600" b="1" dirty="0" smtClean="0">
                  <a:solidFill>
                    <a:srgbClr val="FF0000"/>
                  </a:solidFill>
                  <a:latin typeface="+mn-ea"/>
                </a:rPr>
                <a:t>3</a:t>
              </a:r>
              <a:r>
                <a:rPr lang="ko-KR" altLang="en-US" sz="1600" b="1" dirty="0" err="1" smtClean="0">
                  <a:solidFill>
                    <a:srgbClr val="FF0000"/>
                  </a:solidFill>
                  <a:latin typeface="+mn-ea"/>
                </a:rPr>
                <a:t>천만원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+mn-ea"/>
                </a:rPr>
                <a:t> 이하의 벌금</a:t>
              </a:r>
              <a:endParaRPr lang="en-US" altLang="ko-KR" sz="1600" b="1" dirty="0" smtClean="0">
                <a:solidFill>
                  <a:srgbClr val="FF0000"/>
                </a:solidFill>
                <a:latin typeface="+mn-ea"/>
              </a:endParaRPr>
            </a:p>
            <a:p>
              <a:pPr>
                <a:defRPr/>
              </a:pPr>
              <a:r>
                <a:rPr lang="en-US" altLang="ko-KR" sz="1600" dirty="0" smtClean="0">
                  <a:solidFill>
                    <a:schemeClr val="accent2"/>
                  </a:solidFill>
                  <a:latin typeface="+mn-ea"/>
                </a:rPr>
                <a:t>                                                             (</a:t>
              </a:r>
              <a:r>
                <a:rPr lang="ko-KR" altLang="en-US" sz="1600" dirty="0" smtClean="0">
                  <a:solidFill>
                    <a:schemeClr val="accent2"/>
                  </a:solidFill>
                  <a:latin typeface="+mn-ea"/>
                </a:rPr>
                <a:t>아동복지법 제</a:t>
              </a:r>
              <a:r>
                <a:rPr lang="en-US" altLang="ko-KR" sz="1600" dirty="0" smtClean="0">
                  <a:solidFill>
                    <a:schemeClr val="accent2"/>
                  </a:solidFill>
                  <a:latin typeface="+mn-ea"/>
                </a:rPr>
                <a:t>71</a:t>
              </a:r>
              <a:r>
                <a:rPr lang="ko-KR" altLang="en-US" sz="1600" dirty="0" smtClean="0">
                  <a:solidFill>
                    <a:schemeClr val="accent2"/>
                  </a:solidFill>
                  <a:latin typeface="+mn-ea"/>
                </a:rPr>
                <a:t>조</a:t>
              </a:r>
              <a:r>
                <a:rPr lang="en-US" altLang="ko-KR" sz="1600" dirty="0" smtClean="0">
                  <a:solidFill>
                    <a:schemeClr val="accent2"/>
                  </a:solidFill>
                  <a:latin typeface="+mn-ea"/>
                </a:rPr>
                <a:t>)</a:t>
              </a:r>
              <a:endParaRPr lang="ko-KR" altLang="en-US" sz="1600" dirty="0"/>
            </a:p>
          </p:txBody>
        </p:sp>
        <p:pic>
          <p:nvPicPr>
            <p:cNvPr id="13" name="Picture 2" descr="C:\Program Files\Microsoft Office\MEDIA\OFFICE12\Bullets\BD14580_.g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55576" y="1772816"/>
              <a:ext cx="144016" cy="144016"/>
            </a:xfrm>
            <a:prstGeom prst="rect">
              <a:avLst/>
            </a:prstGeom>
            <a:noFill/>
          </p:spPr>
        </p:pic>
        <p:pic>
          <p:nvPicPr>
            <p:cNvPr id="14" name="Picture 2" descr="C:\Program Files\Microsoft Office\MEDIA\OFFICE12\Bullets\BD14580_.g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55576" y="2492896"/>
              <a:ext cx="144016" cy="144016"/>
            </a:xfrm>
            <a:prstGeom prst="rect">
              <a:avLst/>
            </a:prstGeom>
            <a:noFill/>
          </p:spPr>
        </p:pic>
        <p:pic>
          <p:nvPicPr>
            <p:cNvPr id="16" name="Picture 2" descr="C:\Program Files\Microsoft Office\MEDIA\OFFICE12\Bullets\BD14580_.g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55576" y="3722042"/>
              <a:ext cx="144016" cy="144016"/>
            </a:xfrm>
            <a:prstGeom prst="rect">
              <a:avLst/>
            </a:prstGeom>
            <a:noFill/>
          </p:spPr>
        </p:pic>
        <p:pic>
          <p:nvPicPr>
            <p:cNvPr id="18" name="Picture 2" descr="C:\Program Files\Microsoft Office\MEDIA\OFFICE12\Bullets\BD14580_.g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55576" y="4447132"/>
              <a:ext cx="144016" cy="144016"/>
            </a:xfrm>
            <a:prstGeom prst="rect">
              <a:avLst/>
            </a:prstGeom>
            <a:noFill/>
          </p:spPr>
        </p:pic>
      </p:grpSp>
      <p:grpSp>
        <p:nvGrpSpPr>
          <p:cNvPr id="4" name="그룹 107"/>
          <p:cNvGrpSpPr/>
          <p:nvPr/>
        </p:nvGrpSpPr>
        <p:grpSpPr>
          <a:xfrm>
            <a:off x="323528" y="873884"/>
            <a:ext cx="3311689" cy="400110"/>
            <a:chOff x="323528" y="754670"/>
            <a:chExt cx="3311689" cy="334255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0" scaled="0"/>
          </a:gradFill>
        </p:grpSpPr>
        <p:sp>
          <p:nvSpPr>
            <p:cNvPr id="23" name="Rectangle 4"/>
            <p:cNvSpPr>
              <a:spLocks noChangeArrowheads="1"/>
            </p:cNvSpPr>
            <p:nvPr/>
          </p:nvSpPr>
          <p:spPr bwMode="auto">
            <a:xfrm>
              <a:off x="323528" y="764704"/>
              <a:ext cx="3311689" cy="323850"/>
            </a:xfrm>
            <a:prstGeom prst="rect">
              <a:avLst/>
            </a:prstGeom>
            <a:grpFill/>
            <a:ln w="6350">
              <a:miter lim="800000"/>
              <a:headEnd/>
              <a:tailEnd/>
            </a:ln>
            <a:effectLst/>
            <a:scene3d>
              <a:camera prst="legacyPerspectiveBottom">
                <a:rot lat="300000" lon="0" rev="0"/>
              </a:camera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rIns="90000" anchor="ctr">
              <a:flatTx/>
            </a:bodyPr>
            <a:lstStyle/>
            <a:p>
              <a:pPr algn="ctr">
                <a:spcBef>
                  <a:spcPct val="10000"/>
                </a:spcBef>
              </a:pPr>
              <a:endParaRPr lang="ko-KR" altLang="ko-KR" sz="1200" b="1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04383" y="754670"/>
              <a:ext cx="2915489" cy="33425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/>
                <a:t>아동 학대 처벌 조항  </a:t>
              </a:r>
              <a:endParaRPr lang="ko-KR" altLang="en-US" sz="2000" b="1" dirty="0"/>
            </a:p>
          </p:txBody>
        </p:sp>
      </p:grpSp>
      <p:pic>
        <p:nvPicPr>
          <p:cNvPr id="25" name="_x79413272" descr="EMB000008a80c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280" y="5085184"/>
            <a:ext cx="1800200" cy="1172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그룹 26"/>
          <p:cNvGrpSpPr/>
          <p:nvPr/>
        </p:nvGrpSpPr>
        <p:grpSpPr>
          <a:xfrm>
            <a:off x="0" y="6165304"/>
            <a:ext cx="9065172" cy="692696"/>
            <a:chOff x="0" y="6165305"/>
            <a:chExt cx="9065172" cy="692696"/>
          </a:xfrm>
        </p:grpSpPr>
        <p:pic>
          <p:nvPicPr>
            <p:cNvPr id="26" name="Picture 2" descr="C:\Documents and Settings\전수영\바탕 화면\교재.jpg"/>
            <p:cNvPicPr>
              <a:picLocks noChangeAspect="1" noChangeArrowheads="1"/>
            </p:cNvPicPr>
            <p:nvPr/>
          </p:nvPicPr>
          <p:blipFill>
            <a:blip r:embed="rId6" cstate="print"/>
            <a:srcRect r="4476"/>
            <a:stretch>
              <a:fillRect/>
            </a:stretch>
          </p:blipFill>
          <p:spPr bwMode="auto">
            <a:xfrm>
              <a:off x="0" y="6165305"/>
              <a:ext cx="9065172" cy="692696"/>
            </a:xfrm>
            <a:prstGeom prst="rect">
              <a:avLst/>
            </a:prstGeom>
            <a:noFill/>
          </p:spPr>
        </p:pic>
        <p:pic>
          <p:nvPicPr>
            <p:cNvPr id="27" name="그림 26" descr="첨부2.중앙ci(영문혼합)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86616" y="6442637"/>
              <a:ext cx="1578556" cy="34693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71450"/>
            <a:ext cx="9211176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Ⅰ. </a:t>
            </a:r>
            <a:r>
              <a:rPr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아동학대 알아보기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_</a:t>
            </a:r>
            <a:r>
              <a:rPr kumimoji="0"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 </a:t>
            </a:r>
            <a:r>
              <a:rPr kumimoji="0" lang="ko-KR" altLang="en-US" sz="2100" b="1" dirty="0">
                <a:solidFill>
                  <a:srgbClr val="0070C0"/>
                </a:solidFill>
                <a:latin typeface="+mj-ea"/>
                <a:ea typeface="+mj-ea"/>
              </a:rPr>
              <a:t>아동학대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현황 </a:t>
            </a:r>
            <a:r>
              <a:rPr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: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상담신고 및 피해아동보호 건수  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endParaRPr kumimoji="0" lang="en-US" altLang="ko-KR" sz="21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graphicFrame>
        <p:nvGraphicFramePr>
          <p:cNvPr id="37889" name="차트 8"/>
          <p:cNvGraphicFramePr>
            <a:graphicFrameLocks/>
          </p:cNvGraphicFramePr>
          <p:nvPr/>
        </p:nvGraphicFramePr>
        <p:xfrm>
          <a:off x="714375" y="1149350"/>
          <a:ext cx="7878763" cy="2906713"/>
        </p:xfrm>
        <a:graphic>
          <a:graphicData uri="http://schemas.openxmlformats.org/presentationml/2006/ole">
            <p:oleObj spid="_x0000_s58370" name="Worksheet" r:id="rId5" imgW="7534343" imgH="2781210" progId="Excel.Sheet.8">
              <p:embed/>
            </p:oleObj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71450"/>
            <a:ext cx="7580921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Ⅰ. </a:t>
            </a:r>
            <a:r>
              <a:rPr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아동학대 알아보기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_ 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아동학대 현황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: 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아동학대 사례유형  </a:t>
            </a:r>
            <a:endParaRPr kumimoji="0" lang="en-US" altLang="ko-KR" sz="21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9" name="TextBox 20"/>
          <p:cNvSpPr txBox="1">
            <a:spLocks noChangeArrowheads="1"/>
          </p:cNvSpPr>
          <p:nvPr/>
        </p:nvSpPr>
        <p:spPr bwMode="auto">
          <a:xfrm>
            <a:off x="4427984" y="4293096"/>
            <a:ext cx="1160310" cy="231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단위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건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 bwMode="auto">
          <a:xfrm>
            <a:off x="107504" y="4743650"/>
            <a:ext cx="8928992" cy="13681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2000" dirty="0" smtClean="0">
                <a:solidFill>
                  <a:schemeClr val="tx1"/>
                </a:solidFill>
                <a:latin typeface="+mn-ea"/>
              </a:rPr>
              <a:t>높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</a:rPr>
              <a:t>은 중복학대 비율 </a:t>
            </a:r>
            <a:r>
              <a:rPr lang="en-US" altLang="ko-KR" dirty="0" smtClean="0">
                <a:solidFill>
                  <a:schemeClr val="tx1"/>
                </a:solidFill>
                <a:latin typeface="+mn-ea"/>
              </a:rPr>
              <a:t>:  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</a:rPr>
              <a:t>여러 유형의 학대가 복합적으로 발생하므로 통합적 접근필요 </a:t>
            </a:r>
            <a:r>
              <a:rPr lang="en-US" altLang="ko-KR" dirty="0" smtClean="0">
                <a:solidFill>
                  <a:schemeClr val="tx1"/>
                </a:solidFill>
                <a:latin typeface="+mn-ea"/>
              </a:rPr>
              <a:t>                   </a:t>
            </a:r>
            <a:endParaRPr lang="en-US" altLang="ko-KR" sz="1600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dirty="0" smtClean="0">
                <a:solidFill>
                  <a:srgbClr val="FF0000"/>
                </a:solidFill>
                <a:latin typeface="+mn-ea"/>
              </a:rPr>
              <a:t>정서학대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</a:rPr>
              <a:t>는 점차 늘어나고 있음  </a:t>
            </a:r>
            <a:endParaRPr lang="en-US" altLang="ko-KR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28384" y="4293096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(2011</a:t>
            </a:r>
            <a:r>
              <a:rPr lang="ko-KR" altLang="en-US" sz="1200" b="1" dirty="0" smtClean="0"/>
              <a:t>년</a:t>
            </a:r>
            <a:r>
              <a:rPr lang="en-US" altLang="ko-KR" sz="1200" b="1" dirty="0" smtClean="0"/>
              <a:t>)</a:t>
            </a:r>
            <a:endParaRPr lang="ko-KR" altLang="en-US" sz="1200" b="1" dirty="0"/>
          </a:p>
        </p:txBody>
      </p:sp>
      <p:graphicFrame>
        <p:nvGraphicFramePr>
          <p:cNvPr id="3076" name="차트 9"/>
          <p:cNvGraphicFramePr>
            <a:graphicFrameLocks/>
          </p:cNvGraphicFramePr>
          <p:nvPr/>
        </p:nvGraphicFramePr>
        <p:xfrm>
          <a:off x="392113" y="1195388"/>
          <a:ext cx="4773612" cy="3169716"/>
        </p:xfrm>
        <a:graphic>
          <a:graphicData uri="http://schemas.openxmlformats.org/presentationml/2006/ole">
            <p:oleObj spid="_x0000_s59394" name="Worksheet" r:id="rId5" imgW="4810176" imgH="2686158" progId="Excel.Sheet.8">
              <p:embed/>
            </p:oleObj>
          </a:graphicData>
        </a:graphic>
      </p:graphicFrame>
      <p:graphicFrame>
        <p:nvGraphicFramePr>
          <p:cNvPr id="3077" name="차트 15"/>
          <p:cNvGraphicFramePr>
            <a:graphicFrameLocks/>
          </p:cNvGraphicFramePr>
          <p:nvPr/>
        </p:nvGraphicFramePr>
        <p:xfrm>
          <a:off x="5365750" y="1195388"/>
          <a:ext cx="3386138" cy="3169716"/>
        </p:xfrm>
        <a:graphic>
          <a:graphicData uri="http://schemas.openxmlformats.org/presentationml/2006/ole">
            <p:oleObj spid="_x0000_s59395" name="Worksheet" r:id="rId6" imgW="3448016" imgH="2914732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71450"/>
            <a:ext cx="8752717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Ⅰ. </a:t>
            </a:r>
            <a:r>
              <a:rPr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아동학대 알아보기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_</a:t>
            </a:r>
            <a:r>
              <a:rPr kumimoji="0"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 </a:t>
            </a:r>
            <a:r>
              <a:rPr kumimoji="0" lang="ko-KR" altLang="en-US" sz="2100" b="1" dirty="0">
                <a:solidFill>
                  <a:srgbClr val="0070C0"/>
                </a:solidFill>
                <a:latin typeface="+mj-ea"/>
                <a:ea typeface="+mj-ea"/>
              </a:rPr>
              <a:t>아동학대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현황 </a:t>
            </a:r>
            <a:r>
              <a:rPr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: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학대행위자와 아동과의 관계 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endParaRPr kumimoji="0" lang="en-US" altLang="ko-KR" sz="21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grpSp>
        <p:nvGrpSpPr>
          <p:cNvPr id="2" name="그룹 10"/>
          <p:cNvGrpSpPr>
            <a:grpSpLocks/>
          </p:cNvGrpSpPr>
          <p:nvPr/>
        </p:nvGrpSpPr>
        <p:grpSpPr bwMode="auto">
          <a:xfrm>
            <a:off x="179512" y="4725143"/>
            <a:ext cx="8784976" cy="1398032"/>
            <a:chOff x="571473" y="4487007"/>
            <a:chExt cx="8001000" cy="1921689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9" name="직사각형 8"/>
            <p:cNvSpPr/>
            <p:nvPr/>
          </p:nvSpPr>
          <p:spPr>
            <a:xfrm>
              <a:off x="571473" y="4487007"/>
              <a:ext cx="8001000" cy="1870083"/>
            </a:xfrm>
            <a:prstGeom prst="rect">
              <a:avLst/>
            </a:prstGeom>
            <a:grpFill/>
            <a:ln w="38100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HY강B" pitchFamily="18" charset="-127"/>
                <a:ea typeface="HY강B" pitchFamily="18" charset="-127"/>
              </a:endParaRPr>
            </a:p>
          </p:txBody>
        </p:sp>
        <p:sp>
          <p:nvSpPr>
            <p:cNvPr id="10" name="TextBox 24"/>
            <p:cNvSpPr txBox="1">
              <a:spLocks noChangeArrowheads="1"/>
            </p:cNvSpPr>
            <p:nvPr/>
          </p:nvSpPr>
          <p:spPr bwMode="auto">
            <a:xfrm>
              <a:off x="610173" y="4568387"/>
              <a:ext cx="7890917" cy="184030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buClr>
                  <a:srgbClr val="C00000"/>
                </a:buClr>
                <a:buFont typeface="Wingdings" pitchFamily="2" charset="2"/>
                <a:buChar char="ü"/>
              </a:pPr>
              <a:r>
                <a:rPr lang="en-US" altLang="ko-KR" dirty="0">
                  <a:latin typeface="HY강B" pitchFamily="18" charset="-127"/>
                  <a:ea typeface="HY강B" pitchFamily="18" charset="-127"/>
                </a:rPr>
                <a:t> </a:t>
              </a:r>
              <a:r>
                <a:rPr lang="ko-KR" altLang="en-US" dirty="0">
                  <a:latin typeface="+mn-ea"/>
                </a:rPr>
                <a:t>매년 학대행위자의 </a:t>
              </a:r>
              <a:r>
                <a:rPr lang="en-US" altLang="ko-KR" dirty="0">
                  <a:solidFill>
                    <a:srgbClr val="FF0000"/>
                  </a:solidFill>
                  <a:latin typeface="+mn-ea"/>
                </a:rPr>
                <a:t>80% </a:t>
              </a:r>
              <a:r>
                <a:rPr lang="ko-KR" altLang="en-US" dirty="0">
                  <a:solidFill>
                    <a:srgbClr val="FF0000"/>
                  </a:solidFill>
                  <a:latin typeface="+mn-ea"/>
                </a:rPr>
                <a:t>이상</a:t>
              </a:r>
              <a:r>
                <a:rPr lang="ko-KR" altLang="en-US" dirty="0">
                  <a:latin typeface="+mn-ea"/>
                </a:rPr>
                <a:t>이</a:t>
              </a:r>
              <a:r>
                <a:rPr lang="ko-KR" altLang="en-US" dirty="0">
                  <a:solidFill>
                    <a:srgbClr val="FF0000"/>
                  </a:solidFill>
                  <a:latin typeface="+mn-ea"/>
                </a:rPr>
                <a:t> 부모</a:t>
              </a:r>
              <a:r>
                <a:rPr lang="ko-KR" altLang="en-US" dirty="0">
                  <a:latin typeface="+mn-ea"/>
                </a:rPr>
                <a:t>에 의해 발생</a:t>
              </a:r>
              <a:endParaRPr lang="en-US" altLang="ko-KR" dirty="0">
                <a:latin typeface="+mn-ea"/>
              </a:endParaRPr>
            </a:p>
            <a:p>
              <a:pPr>
                <a:lnSpc>
                  <a:spcPct val="150000"/>
                </a:lnSpc>
                <a:buClr>
                  <a:srgbClr val="C00000"/>
                </a:buClr>
                <a:buFont typeface="Wingdings" pitchFamily="2" charset="2"/>
                <a:buChar char="ü"/>
              </a:pPr>
              <a:r>
                <a:rPr lang="en-US" altLang="ko-KR" dirty="0">
                  <a:latin typeface="+mn-ea"/>
                </a:rPr>
                <a:t> </a:t>
              </a:r>
              <a:r>
                <a:rPr lang="ko-KR" altLang="en-US" dirty="0" smtClean="0">
                  <a:latin typeface="+mn-ea"/>
                </a:rPr>
                <a:t>방임의 경우</a:t>
              </a:r>
              <a:r>
                <a:rPr lang="en-US" altLang="ko-KR" dirty="0">
                  <a:latin typeface="+mn-ea"/>
                </a:rPr>
                <a:t>,</a:t>
              </a:r>
              <a:r>
                <a:rPr lang="ko-KR" altLang="en-US" dirty="0">
                  <a:latin typeface="+mn-ea"/>
                </a:rPr>
                <a:t> 부모에 의한 발생률 </a:t>
              </a:r>
              <a:r>
                <a:rPr lang="en-US" altLang="ko-KR" dirty="0">
                  <a:latin typeface="+mn-ea"/>
                </a:rPr>
                <a:t>90% </a:t>
              </a:r>
              <a:r>
                <a:rPr lang="ko-KR" altLang="en-US" dirty="0">
                  <a:latin typeface="+mn-ea"/>
                </a:rPr>
                <a:t>이상 </a:t>
              </a:r>
              <a:endParaRPr lang="en-US" altLang="ko-KR" dirty="0">
                <a:latin typeface="+mn-ea"/>
              </a:endParaRPr>
            </a:p>
            <a:p>
              <a:pPr>
                <a:lnSpc>
                  <a:spcPct val="150000"/>
                </a:lnSpc>
                <a:buClr>
                  <a:srgbClr val="C00000"/>
                </a:buClr>
                <a:buFont typeface="Wingdings" pitchFamily="2" charset="2"/>
                <a:buChar char="ü"/>
              </a:pPr>
              <a:r>
                <a:rPr lang="ko-KR" altLang="en-US" sz="1700" dirty="0">
                  <a:latin typeface="+mn-ea"/>
                </a:rPr>
                <a:t> </a:t>
              </a:r>
              <a:r>
                <a:rPr lang="ko-KR" altLang="en-US" dirty="0">
                  <a:latin typeface="+mn-ea"/>
                </a:rPr>
                <a:t>아동학대예방을 위한 부모교육과 가족기능 강화를 위한 적극적 지원 필요 </a:t>
              </a:r>
              <a:endParaRPr lang="en-US" altLang="ko-KR" dirty="0">
                <a:latin typeface="+mn-ea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7164288" y="4223571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단위 </a:t>
            </a:r>
            <a:r>
              <a:rPr lang="en-US" altLang="ko-KR" sz="1200" b="1" dirty="0" smtClean="0"/>
              <a:t>: %)</a:t>
            </a:r>
            <a:endParaRPr lang="ko-KR" altLang="en-US" sz="1200" b="1" dirty="0"/>
          </a:p>
        </p:txBody>
      </p:sp>
      <p:graphicFrame>
        <p:nvGraphicFramePr>
          <p:cNvPr id="4099" name="차트 6"/>
          <p:cNvGraphicFramePr>
            <a:graphicFrameLocks/>
          </p:cNvGraphicFramePr>
          <p:nvPr/>
        </p:nvGraphicFramePr>
        <p:xfrm>
          <a:off x="1214438" y="900112"/>
          <a:ext cx="6813550" cy="3320975"/>
        </p:xfrm>
        <a:graphic>
          <a:graphicData uri="http://schemas.openxmlformats.org/presentationml/2006/ole">
            <p:oleObj spid="_x0000_s60418" name="Worksheet" r:id="rId5" imgW="6867441" imgH="2943102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71450"/>
            <a:ext cx="8039380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Ⅰ. </a:t>
            </a:r>
            <a:r>
              <a:rPr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아동학대 알아보기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_</a:t>
            </a:r>
            <a:r>
              <a:rPr kumimoji="0"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 </a:t>
            </a:r>
            <a:r>
              <a:rPr kumimoji="0" lang="ko-KR" altLang="en-US" sz="2100" b="1" dirty="0">
                <a:solidFill>
                  <a:srgbClr val="0070C0"/>
                </a:solidFill>
                <a:latin typeface="+mj-ea"/>
                <a:ea typeface="+mj-ea"/>
              </a:rPr>
              <a:t>아동학대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현황</a:t>
            </a:r>
            <a:r>
              <a:rPr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: 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신고의무자 신고건수   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endParaRPr kumimoji="0" lang="en-US" altLang="ko-KR" sz="21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grpSp>
        <p:nvGrpSpPr>
          <p:cNvPr id="2" name="그룹 9"/>
          <p:cNvGrpSpPr>
            <a:grpSpLocks/>
          </p:cNvGrpSpPr>
          <p:nvPr/>
        </p:nvGrpSpPr>
        <p:grpSpPr bwMode="auto">
          <a:xfrm>
            <a:off x="160641" y="4749861"/>
            <a:ext cx="8807136" cy="1398070"/>
            <a:chOff x="571473" y="4487007"/>
            <a:chExt cx="8006184" cy="1920392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0" name="직사각형 9"/>
            <p:cNvSpPr/>
            <p:nvPr/>
          </p:nvSpPr>
          <p:spPr>
            <a:xfrm>
              <a:off x="571473" y="4487007"/>
              <a:ext cx="8001000" cy="1870951"/>
            </a:xfrm>
            <a:prstGeom prst="rect">
              <a:avLst/>
            </a:prstGeom>
            <a:grpFill/>
            <a:ln w="38100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1" name="TextBox 24"/>
            <p:cNvSpPr txBox="1">
              <a:spLocks noChangeArrowheads="1"/>
            </p:cNvSpPr>
            <p:nvPr/>
          </p:nvSpPr>
          <p:spPr bwMode="auto">
            <a:xfrm>
              <a:off x="610173" y="4568382"/>
              <a:ext cx="7967484" cy="183901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Clr>
                  <a:srgbClr val="C00000"/>
                </a:buClr>
                <a:buFont typeface="Wingdings" pitchFamily="2" charset="2"/>
                <a:buChar char="ü"/>
              </a:pPr>
              <a:r>
                <a:rPr lang="en-US" altLang="ko-KR" sz="1600" dirty="0">
                  <a:latin typeface="HY강B" pitchFamily="18" charset="-127"/>
                  <a:ea typeface="HY강B" pitchFamily="18" charset="-127"/>
                </a:rPr>
                <a:t> </a:t>
              </a:r>
              <a:r>
                <a:rPr lang="ko-KR" altLang="en-US" dirty="0">
                  <a:latin typeface="+mn-ea"/>
                </a:rPr>
                <a:t>신고의무자 </a:t>
              </a:r>
              <a:r>
                <a:rPr lang="ko-KR" altLang="en-US" dirty="0" smtClean="0">
                  <a:latin typeface="+mn-ea"/>
                </a:rPr>
                <a:t>신고건수 </a:t>
              </a:r>
              <a:r>
                <a:rPr lang="ko-KR" altLang="en-US" dirty="0">
                  <a:latin typeface="+mn-ea"/>
                </a:rPr>
                <a:t>지속적 증가 </a:t>
              </a:r>
              <a:r>
                <a:rPr lang="en-US" altLang="ko-KR" dirty="0">
                  <a:latin typeface="+mn-ea"/>
                </a:rPr>
                <a:t>- </a:t>
              </a:r>
              <a:r>
                <a:rPr lang="en-US" altLang="ko-KR" dirty="0" smtClean="0">
                  <a:latin typeface="+mn-ea"/>
                </a:rPr>
                <a:t>2001</a:t>
              </a:r>
              <a:r>
                <a:rPr lang="ko-KR" altLang="en-US" dirty="0" smtClean="0">
                  <a:latin typeface="+mn-ea"/>
                </a:rPr>
                <a:t>년 </a:t>
              </a:r>
              <a:r>
                <a:rPr lang="en-US" altLang="ko-KR" dirty="0" smtClean="0">
                  <a:latin typeface="+mn-ea"/>
                </a:rPr>
                <a:t>686</a:t>
              </a:r>
              <a:r>
                <a:rPr lang="ko-KR" altLang="en-US" dirty="0" smtClean="0">
                  <a:latin typeface="+mn-ea"/>
                </a:rPr>
                <a:t>건 </a:t>
              </a:r>
              <a:r>
                <a:rPr lang="en-US" altLang="ko-KR" dirty="0" smtClean="0">
                  <a:latin typeface="+mn-ea"/>
                </a:rPr>
                <a:t>→ 2011</a:t>
              </a:r>
              <a:r>
                <a:rPr lang="ko-KR" altLang="en-US" dirty="0" smtClean="0">
                  <a:latin typeface="+mn-ea"/>
                </a:rPr>
                <a:t>년 </a:t>
              </a:r>
              <a:r>
                <a:rPr lang="en-US" altLang="ko-KR" dirty="0" smtClean="0">
                  <a:latin typeface="+mn-ea"/>
                </a:rPr>
                <a:t>2,704</a:t>
              </a:r>
              <a:r>
                <a:rPr lang="ko-KR" altLang="en-US" dirty="0" smtClean="0">
                  <a:latin typeface="+mn-ea"/>
                </a:rPr>
                <a:t>건</a:t>
              </a:r>
              <a:endParaRPr lang="en-US" altLang="ko-KR" dirty="0">
                <a:latin typeface="+mn-ea"/>
              </a:endParaRPr>
            </a:p>
            <a:p>
              <a:pPr>
                <a:lnSpc>
                  <a:spcPct val="150000"/>
                </a:lnSpc>
                <a:buClr>
                  <a:srgbClr val="C00000"/>
                </a:buClr>
                <a:buFont typeface="Wingdings" pitchFamily="2" charset="2"/>
                <a:buChar char="ü"/>
              </a:pPr>
              <a:r>
                <a:rPr lang="en-US" altLang="ko-KR" dirty="0">
                  <a:latin typeface="+mn-ea"/>
                </a:rPr>
                <a:t> </a:t>
              </a:r>
              <a:r>
                <a:rPr lang="ko-KR" altLang="en-US" dirty="0">
                  <a:latin typeface="+mn-ea"/>
                </a:rPr>
                <a:t>신고의무자 </a:t>
              </a:r>
              <a:r>
                <a:rPr lang="ko-KR" altLang="en-US" dirty="0" err="1">
                  <a:latin typeface="+mn-ea"/>
                </a:rPr>
                <a:t>신고율</a:t>
              </a:r>
              <a:r>
                <a:rPr lang="ko-KR" altLang="en-US" dirty="0">
                  <a:latin typeface="+mn-ea"/>
                </a:rPr>
                <a:t> 전체 신고자의 약 </a:t>
              </a:r>
              <a:r>
                <a:rPr lang="en-US" altLang="ko-KR" dirty="0">
                  <a:solidFill>
                    <a:srgbClr val="FF0000"/>
                  </a:solidFill>
                  <a:latin typeface="+mn-ea"/>
                </a:rPr>
                <a:t>30%</a:t>
              </a:r>
              <a:r>
                <a:rPr lang="ko-KR" altLang="en-US" dirty="0">
                  <a:latin typeface="+mn-ea"/>
                </a:rPr>
                <a:t> </a:t>
              </a:r>
              <a:endParaRPr lang="en-US" altLang="ko-KR" dirty="0">
                <a:latin typeface="+mn-ea"/>
              </a:endParaRPr>
            </a:p>
            <a:p>
              <a:pPr>
                <a:lnSpc>
                  <a:spcPct val="150000"/>
                </a:lnSpc>
                <a:buClr>
                  <a:srgbClr val="C00000"/>
                </a:buClr>
                <a:buFont typeface="Wingdings" pitchFamily="2" charset="2"/>
                <a:buChar char="ü"/>
              </a:pPr>
              <a:r>
                <a:rPr lang="en-US" altLang="ko-KR" dirty="0">
                  <a:latin typeface="+mn-ea"/>
                </a:rPr>
                <a:t> </a:t>
              </a:r>
              <a:r>
                <a:rPr lang="ko-KR" altLang="en-US" dirty="0">
                  <a:latin typeface="+mn-ea"/>
                </a:rPr>
                <a:t>신고의무자 교육 및 홍보 </a:t>
              </a:r>
              <a:r>
                <a:rPr lang="ko-KR" altLang="en-US" dirty="0" smtClean="0">
                  <a:latin typeface="+mn-ea"/>
                </a:rPr>
                <a:t>활성화 필요 </a:t>
              </a:r>
              <a:endParaRPr lang="en-US" altLang="ko-KR" dirty="0">
                <a:latin typeface="+mn-ea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3191148" y="4415904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(2011</a:t>
            </a:r>
            <a:r>
              <a:rPr lang="ko-KR" altLang="en-US" sz="1200" b="1" dirty="0" smtClean="0"/>
              <a:t>년</a:t>
            </a:r>
            <a:r>
              <a:rPr lang="en-US" altLang="ko-KR" sz="1200" b="1" dirty="0" smtClean="0"/>
              <a:t>)</a:t>
            </a:r>
            <a:r>
              <a:rPr lang="ko-KR" altLang="en-US" sz="1200" dirty="0" smtClean="0"/>
              <a:t>  </a:t>
            </a:r>
            <a:endParaRPr lang="ko-KR" alt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8028384" y="4437112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단위</a:t>
            </a:r>
            <a:r>
              <a:rPr lang="en-US" altLang="ko-KR" sz="1200" b="1" dirty="0" smtClean="0"/>
              <a:t>: % )</a:t>
            </a:r>
            <a:endParaRPr lang="ko-KR" altLang="en-US" sz="1200" b="1" dirty="0"/>
          </a:p>
        </p:txBody>
      </p:sp>
      <p:graphicFrame>
        <p:nvGraphicFramePr>
          <p:cNvPr id="5124" name="차트 5"/>
          <p:cNvGraphicFramePr>
            <a:graphicFrameLocks/>
          </p:cNvGraphicFramePr>
          <p:nvPr/>
        </p:nvGraphicFramePr>
        <p:xfrm>
          <a:off x="180975" y="1079632"/>
          <a:ext cx="3814961" cy="3384376"/>
        </p:xfrm>
        <a:graphic>
          <a:graphicData uri="http://schemas.openxmlformats.org/presentationml/2006/ole">
            <p:oleObj spid="_x0000_s61442" name="Worksheet" r:id="rId5" imgW="3914657" imgH="2114451" progId="Excel.Sheet.8">
              <p:embed/>
            </p:oleObj>
          </a:graphicData>
        </a:graphic>
      </p:graphicFrame>
      <p:graphicFrame>
        <p:nvGraphicFramePr>
          <p:cNvPr id="5125" name="차트 7"/>
          <p:cNvGraphicFramePr>
            <a:graphicFrameLocks/>
          </p:cNvGraphicFramePr>
          <p:nvPr/>
        </p:nvGraphicFramePr>
        <p:xfrm>
          <a:off x="4149725" y="1079632"/>
          <a:ext cx="4814763" cy="3375122"/>
        </p:xfrm>
        <a:graphic>
          <a:graphicData uri="http://schemas.openxmlformats.org/presentationml/2006/ole">
            <p:oleObj spid="_x0000_s61443" name="Worksheet" r:id="rId6" imgW="5895857" imgH="2666975" progId="Excel.Sheet.8">
              <p:embed/>
            </p:oleObj>
          </a:graphicData>
        </a:graphic>
      </p:graphicFrame>
      <p:sp>
        <p:nvSpPr>
          <p:cNvPr id="15" name="가로로 말린 두루마리 모양 14">
            <a:hlinkClick r:id="rId7" action="ppaction://hlinksldjump"/>
          </p:cNvPr>
          <p:cNvSpPr/>
          <p:nvPr/>
        </p:nvSpPr>
        <p:spPr>
          <a:xfrm>
            <a:off x="6084168" y="908720"/>
            <a:ext cx="2664296" cy="720080"/>
          </a:xfrm>
          <a:prstGeom prst="horizontalScroll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‘</a:t>
            </a:r>
            <a:r>
              <a:rPr lang="ko-KR" altLang="en-US" sz="1200" dirty="0" smtClean="0"/>
              <a:t>교원</a:t>
            </a:r>
            <a:r>
              <a:rPr lang="en-US" altLang="ko-KR" sz="1200" dirty="0" smtClean="0"/>
              <a:t>’</a:t>
            </a:r>
            <a:r>
              <a:rPr lang="ko-KR" altLang="en-US" sz="1200" dirty="0" smtClean="0"/>
              <a:t> 아동학대의심사례 신고현황  자세히 보기 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71450"/>
            <a:ext cx="8214108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Ⅰ. </a:t>
            </a:r>
            <a:r>
              <a:rPr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아동학대 알아보기 </a:t>
            </a:r>
            <a:r>
              <a:rPr kumimoji="0" lang="en-US" altLang="ko-KR" sz="2100" b="1" dirty="0">
                <a:solidFill>
                  <a:srgbClr val="0070C0"/>
                </a:solidFill>
                <a:latin typeface="+mj-ea"/>
                <a:ea typeface="+mj-ea"/>
              </a:rPr>
              <a:t>_</a:t>
            </a:r>
            <a:r>
              <a:rPr kumimoji="0" lang="en-US" altLang="ko-KR" sz="2100" b="1" dirty="0">
                <a:solidFill>
                  <a:srgbClr val="080808"/>
                </a:solidFill>
                <a:latin typeface="+mj-ea"/>
                <a:ea typeface="+mj-ea"/>
              </a:rPr>
              <a:t> </a:t>
            </a:r>
            <a:r>
              <a:rPr kumimoji="0" lang="ko-KR" altLang="en-US" sz="2100" b="1" dirty="0">
                <a:solidFill>
                  <a:srgbClr val="0070C0"/>
                </a:solidFill>
                <a:latin typeface="+mj-ea"/>
                <a:ea typeface="+mj-ea"/>
              </a:rPr>
              <a:t>아동학대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현황 </a:t>
            </a:r>
            <a:r>
              <a:rPr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: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다문화가족 내 아동학대 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endParaRPr kumimoji="0" lang="en-US" altLang="ko-KR" sz="21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160641" y="4756260"/>
            <a:ext cx="8828258" cy="13620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179512" y="4787320"/>
            <a:ext cx="8964488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dirty="0" smtClean="0">
                <a:latin typeface="+mn-ea"/>
              </a:rPr>
              <a:t>다문화가족 학대피해아동 </a:t>
            </a:r>
            <a:r>
              <a:rPr lang="ko-KR" altLang="en-US" dirty="0" err="1" smtClean="0">
                <a:latin typeface="+mn-ea"/>
              </a:rPr>
              <a:t>보호율</a:t>
            </a:r>
            <a:r>
              <a:rPr lang="en-US" altLang="ko-KR" dirty="0" smtClean="0">
                <a:latin typeface="+mn-ea"/>
              </a:rPr>
              <a:t>(1.53‰)</a:t>
            </a:r>
            <a:r>
              <a:rPr lang="ko-KR" altLang="en-US" dirty="0" smtClean="0">
                <a:latin typeface="+mn-ea"/>
              </a:rPr>
              <a:t>이 일반 가족내의 학대피해아동 보호율 </a:t>
            </a:r>
            <a:r>
              <a:rPr lang="en-US" altLang="ko-KR" dirty="0" smtClean="0">
                <a:latin typeface="+mn-ea"/>
              </a:rPr>
              <a:t>(0.63‰)</a:t>
            </a:r>
            <a:r>
              <a:rPr lang="ko-KR" altLang="en-US" dirty="0" smtClean="0">
                <a:latin typeface="+mn-ea"/>
              </a:rPr>
              <a:t>보다 </a:t>
            </a:r>
            <a:r>
              <a:rPr lang="ko-KR" altLang="en-US" dirty="0" smtClean="0">
                <a:solidFill>
                  <a:srgbClr val="FF0000"/>
                </a:solidFill>
                <a:latin typeface="+mn-ea"/>
              </a:rPr>
              <a:t>약 </a:t>
            </a:r>
            <a:r>
              <a:rPr lang="en-US" altLang="ko-KR" dirty="0" smtClean="0">
                <a:solidFill>
                  <a:srgbClr val="FF0000"/>
                </a:solidFill>
                <a:latin typeface="+mn-ea"/>
              </a:rPr>
              <a:t>2.4</a:t>
            </a:r>
            <a:r>
              <a:rPr lang="ko-KR" altLang="en-US" dirty="0" smtClean="0">
                <a:solidFill>
                  <a:srgbClr val="FF0000"/>
                </a:solidFill>
                <a:latin typeface="+mn-ea"/>
              </a:rPr>
              <a:t>배 </a:t>
            </a:r>
            <a:r>
              <a:rPr lang="ko-KR" altLang="en-US" dirty="0" smtClean="0">
                <a:latin typeface="+mn-ea"/>
              </a:rPr>
              <a:t>더 높음</a:t>
            </a:r>
            <a:endParaRPr lang="en-US" altLang="ko-KR" dirty="0" smtClean="0">
              <a:latin typeface="+mn-ea"/>
            </a:endParaRPr>
          </a:p>
          <a:p>
            <a:pPr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en-US" altLang="ko-KR" dirty="0" smtClean="0">
                <a:latin typeface="+mn-ea"/>
              </a:rPr>
              <a:t> </a:t>
            </a:r>
            <a:r>
              <a:rPr lang="ko-KR" altLang="en-US" dirty="0" smtClean="0">
                <a:latin typeface="+mn-ea"/>
              </a:rPr>
              <a:t>다문화가족 내의</a:t>
            </a:r>
            <a:r>
              <a:rPr lang="en-US" altLang="ko-KR" dirty="0" smtClean="0">
                <a:latin typeface="+mn-ea"/>
              </a:rPr>
              <a:t> </a:t>
            </a:r>
            <a:r>
              <a:rPr lang="ko-KR" altLang="en-US" dirty="0" smtClean="0">
                <a:latin typeface="+mn-ea"/>
              </a:rPr>
              <a:t>생활습관의 차이 등으로 </a:t>
            </a:r>
            <a:r>
              <a:rPr lang="ko-KR" altLang="en-US" dirty="0" smtClean="0">
                <a:solidFill>
                  <a:srgbClr val="FF0000"/>
                </a:solidFill>
                <a:latin typeface="+mn-ea"/>
              </a:rPr>
              <a:t>정서학대</a:t>
            </a:r>
            <a:r>
              <a:rPr lang="ko-KR" altLang="en-US" dirty="0" smtClean="0">
                <a:latin typeface="+mn-ea"/>
              </a:rPr>
              <a:t> 비율이 높음   </a:t>
            </a:r>
            <a:endParaRPr lang="en-US" altLang="ko-KR" dirty="0" smtClean="0">
              <a:latin typeface="+mn-ea"/>
            </a:endParaRPr>
          </a:p>
          <a:p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8168579" y="4077072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(2011</a:t>
            </a:r>
            <a:r>
              <a:rPr lang="ko-KR" altLang="en-US" sz="1200" b="1" dirty="0" smtClean="0"/>
              <a:t>년</a:t>
            </a:r>
            <a:r>
              <a:rPr lang="en-US" altLang="ko-KR" sz="1200" b="1" dirty="0" smtClean="0"/>
              <a:t>)</a:t>
            </a:r>
            <a:r>
              <a:rPr lang="ko-KR" altLang="en-US" sz="1200" b="1" dirty="0" smtClean="0"/>
              <a:t> </a:t>
            </a:r>
            <a:endParaRPr lang="ko-KR" altLang="en-US" sz="1200" b="1" dirty="0"/>
          </a:p>
        </p:txBody>
      </p:sp>
      <p:grpSp>
        <p:nvGrpSpPr>
          <p:cNvPr id="2" name="그룹 21"/>
          <p:cNvGrpSpPr>
            <a:grpSpLocks/>
          </p:cNvGrpSpPr>
          <p:nvPr/>
        </p:nvGrpSpPr>
        <p:grpSpPr bwMode="auto">
          <a:xfrm>
            <a:off x="467544" y="1278012"/>
            <a:ext cx="4897114" cy="3177317"/>
            <a:chOff x="1430685" y="1601503"/>
            <a:chExt cx="7217324" cy="3608303"/>
          </a:xfrm>
        </p:grpSpPr>
        <p:graphicFrame>
          <p:nvGraphicFramePr>
            <p:cNvPr id="21" name="차트 19"/>
            <p:cNvGraphicFramePr>
              <a:graphicFrameLocks/>
            </p:cNvGraphicFramePr>
            <p:nvPr/>
          </p:nvGraphicFramePr>
          <p:xfrm>
            <a:off x="1430685" y="1601503"/>
            <a:ext cx="6880893" cy="3217582"/>
          </p:xfrm>
          <a:graphic>
            <a:graphicData uri="http://schemas.openxmlformats.org/presentationml/2006/ole">
              <p:oleObj spid="_x0000_s62466" name="Worksheet" r:id="rId5" imgW="6915184" imgH="2914732" progId="Excel.Sheet.8">
                <p:embed/>
              </p:oleObj>
            </a:graphicData>
          </a:graphic>
        </p:graphicFrame>
        <p:sp>
          <p:nvSpPr>
            <p:cNvPr id="23" name="TextBox 20"/>
            <p:cNvSpPr txBox="1">
              <a:spLocks noChangeArrowheads="1"/>
            </p:cNvSpPr>
            <p:nvPr/>
          </p:nvSpPr>
          <p:spPr bwMode="auto">
            <a:xfrm>
              <a:off x="7374512" y="4888778"/>
              <a:ext cx="1273497" cy="3210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ko-KR" sz="1200" b="1" dirty="0"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200" b="1" dirty="0">
                  <a:latin typeface="맑은 고딕" pitchFamily="50" charset="-127"/>
                  <a:ea typeface="맑은 고딕" pitchFamily="50" charset="-127"/>
                </a:rPr>
                <a:t>단위</a:t>
              </a:r>
              <a:r>
                <a:rPr lang="en-US" altLang="ko-KR" sz="1200" b="1" dirty="0">
                  <a:latin typeface="맑은 고딕" pitchFamily="50" charset="-127"/>
                  <a:ea typeface="맑은 고딕" pitchFamily="50" charset="-127"/>
                </a:rPr>
                <a:t>:</a:t>
              </a:r>
              <a:r>
                <a:rPr lang="ko-KR" altLang="en-US" sz="1200" b="1" dirty="0">
                  <a:latin typeface="맑은 고딕" pitchFamily="50" charset="-127"/>
                  <a:ea typeface="맑은 고딕" pitchFamily="50" charset="-127"/>
                </a:rPr>
                <a:t>건</a:t>
              </a:r>
              <a:r>
                <a:rPr lang="en-US" altLang="ko-KR" sz="1200" b="1" dirty="0">
                  <a:latin typeface="맑은 고딕" pitchFamily="50" charset="-127"/>
                  <a:ea typeface="맑은 고딕" pitchFamily="50" charset="-127"/>
                </a:rPr>
                <a:t>)</a:t>
              </a:r>
              <a:endParaRPr lang="ko-KR" altLang="en-US" sz="1200" b="1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aphicFrame>
        <p:nvGraphicFramePr>
          <p:cNvPr id="54278" name="차트 15"/>
          <p:cNvGraphicFramePr>
            <a:graphicFrameLocks/>
          </p:cNvGraphicFramePr>
          <p:nvPr/>
        </p:nvGraphicFramePr>
        <p:xfrm>
          <a:off x="5292725" y="1304272"/>
          <a:ext cx="3384550" cy="2808660"/>
        </p:xfrm>
        <a:graphic>
          <a:graphicData uri="http://schemas.openxmlformats.org/presentationml/2006/ole">
            <p:oleObj spid="_x0000_s62467" name="Worksheet" r:id="rId6" imgW="3448016" imgH="270507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71450"/>
            <a:ext cx="8592417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100" b="1" dirty="0">
                <a:solidFill>
                  <a:srgbClr val="080808"/>
                </a:solidFill>
                <a:latin typeface="+mj-ea"/>
                <a:ea typeface="+mj-ea"/>
              </a:rPr>
              <a:t>Ⅰ</a:t>
            </a:r>
            <a:r>
              <a:rPr kumimoji="0"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. </a:t>
            </a:r>
            <a:r>
              <a:rPr kumimoji="0"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아동학대 </a:t>
            </a:r>
            <a:r>
              <a:rPr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알아보기</a:t>
            </a:r>
            <a:r>
              <a:rPr kumimoji="0"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_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아동학대 현황 </a:t>
            </a:r>
            <a:r>
              <a:rPr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: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다문화 가족 내 아동학대  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endParaRPr kumimoji="0" lang="en-US" altLang="ko-KR" sz="21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grpSp>
        <p:nvGrpSpPr>
          <p:cNvPr id="2" name="그룹 9"/>
          <p:cNvGrpSpPr/>
          <p:nvPr/>
        </p:nvGrpSpPr>
        <p:grpSpPr>
          <a:xfrm>
            <a:off x="251520" y="1124744"/>
            <a:ext cx="8424936" cy="4536504"/>
            <a:chOff x="395536" y="1124744"/>
            <a:chExt cx="8424936" cy="5292587"/>
          </a:xfrm>
        </p:grpSpPr>
        <p:sp>
          <p:nvSpPr>
            <p:cNvPr id="11" name="직사각형 10"/>
            <p:cNvSpPr/>
            <p:nvPr/>
          </p:nvSpPr>
          <p:spPr bwMode="auto">
            <a:xfrm>
              <a:off x="3923928" y="1153795"/>
              <a:ext cx="4896544" cy="526353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12" name="직사각형 19"/>
            <p:cNvSpPr>
              <a:spLocks noChangeArrowheads="1"/>
            </p:cNvSpPr>
            <p:nvPr/>
          </p:nvSpPr>
          <p:spPr bwMode="auto">
            <a:xfrm>
              <a:off x="395536" y="1124744"/>
              <a:ext cx="274434" cy="417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sz="2000" b="1" dirty="0" smtClean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endParaRPr kumimoji="0" lang="en-US" altLang="ko-KR" sz="2000" b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3" name="직사각형 12"/>
            <p:cNvSpPr/>
            <p:nvPr/>
          </p:nvSpPr>
          <p:spPr bwMode="auto">
            <a:xfrm>
              <a:off x="3660007" y="1186996"/>
              <a:ext cx="4938712" cy="21544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endParaRPr lang="en-US" altLang="ko-KR" sz="800" dirty="0">
                <a:solidFill>
                  <a:srgbClr val="0070C0"/>
                </a:solidFill>
                <a:latin typeface="HY강B" pitchFamily="18" charset="-127"/>
                <a:ea typeface="HY강B" pitchFamily="18" charset="-127"/>
              </a:endParaRPr>
            </a:p>
          </p:txBody>
        </p:sp>
        <p:cxnSp>
          <p:nvCxnSpPr>
            <p:cNvPr id="14" name="직선 연결선 13"/>
            <p:cNvCxnSpPr/>
            <p:nvPr/>
          </p:nvCxnSpPr>
          <p:spPr bwMode="auto">
            <a:xfrm>
              <a:off x="467544" y="1124744"/>
              <a:ext cx="8352928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5" name="직사각형 14"/>
          <p:cNvSpPr/>
          <p:nvPr/>
        </p:nvSpPr>
        <p:spPr bwMode="auto">
          <a:xfrm>
            <a:off x="3851920" y="1196752"/>
            <a:ext cx="482453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sz="1600" u="sng" dirty="0" smtClean="0">
                <a:solidFill>
                  <a:srgbClr val="FF0000"/>
                </a:solidFill>
                <a:latin typeface="+mn-ea"/>
              </a:rPr>
              <a:t>다문화 가족이란</a:t>
            </a:r>
            <a:r>
              <a:rPr lang="en-US" altLang="ko-KR" sz="1600" dirty="0" smtClean="0">
                <a:solidFill>
                  <a:srgbClr val="FF0000"/>
                </a:solidFill>
                <a:latin typeface="+mn-ea"/>
              </a:rPr>
              <a:t>? </a:t>
            </a:r>
          </a:p>
          <a:p>
            <a:pPr>
              <a:buFontTx/>
              <a:buChar char="-"/>
              <a:defRPr/>
            </a:pPr>
            <a:r>
              <a:rPr lang="ko-KR" altLang="en-US" sz="1600" dirty="0" smtClean="0">
                <a:latin typeface="+mn-ea"/>
              </a:rPr>
              <a:t> 결혼이민자 또는 귀하허가를 받은 자와 출생 시부터 대한민국 국적을 취득한 자로 이루어진 가족을 의미함</a:t>
            </a:r>
            <a:endParaRPr lang="en-US" altLang="ko-KR" sz="1600" dirty="0" smtClean="0">
              <a:latin typeface="+mn-ea"/>
            </a:endParaRPr>
          </a:p>
          <a:p>
            <a:pPr>
              <a:defRPr/>
            </a:pPr>
            <a:endParaRPr lang="en-US" altLang="ko-KR" sz="1600" dirty="0" smtClean="0">
              <a:latin typeface="+mn-ea"/>
            </a:endParaRPr>
          </a:p>
          <a:p>
            <a:pPr>
              <a:defRPr/>
            </a:pPr>
            <a:r>
              <a:rPr lang="ko-KR" altLang="en-US" sz="1600" dirty="0" smtClean="0">
                <a:latin typeface="+mn-ea"/>
              </a:rPr>
              <a:t> 외국인 주민은 </a:t>
            </a:r>
            <a:r>
              <a:rPr lang="en-US" altLang="ko-KR" sz="1600" dirty="0" smtClean="0">
                <a:latin typeface="+mn-ea"/>
              </a:rPr>
              <a:t>100</a:t>
            </a:r>
            <a:r>
              <a:rPr lang="ko-KR" altLang="en-US" sz="1600" dirty="0" smtClean="0">
                <a:latin typeface="+mn-ea"/>
              </a:rPr>
              <a:t>만 명을 넘어 전체인구의 </a:t>
            </a:r>
            <a:r>
              <a:rPr lang="en-US" altLang="ko-KR" sz="1600" dirty="0" smtClean="0">
                <a:latin typeface="+mn-ea"/>
              </a:rPr>
              <a:t>2.2%</a:t>
            </a:r>
            <a:r>
              <a:rPr lang="ko-KR" altLang="en-US" sz="1600" dirty="0" smtClean="0">
                <a:latin typeface="+mn-ea"/>
              </a:rPr>
              <a:t>에 달하였으며</a:t>
            </a:r>
            <a:r>
              <a:rPr lang="en-US" altLang="ko-KR" sz="1600" dirty="0" smtClean="0">
                <a:latin typeface="+mn-ea"/>
              </a:rPr>
              <a:t>, </a:t>
            </a:r>
            <a:r>
              <a:rPr lang="ko-KR" altLang="en-US" sz="1600" u="sng" dirty="0" smtClean="0">
                <a:latin typeface="+mn-ea"/>
              </a:rPr>
              <a:t>이들의 자녀수도 </a:t>
            </a:r>
            <a:r>
              <a:rPr lang="en-US" altLang="ko-KR" sz="1600" u="sng" dirty="0" smtClean="0">
                <a:latin typeface="+mn-ea"/>
              </a:rPr>
              <a:t>10</a:t>
            </a:r>
            <a:r>
              <a:rPr lang="ko-KR" altLang="en-US" sz="1600" u="sng" dirty="0" smtClean="0">
                <a:latin typeface="+mn-ea"/>
              </a:rPr>
              <a:t>만 명을 넘으며 </a:t>
            </a:r>
            <a:r>
              <a:rPr lang="ko-KR" altLang="en-US" sz="1600" dirty="0" smtClean="0">
                <a:latin typeface="+mn-ea"/>
              </a:rPr>
              <a:t>계속 그 수가 증가함  </a:t>
            </a:r>
            <a:endParaRPr lang="en-US" altLang="ko-KR" sz="1600" dirty="0" smtClean="0">
              <a:latin typeface="+mn-ea"/>
            </a:endParaRPr>
          </a:p>
          <a:p>
            <a:pPr>
              <a:defRPr/>
            </a:pPr>
            <a:endParaRPr lang="en-US" altLang="ko-KR" sz="1600" dirty="0" smtClean="0">
              <a:latin typeface="+mn-ea"/>
            </a:endParaRPr>
          </a:p>
          <a:p>
            <a:pPr>
              <a:defRPr/>
            </a:pPr>
            <a:r>
              <a:rPr lang="ko-KR" altLang="en-US" sz="1600" dirty="0" smtClean="0">
                <a:latin typeface="+mn-ea"/>
              </a:rPr>
              <a:t> 다문화가족의 아동학대 발생률이 일반 가족내의 아동학대 발생률보다 </a:t>
            </a:r>
            <a:r>
              <a:rPr lang="en-US" altLang="ko-KR" sz="1600" u="sng" dirty="0" smtClean="0">
                <a:latin typeface="+mn-ea"/>
              </a:rPr>
              <a:t>3</a:t>
            </a:r>
            <a:r>
              <a:rPr lang="ko-KR" altLang="en-US" sz="1600" u="sng" dirty="0" smtClean="0">
                <a:latin typeface="+mn-ea"/>
              </a:rPr>
              <a:t>배 더 높음 </a:t>
            </a:r>
            <a:endParaRPr lang="en-US" altLang="ko-KR" sz="1600" u="sng" dirty="0" smtClean="0">
              <a:latin typeface="+mn-ea"/>
            </a:endParaRPr>
          </a:p>
          <a:p>
            <a:pPr>
              <a:defRPr/>
            </a:pPr>
            <a:endParaRPr lang="en-US" altLang="ko-KR" sz="1600" dirty="0" smtClean="0">
              <a:latin typeface="+mn-ea"/>
            </a:endParaRPr>
          </a:p>
          <a:p>
            <a:pPr>
              <a:defRPr/>
            </a:pPr>
            <a:r>
              <a:rPr lang="ko-KR" altLang="en-US" sz="1600" dirty="0" smtClean="0">
                <a:latin typeface="+mn-ea"/>
              </a:rPr>
              <a:t> 다문화 가족 내에서 생활습관 및 양육방식의 차이로 </a:t>
            </a:r>
            <a:r>
              <a:rPr lang="en-US" altLang="ko-KR" sz="1600" dirty="0" smtClean="0">
                <a:latin typeface="+mn-ea"/>
              </a:rPr>
              <a:t>‘</a:t>
            </a:r>
            <a:r>
              <a:rPr lang="ko-KR" altLang="en-US" sz="1600" u="sng" dirty="0" smtClean="0">
                <a:latin typeface="+mn-ea"/>
              </a:rPr>
              <a:t>정서학대</a:t>
            </a:r>
            <a:r>
              <a:rPr lang="en-US" altLang="ko-KR" sz="1600" dirty="0" smtClean="0">
                <a:latin typeface="+mn-ea"/>
              </a:rPr>
              <a:t>’</a:t>
            </a:r>
            <a:r>
              <a:rPr lang="ko-KR" altLang="en-US" sz="1600" dirty="0" smtClean="0">
                <a:latin typeface="+mn-ea"/>
              </a:rPr>
              <a:t>가 가장 빈번하게 발생하고 있으므로  부모와의 면담을 정기적으로 가지고 아동을 집중적으로 살펴보는 것이 필요함 </a:t>
            </a:r>
            <a:endParaRPr lang="en-US" altLang="ko-KR" sz="1600" dirty="0" smtClean="0">
              <a:latin typeface="+mn-ea"/>
            </a:endParaRPr>
          </a:p>
          <a:p>
            <a:pPr>
              <a:defRPr/>
            </a:pPr>
            <a:endParaRPr lang="en-US" altLang="ko-KR" sz="1600" dirty="0" smtClean="0">
              <a:solidFill>
                <a:srgbClr val="0070C0"/>
              </a:solidFill>
              <a:latin typeface="HY강B" pitchFamily="18" charset="-127"/>
              <a:ea typeface="HY강B" pitchFamily="18" charset="-127"/>
            </a:endParaRPr>
          </a:p>
          <a:p>
            <a:pPr>
              <a:defRPr/>
            </a:pPr>
            <a:endParaRPr lang="en-US" altLang="ko-KR" sz="1600" dirty="0" smtClean="0">
              <a:solidFill>
                <a:srgbClr val="0070C0"/>
              </a:solidFill>
              <a:latin typeface="HY강B" pitchFamily="18" charset="-127"/>
              <a:ea typeface="HY강B" pitchFamily="18" charset="-127"/>
            </a:endParaRPr>
          </a:p>
          <a:p>
            <a:pPr>
              <a:defRPr/>
            </a:pPr>
            <a:endParaRPr lang="en-US" altLang="ko-KR" sz="1600" dirty="0" smtClean="0">
              <a:solidFill>
                <a:srgbClr val="0070C0"/>
              </a:solidFill>
              <a:latin typeface="HY강B" pitchFamily="18" charset="-127"/>
              <a:ea typeface="HY강B" pitchFamily="18" charset="-127"/>
            </a:endParaRPr>
          </a:p>
          <a:p>
            <a:pPr>
              <a:defRPr/>
            </a:pPr>
            <a:endParaRPr lang="en-US" altLang="ko-KR" sz="1600" dirty="0" smtClean="0">
              <a:solidFill>
                <a:srgbClr val="0070C0"/>
              </a:solidFill>
              <a:latin typeface="HY강B" pitchFamily="18" charset="-127"/>
              <a:ea typeface="HY강B" pitchFamily="18" charset="-127"/>
            </a:endParaRPr>
          </a:p>
          <a:p>
            <a:pPr>
              <a:defRPr/>
            </a:pPr>
            <a:r>
              <a:rPr lang="en-US" altLang="ko-KR" sz="1600" dirty="0" smtClean="0">
                <a:solidFill>
                  <a:srgbClr val="0070C0"/>
                </a:solidFill>
                <a:latin typeface="HY강B" pitchFamily="18" charset="-127"/>
                <a:ea typeface="HY강B" pitchFamily="18" charset="-127"/>
              </a:rPr>
              <a:t> </a:t>
            </a:r>
          </a:p>
        </p:txBody>
      </p:sp>
      <p:pic>
        <p:nvPicPr>
          <p:cNvPr id="16" name="Picture 3" descr="C:\Program Files\Microsoft Office\MEDIA\OFFICE12\Bullets\BD21294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31729" y="1292825"/>
            <a:ext cx="108104" cy="108104"/>
          </a:xfrm>
          <a:prstGeom prst="rect">
            <a:avLst/>
          </a:prstGeom>
          <a:noFill/>
        </p:spPr>
      </p:pic>
      <p:pic>
        <p:nvPicPr>
          <p:cNvPr id="18" name="Picture 3" descr="C:\Program Files\Microsoft Office\MEDIA\OFFICE12\Bullets\BD21294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31729" y="2528809"/>
            <a:ext cx="108104" cy="108104"/>
          </a:xfrm>
          <a:prstGeom prst="rect">
            <a:avLst/>
          </a:prstGeom>
          <a:noFill/>
        </p:spPr>
      </p:pic>
      <p:pic>
        <p:nvPicPr>
          <p:cNvPr id="20" name="Picture 3" descr="C:\Program Files\Microsoft Office\MEDIA\OFFICE12\Bullets\BD21294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07665" y="4221089"/>
            <a:ext cx="108104" cy="108104"/>
          </a:xfrm>
          <a:prstGeom prst="rect">
            <a:avLst/>
          </a:prstGeom>
          <a:noFill/>
        </p:spPr>
      </p:pic>
      <p:pic>
        <p:nvPicPr>
          <p:cNvPr id="21" name="Picture 2" descr="C:\Documents and Settings\전수영\My Documents\My Pictures\20090107_1436160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4289728"/>
            <a:ext cx="3384376" cy="1296144"/>
          </a:xfrm>
          <a:prstGeom prst="rect">
            <a:avLst/>
          </a:prstGeom>
          <a:noFill/>
        </p:spPr>
      </p:pic>
      <p:grpSp>
        <p:nvGrpSpPr>
          <p:cNvPr id="3" name="그룹 23"/>
          <p:cNvGrpSpPr/>
          <p:nvPr/>
        </p:nvGrpSpPr>
        <p:grpSpPr>
          <a:xfrm>
            <a:off x="197730" y="1160316"/>
            <a:ext cx="3240360" cy="2988764"/>
            <a:chOff x="197730" y="1160316"/>
            <a:chExt cx="3240360" cy="2988764"/>
          </a:xfrm>
        </p:grpSpPr>
        <p:sp>
          <p:nvSpPr>
            <p:cNvPr id="8" name="모서리가 둥근 사각형 설명선 7"/>
            <p:cNvSpPr/>
            <p:nvPr/>
          </p:nvSpPr>
          <p:spPr bwMode="auto">
            <a:xfrm>
              <a:off x="227824" y="1160316"/>
              <a:ext cx="3048032" cy="1224136"/>
            </a:xfrm>
            <a:prstGeom prst="wedgeRoundRectCallout">
              <a:avLst>
                <a:gd name="adj1" fmla="val -21283"/>
                <a:gd name="adj2" fmla="val 78255"/>
                <a:gd name="adj3" fmla="val 16667"/>
              </a:avLst>
            </a:prstGeom>
            <a:solidFill>
              <a:srgbClr val="0070C0">
                <a:alpha val="12000"/>
              </a:srgbClr>
            </a:solidFill>
            <a:ln w="9525">
              <a:solidFill>
                <a:srgbClr val="0070C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wrap="none" rtlCol="0" anchor="ctr"/>
            <a:lstStyle/>
            <a:p>
              <a:pPr algn="ctr"/>
              <a:endParaRPr lang="ko-KR" altLang="en-US" sz="16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endParaRPr>
            </a:p>
          </p:txBody>
        </p:sp>
        <p:pic>
          <p:nvPicPr>
            <p:cNvPr id="7" name="Picture 113" descr="무료서비스_클립아트_ (110)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67544" y="2348880"/>
              <a:ext cx="1440160" cy="1800200"/>
            </a:xfrm>
            <a:prstGeom prst="rect">
              <a:avLst/>
            </a:prstGeom>
            <a:noFill/>
          </p:spPr>
        </p:pic>
        <p:sp>
          <p:nvSpPr>
            <p:cNvPr id="23" name="TextBox 22"/>
            <p:cNvSpPr txBox="1"/>
            <p:nvPr/>
          </p:nvSpPr>
          <p:spPr>
            <a:xfrm>
              <a:off x="197730" y="1259219"/>
              <a:ext cx="324036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>
                  <a:latin typeface="HY강B" pitchFamily="18" charset="-127"/>
                  <a:ea typeface="HY강B" pitchFamily="18" charset="-127"/>
                </a:rPr>
                <a:t>“</a:t>
              </a:r>
              <a:r>
                <a:rPr lang="ko-KR" altLang="en-US" dirty="0" smtClean="0">
                  <a:latin typeface="HY강B" pitchFamily="18" charset="-127"/>
                  <a:ea typeface="HY강B" pitchFamily="18" charset="-127"/>
                </a:rPr>
                <a:t>오늘 우리 반에</a:t>
              </a:r>
              <a:r>
                <a:rPr lang="en-US" altLang="ko-KR" dirty="0" smtClean="0">
                  <a:latin typeface="HY강B" pitchFamily="18" charset="-127"/>
                  <a:ea typeface="HY강B" pitchFamily="18" charset="-127"/>
                </a:rPr>
                <a:t>‘</a:t>
              </a:r>
              <a:r>
                <a:rPr lang="ko-KR" altLang="en-US" dirty="0" smtClean="0">
                  <a:solidFill>
                    <a:srgbClr val="FF71E1"/>
                  </a:solidFill>
                  <a:latin typeface="HY강B" pitchFamily="18" charset="-127"/>
                  <a:ea typeface="HY강B" pitchFamily="18" charset="-127"/>
                </a:rPr>
                <a:t>루비나</a:t>
              </a:r>
              <a:r>
                <a:rPr lang="en-US" altLang="ko-KR" dirty="0" smtClean="0">
                  <a:latin typeface="HY강B" pitchFamily="18" charset="-127"/>
                  <a:ea typeface="HY강B" pitchFamily="18" charset="-127"/>
                </a:rPr>
                <a:t>’</a:t>
              </a:r>
              <a:r>
                <a:rPr lang="ko-KR" altLang="en-US" dirty="0" smtClean="0">
                  <a:latin typeface="HY강B" pitchFamily="18" charset="-127"/>
                  <a:ea typeface="HY강B" pitchFamily="18" charset="-127"/>
                </a:rPr>
                <a:t>가 전학왔어요</a:t>
              </a:r>
              <a:r>
                <a:rPr lang="en-US" altLang="ko-KR" dirty="0" smtClean="0">
                  <a:latin typeface="HY강B" pitchFamily="18" charset="-127"/>
                  <a:ea typeface="HY강B" pitchFamily="18" charset="-127"/>
                </a:rPr>
                <a:t>.</a:t>
              </a:r>
              <a:r>
                <a:rPr lang="ko-KR" altLang="en-US" dirty="0" smtClean="0">
                  <a:latin typeface="HY강B" pitchFamily="18" charset="-127"/>
                  <a:ea typeface="HY강B" pitchFamily="18" charset="-127"/>
                </a:rPr>
                <a:t>  모두들 사이 좋게 지내도록 해요</a:t>
              </a:r>
              <a:r>
                <a:rPr lang="en-US" altLang="ko-KR" dirty="0" smtClean="0">
                  <a:latin typeface="HY강B" pitchFamily="18" charset="-127"/>
                  <a:ea typeface="HY강B" pitchFamily="18" charset="-127"/>
                </a:rPr>
                <a:t>.^^”</a:t>
              </a:r>
              <a:endParaRPr lang="ko-KR" altLang="en-US" dirty="0">
                <a:latin typeface="HY강B" pitchFamily="18" charset="-127"/>
                <a:ea typeface="HY강B" pitchFamily="18" charset="-127"/>
              </a:endParaRPr>
            </a:p>
          </p:txBody>
        </p:sp>
      </p:grpSp>
      <p:pic>
        <p:nvPicPr>
          <p:cNvPr id="60418" name="Picture 2" descr="C:\Documents and Settings\전수영\바탕 화면\교사교사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61032" y="8160"/>
            <a:ext cx="2171700" cy="200025"/>
          </a:xfrm>
          <a:prstGeom prst="rect">
            <a:avLst/>
          </a:prstGeom>
          <a:noFill/>
        </p:spPr>
      </p:pic>
      <p:pic>
        <p:nvPicPr>
          <p:cNvPr id="25" name="Picture 3" descr="C:\Program Files\Microsoft Office\MEDIA\OFFICE12\Bullets\BD21294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93629" y="3494009"/>
            <a:ext cx="108104" cy="1081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5301208"/>
            <a:ext cx="1921460" cy="96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71450"/>
            <a:ext cx="5610831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2100" b="1" dirty="0">
                <a:solidFill>
                  <a:srgbClr val="080808"/>
                </a:solidFill>
                <a:latin typeface="+mj-ea"/>
                <a:ea typeface="+mj-ea"/>
              </a:rPr>
              <a:t>Ⅰ. </a:t>
            </a:r>
            <a:r>
              <a:rPr kumimoji="0"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아동학대 </a:t>
            </a:r>
            <a:r>
              <a:rPr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알아</a:t>
            </a:r>
            <a:r>
              <a:rPr kumimoji="0"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보기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_ 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아동학대 발생 요인 </a:t>
            </a:r>
            <a:endParaRPr kumimoji="0" lang="en-US" altLang="ko-KR" sz="21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grpSp>
        <p:nvGrpSpPr>
          <p:cNvPr id="2" name="그룹 17"/>
          <p:cNvGrpSpPr/>
          <p:nvPr/>
        </p:nvGrpSpPr>
        <p:grpSpPr>
          <a:xfrm>
            <a:off x="99979" y="980728"/>
            <a:ext cx="8792501" cy="3384376"/>
            <a:chOff x="27971" y="1124744"/>
            <a:chExt cx="8792501" cy="3528392"/>
          </a:xfrm>
        </p:grpSpPr>
        <p:sp>
          <p:nvSpPr>
            <p:cNvPr id="12" name="직사각형 11"/>
            <p:cNvSpPr/>
            <p:nvPr/>
          </p:nvSpPr>
          <p:spPr bwMode="auto">
            <a:xfrm>
              <a:off x="2843808" y="1153795"/>
              <a:ext cx="5976664" cy="349934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13" name="직사각형 19"/>
            <p:cNvSpPr>
              <a:spLocks noChangeArrowheads="1"/>
            </p:cNvSpPr>
            <p:nvPr/>
          </p:nvSpPr>
          <p:spPr bwMode="auto">
            <a:xfrm>
              <a:off x="27971" y="1124744"/>
              <a:ext cx="2973891" cy="481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sz="2400" b="1" dirty="0" smtClean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아동학대 발생 요인 </a:t>
              </a:r>
              <a:endParaRPr kumimoji="0" lang="en-US" altLang="ko-KR" sz="2400" b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 bwMode="auto">
            <a:xfrm>
              <a:off x="3660007" y="1186996"/>
              <a:ext cx="4938712" cy="21544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endParaRPr lang="en-US" altLang="ko-KR" sz="800" dirty="0">
                <a:solidFill>
                  <a:srgbClr val="0070C0"/>
                </a:solidFill>
                <a:latin typeface="HY강B" pitchFamily="18" charset="-127"/>
                <a:ea typeface="HY강B" pitchFamily="18" charset="-127"/>
              </a:endParaRPr>
            </a:p>
          </p:txBody>
        </p:sp>
        <p:cxnSp>
          <p:nvCxnSpPr>
            <p:cNvPr id="15" name="직선 연결선 14"/>
            <p:cNvCxnSpPr/>
            <p:nvPr/>
          </p:nvCxnSpPr>
          <p:spPr bwMode="auto">
            <a:xfrm>
              <a:off x="467544" y="1124744"/>
              <a:ext cx="8352928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3635896" y="1196752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915816" y="980728"/>
            <a:ext cx="604867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ko-KR" altLang="en-US" u="sng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아동요인</a:t>
            </a:r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 </a:t>
            </a:r>
            <a:r>
              <a:rPr lang="en-US" altLang="ko-KR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: </a:t>
            </a:r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아동이 발달상의 문제를 가지고 태어났을</a:t>
            </a:r>
            <a:endParaRPr lang="en-US" altLang="ko-KR" dirty="0" smtClean="0">
              <a:solidFill>
                <a:schemeClr val="accent2">
                  <a:lumMod val="50000"/>
                </a:schemeClr>
              </a:solidFill>
              <a:latin typeface="+mn-ea"/>
            </a:endParaRPr>
          </a:p>
          <a:p>
            <a:r>
              <a:rPr lang="en-US" altLang="ko-KR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                  </a:t>
            </a:r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경우  아동학대의 위험성이 커질 수 있음</a:t>
            </a:r>
            <a:r>
              <a:rPr lang="en-US" altLang="ko-KR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 </a:t>
            </a:r>
          </a:p>
          <a:p>
            <a:r>
              <a:rPr lang="en-US" altLang="ko-KR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           </a:t>
            </a:r>
          </a:p>
          <a:p>
            <a:pPr>
              <a:buFont typeface="Wingdings" pitchFamily="2" charset="2"/>
              <a:buChar char="ü"/>
            </a:pPr>
            <a:r>
              <a:rPr lang="ko-KR" altLang="en-US" u="sng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부모요인</a:t>
            </a:r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 </a:t>
            </a:r>
            <a:r>
              <a:rPr lang="en-US" altLang="ko-KR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: </a:t>
            </a:r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부모의 미성숙</a:t>
            </a:r>
            <a:r>
              <a:rPr lang="en-US" altLang="ko-KR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, </a:t>
            </a:r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아동양육에 대한 지식 부족</a:t>
            </a:r>
            <a:r>
              <a:rPr lang="en-US" altLang="ko-KR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, </a:t>
            </a:r>
          </a:p>
          <a:p>
            <a:r>
              <a:rPr lang="en-US" altLang="ko-KR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                 </a:t>
            </a:r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아동에 대한 지나친 기대 등으로 아동학대 </a:t>
            </a:r>
            <a:endParaRPr lang="en-US" altLang="ko-KR" dirty="0" smtClean="0">
              <a:solidFill>
                <a:schemeClr val="accent2">
                  <a:lumMod val="50000"/>
                </a:schemeClr>
              </a:solidFill>
              <a:latin typeface="+mn-ea"/>
            </a:endParaRPr>
          </a:p>
          <a:p>
            <a:r>
              <a:rPr lang="en-US" altLang="ko-KR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                 </a:t>
            </a:r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가 발생됨</a:t>
            </a:r>
            <a:endParaRPr lang="en-US" altLang="ko-KR" dirty="0" smtClean="0">
              <a:solidFill>
                <a:schemeClr val="accent2">
                  <a:lumMod val="50000"/>
                </a:schemeClr>
              </a:solidFill>
              <a:latin typeface="+mn-ea"/>
            </a:endParaRPr>
          </a:p>
          <a:p>
            <a:endParaRPr lang="en-US" altLang="ko-KR" dirty="0" smtClean="0">
              <a:solidFill>
                <a:schemeClr val="accent2">
                  <a:lumMod val="50000"/>
                </a:schemeClr>
              </a:solidFill>
              <a:latin typeface="+mn-ea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u="sng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가족적</a:t>
            </a:r>
            <a:r>
              <a:rPr lang="en-US" altLang="ko-KR" u="sng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, </a:t>
            </a:r>
            <a:r>
              <a:rPr lang="ko-KR" altLang="en-US" u="sng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사회적요인 </a:t>
            </a:r>
            <a:r>
              <a:rPr lang="en-US" altLang="ko-KR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: </a:t>
            </a:r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 미성년 가족</a:t>
            </a:r>
            <a:r>
              <a:rPr lang="en-US" altLang="ko-KR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,</a:t>
            </a:r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 이혼가족</a:t>
            </a:r>
            <a:r>
              <a:rPr lang="en-US" altLang="ko-KR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, </a:t>
            </a:r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한 부모가</a:t>
            </a:r>
            <a:endParaRPr lang="en-US" altLang="ko-KR" dirty="0" smtClean="0">
              <a:solidFill>
                <a:schemeClr val="accent2">
                  <a:lumMod val="50000"/>
                </a:schemeClr>
              </a:solidFill>
              <a:latin typeface="+mn-ea"/>
            </a:endParaRPr>
          </a:p>
          <a:p>
            <a:r>
              <a:rPr lang="en-US" altLang="ko-KR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                              </a:t>
            </a:r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족  등 가족 구조의 문제가 있을 </a:t>
            </a:r>
            <a:endParaRPr lang="en-US" altLang="ko-KR" dirty="0" smtClean="0">
              <a:solidFill>
                <a:schemeClr val="accent2">
                  <a:lumMod val="50000"/>
                </a:schemeClr>
              </a:solidFill>
              <a:latin typeface="+mn-ea"/>
            </a:endParaRPr>
          </a:p>
          <a:p>
            <a:r>
              <a:rPr lang="en-US" altLang="ko-KR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                              </a:t>
            </a:r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경우 아동학대의 위험성이 커짐  </a:t>
            </a:r>
            <a:endParaRPr lang="en-US" altLang="ko-KR" dirty="0" smtClean="0">
              <a:solidFill>
                <a:schemeClr val="accent2">
                  <a:lumMod val="50000"/>
                </a:schemeClr>
              </a:solidFill>
              <a:latin typeface="+mn-ea"/>
            </a:endParaRPr>
          </a:p>
          <a:p>
            <a:r>
              <a:rPr lang="en-US" altLang="ko-KR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                                  </a:t>
            </a:r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            </a:t>
            </a:r>
            <a:endParaRPr lang="en-US" altLang="ko-KR" dirty="0" smtClean="0">
              <a:solidFill>
                <a:schemeClr val="accent2">
                  <a:lumMod val="50000"/>
                </a:schemeClr>
              </a:solidFill>
              <a:latin typeface="+mn-ea"/>
            </a:endParaRPr>
          </a:p>
          <a:p>
            <a:r>
              <a:rPr lang="en-US" altLang="ko-KR" dirty="0" smtClean="0">
                <a:solidFill>
                  <a:srgbClr val="C00000"/>
                </a:solidFill>
                <a:latin typeface="HY강B" pitchFamily="18" charset="-127"/>
                <a:ea typeface="HY강B" pitchFamily="18" charset="-127"/>
              </a:rPr>
              <a:t>                                </a:t>
            </a:r>
          </a:p>
          <a:p>
            <a:endParaRPr lang="ko-KR" altLang="en-US" dirty="0">
              <a:solidFill>
                <a:srgbClr val="C00000"/>
              </a:solidFill>
              <a:latin typeface="HY강B" pitchFamily="18" charset="-127"/>
              <a:ea typeface="HY강B" pitchFamily="18" charset="-127"/>
            </a:endParaRPr>
          </a:p>
        </p:txBody>
      </p:sp>
      <p:grpSp>
        <p:nvGrpSpPr>
          <p:cNvPr id="3" name="그룹 20"/>
          <p:cNvGrpSpPr/>
          <p:nvPr/>
        </p:nvGrpSpPr>
        <p:grpSpPr>
          <a:xfrm>
            <a:off x="-252536" y="3223088"/>
            <a:ext cx="3676961" cy="2905123"/>
            <a:chOff x="-252536" y="3019271"/>
            <a:chExt cx="3676961" cy="2882804"/>
          </a:xfrm>
          <a:scene3d>
            <a:camera prst="isometricOffAxis2Left" zoom="95000"/>
            <a:lightRig rig="flat" dir="t"/>
          </a:scene3d>
        </p:grpSpPr>
        <p:sp>
          <p:nvSpPr>
            <p:cNvPr id="23" name="타원 22"/>
            <p:cNvSpPr/>
            <p:nvPr/>
          </p:nvSpPr>
          <p:spPr>
            <a:xfrm>
              <a:off x="-34367" y="3064574"/>
              <a:ext cx="3441748" cy="1243663"/>
            </a:xfrm>
            <a:prstGeom prst="ellipse">
              <a:avLst/>
            </a:prstGeom>
            <a:sp3d z="-400500" prstMaterial="matte"/>
          </p:spPr>
          <p:style>
            <a:lnRef idx="0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alpha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아래쪽 화살표 23"/>
            <p:cNvSpPr/>
            <p:nvPr/>
          </p:nvSpPr>
          <p:spPr>
            <a:xfrm>
              <a:off x="1369672" y="5108584"/>
              <a:ext cx="463487" cy="296632"/>
            </a:xfrm>
            <a:prstGeom prst="downArrow">
              <a:avLst/>
            </a:prstGeom>
            <a:sp3d z="57150" extrusionH="63500" contourW="12700" prstMaterial="matte">
              <a:contourClr>
                <a:schemeClr val="lt1">
                  <a:tint val="50000"/>
                </a:schemeClr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자유형 25"/>
            <p:cNvSpPr/>
            <p:nvPr/>
          </p:nvSpPr>
          <p:spPr>
            <a:xfrm>
              <a:off x="489044" y="5345890"/>
              <a:ext cx="2224742" cy="556185"/>
            </a:xfrm>
            <a:custGeom>
              <a:avLst/>
              <a:gdLst>
                <a:gd name="connsiteX0" fmla="*/ 0 w 2224742"/>
                <a:gd name="connsiteY0" fmla="*/ 0 h 556185"/>
                <a:gd name="connsiteX1" fmla="*/ 2224742 w 2224742"/>
                <a:gd name="connsiteY1" fmla="*/ 0 h 556185"/>
                <a:gd name="connsiteX2" fmla="*/ 2224742 w 2224742"/>
                <a:gd name="connsiteY2" fmla="*/ 556185 h 556185"/>
                <a:gd name="connsiteX3" fmla="*/ 0 w 2224742"/>
                <a:gd name="connsiteY3" fmla="*/ 556185 h 556185"/>
                <a:gd name="connsiteX4" fmla="*/ 0 w 2224742"/>
                <a:gd name="connsiteY4" fmla="*/ 0 h 556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4742" h="556185">
                  <a:moveTo>
                    <a:pt x="0" y="0"/>
                  </a:moveTo>
                  <a:lnTo>
                    <a:pt x="2224742" y="0"/>
                  </a:lnTo>
                  <a:lnTo>
                    <a:pt x="2224742" y="556185"/>
                  </a:lnTo>
                  <a:lnTo>
                    <a:pt x="0" y="55618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2" tIns="113792" rIns="113792" bIns="113792" numCol="1" spcCol="1270" anchor="ctr" anchorCtr="0">
              <a:noAutofit/>
            </a:bodyPr>
            <a:lstStyle/>
            <a:p>
              <a:pPr lvl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600" kern="1200" dirty="0" smtClean="0"/>
                <a:t>아동학대 발생 </a:t>
              </a:r>
              <a:endParaRPr lang="ko-KR" altLang="en-US" sz="1600" kern="1200" dirty="0"/>
            </a:p>
          </p:txBody>
        </p:sp>
        <p:sp>
          <p:nvSpPr>
            <p:cNvPr id="29" name="자유형 28"/>
            <p:cNvSpPr/>
            <p:nvPr/>
          </p:nvSpPr>
          <p:spPr>
            <a:xfrm>
              <a:off x="794342" y="3969516"/>
              <a:ext cx="1788417" cy="834278"/>
            </a:xfrm>
            <a:custGeom>
              <a:avLst/>
              <a:gdLst>
                <a:gd name="connsiteX0" fmla="*/ 0 w 1788417"/>
                <a:gd name="connsiteY0" fmla="*/ 417139 h 834278"/>
                <a:gd name="connsiteX1" fmla="*/ 516180 w 1788417"/>
                <a:gd name="connsiteY1" fmla="*/ 39110 h 834278"/>
                <a:gd name="connsiteX2" fmla="*/ 894210 w 1788417"/>
                <a:gd name="connsiteY2" fmla="*/ 1 h 834278"/>
                <a:gd name="connsiteX3" fmla="*/ 1272240 w 1788417"/>
                <a:gd name="connsiteY3" fmla="*/ 39110 h 834278"/>
                <a:gd name="connsiteX4" fmla="*/ 1788418 w 1788417"/>
                <a:gd name="connsiteY4" fmla="*/ 417141 h 834278"/>
                <a:gd name="connsiteX5" fmla="*/ 1272239 w 1788417"/>
                <a:gd name="connsiteY5" fmla="*/ 795171 h 834278"/>
                <a:gd name="connsiteX6" fmla="*/ 894209 w 1788417"/>
                <a:gd name="connsiteY6" fmla="*/ 834280 h 834278"/>
                <a:gd name="connsiteX7" fmla="*/ 516179 w 1788417"/>
                <a:gd name="connsiteY7" fmla="*/ 795171 h 834278"/>
                <a:gd name="connsiteX8" fmla="*/ 1 w 1788417"/>
                <a:gd name="connsiteY8" fmla="*/ 417140 h 834278"/>
                <a:gd name="connsiteX9" fmla="*/ 0 w 1788417"/>
                <a:gd name="connsiteY9" fmla="*/ 417139 h 834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88417" h="834278">
                  <a:moveTo>
                    <a:pt x="0" y="417139"/>
                  </a:moveTo>
                  <a:cubicBezTo>
                    <a:pt x="1" y="255048"/>
                    <a:pt x="201288" y="107634"/>
                    <a:pt x="516180" y="39110"/>
                  </a:cubicBezTo>
                  <a:cubicBezTo>
                    <a:pt x="634554" y="13350"/>
                    <a:pt x="763589" y="1"/>
                    <a:pt x="894210" y="1"/>
                  </a:cubicBezTo>
                  <a:cubicBezTo>
                    <a:pt x="1024831" y="1"/>
                    <a:pt x="1153866" y="13350"/>
                    <a:pt x="1272240" y="39110"/>
                  </a:cubicBezTo>
                  <a:cubicBezTo>
                    <a:pt x="1587133" y="107635"/>
                    <a:pt x="1788419" y="255050"/>
                    <a:pt x="1788418" y="417141"/>
                  </a:cubicBezTo>
                  <a:cubicBezTo>
                    <a:pt x="1788418" y="579232"/>
                    <a:pt x="1587131" y="726647"/>
                    <a:pt x="1272239" y="795171"/>
                  </a:cubicBezTo>
                  <a:cubicBezTo>
                    <a:pt x="1153865" y="820931"/>
                    <a:pt x="1024830" y="834280"/>
                    <a:pt x="894209" y="834280"/>
                  </a:cubicBezTo>
                  <a:cubicBezTo>
                    <a:pt x="763588" y="834280"/>
                    <a:pt x="634553" y="820931"/>
                    <a:pt x="516179" y="795171"/>
                  </a:cubicBezTo>
                  <a:cubicBezTo>
                    <a:pt x="201286" y="726646"/>
                    <a:pt x="0" y="579231"/>
                    <a:pt x="1" y="417140"/>
                  </a:cubicBezTo>
                  <a:lnTo>
                    <a:pt x="0" y="417139"/>
                  </a:lnTo>
                  <a:close/>
                </a:path>
              </a:pathLst>
            </a:custGeom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8418" tIns="138687" rIns="278418" bIns="138687" numCol="1" spcCol="1270" anchor="ctr" anchorCtr="0">
              <a:noAutofit/>
            </a:bodyPr>
            <a:lstStyle/>
            <a:p>
              <a:pPr lvl="0" algn="ctr" defTabSz="5778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300" kern="1200" dirty="0" smtClean="0"/>
                <a:t>가족적</a:t>
              </a:r>
              <a:r>
                <a:rPr lang="en-US" altLang="ko-KR" sz="1300" kern="1200" dirty="0" smtClean="0"/>
                <a:t>, </a:t>
              </a:r>
              <a:r>
                <a:rPr lang="ko-KR" altLang="en-US" sz="1300" kern="1200" dirty="0" smtClean="0"/>
                <a:t>사회적 요인 </a:t>
              </a:r>
              <a:endParaRPr lang="ko-KR" altLang="en-US" sz="1300" kern="1200" dirty="0"/>
            </a:p>
          </p:txBody>
        </p:sp>
        <p:sp>
          <p:nvSpPr>
            <p:cNvPr id="30" name="자유형 29"/>
            <p:cNvSpPr/>
            <p:nvPr/>
          </p:nvSpPr>
          <p:spPr>
            <a:xfrm>
              <a:off x="427848" y="3322206"/>
              <a:ext cx="1327462" cy="834278"/>
            </a:xfrm>
            <a:custGeom>
              <a:avLst/>
              <a:gdLst>
                <a:gd name="connsiteX0" fmla="*/ 0 w 1327462"/>
                <a:gd name="connsiteY0" fmla="*/ 417139 h 834278"/>
                <a:gd name="connsiteX1" fmla="*/ 310551 w 1327462"/>
                <a:gd name="connsiteY1" fmla="*/ 63959 h 834278"/>
                <a:gd name="connsiteX2" fmla="*/ 663731 w 1327462"/>
                <a:gd name="connsiteY2" fmla="*/ 1 h 834278"/>
                <a:gd name="connsiteX3" fmla="*/ 1016912 w 1327462"/>
                <a:gd name="connsiteY3" fmla="*/ 63960 h 834278"/>
                <a:gd name="connsiteX4" fmla="*/ 1327462 w 1327462"/>
                <a:gd name="connsiteY4" fmla="*/ 417141 h 834278"/>
                <a:gd name="connsiteX5" fmla="*/ 1016911 w 1327462"/>
                <a:gd name="connsiteY5" fmla="*/ 770321 h 834278"/>
                <a:gd name="connsiteX6" fmla="*/ 663731 w 1327462"/>
                <a:gd name="connsiteY6" fmla="*/ 834280 h 834278"/>
                <a:gd name="connsiteX7" fmla="*/ 310550 w 1327462"/>
                <a:gd name="connsiteY7" fmla="*/ 770321 h 834278"/>
                <a:gd name="connsiteX8" fmla="*/ 0 w 1327462"/>
                <a:gd name="connsiteY8" fmla="*/ 417140 h 834278"/>
                <a:gd name="connsiteX9" fmla="*/ 0 w 1327462"/>
                <a:gd name="connsiteY9" fmla="*/ 417139 h 834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27462" h="834278">
                  <a:moveTo>
                    <a:pt x="0" y="417139"/>
                  </a:moveTo>
                  <a:cubicBezTo>
                    <a:pt x="0" y="273684"/>
                    <a:pt x="117291" y="140293"/>
                    <a:pt x="310551" y="63959"/>
                  </a:cubicBezTo>
                  <a:cubicBezTo>
                    <a:pt x="416351" y="22170"/>
                    <a:pt x="538772" y="1"/>
                    <a:pt x="663731" y="1"/>
                  </a:cubicBezTo>
                  <a:cubicBezTo>
                    <a:pt x="788691" y="1"/>
                    <a:pt x="911112" y="22171"/>
                    <a:pt x="1016912" y="63960"/>
                  </a:cubicBezTo>
                  <a:cubicBezTo>
                    <a:pt x="1210173" y="140295"/>
                    <a:pt x="1327463" y="273686"/>
                    <a:pt x="1327462" y="417141"/>
                  </a:cubicBezTo>
                  <a:cubicBezTo>
                    <a:pt x="1327462" y="560596"/>
                    <a:pt x="1210172" y="693987"/>
                    <a:pt x="1016911" y="770321"/>
                  </a:cubicBezTo>
                  <a:cubicBezTo>
                    <a:pt x="911111" y="812110"/>
                    <a:pt x="788690" y="834280"/>
                    <a:pt x="663731" y="834280"/>
                  </a:cubicBezTo>
                  <a:cubicBezTo>
                    <a:pt x="538772" y="834280"/>
                    <a:pt x="416350" y="812110"/>
                    <a:pt x="310550" y="770321"/>
                  </a:cubicBezTo>
                  <a:cubicBezTo>
                    <a:pt x="117289" y="693986"/>
                    <a:pt x="-1" y="560595"/>
                    <a:pt x="0" y="417140"/>
                  </a:cubicBezTo>
                  <a:lnTo>
                    <a:pt x="0" y="417139"/>
                  </a:lnTo>
                  <a:close/>
                </a:path>
              </a:pathLst>
            </a:custGeom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0912" tIns="138687" rIns="210912" bIns="138687" numCol="1" spcCol="1270" anchor="ctr" anchorCtr="0">
              <a:noAutofit/>
            </a:bodyPr>
            <a:lstStyle/>
            <a:p>
              <a:pPr lvl="0" algn="ctr" defTabSz="5778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300" kern="1200" dirty="0" smtClean="0"/>
                <a:t>부모요인 </a:t>
              </a:r>
              <a:endParaRPr lang="ko-KR" altLang="en-US" sz="1300" kern="1200" dirty="0"/>
            </a:p>
          </p:txBody>
        </p:sp>
        <p:sp>
          <p:nvSpPr>
            <p:cNvPr id="31" name="자유형 30"/>
            <p:cNvSpPr/>
            <p:nvPr/>
          </p:nvSpPr>
          <p:spPr>
            <a:xfrm>
              <a:off x="1550238" y="3235685"/>
              <a:ext cx="1351205" cy="834278"/>
            </a:xfrm>
            <a:custGeom>
              <a:avLst/>
              <a:gdLst>
                <a:gd name="connsiteX0" fmla="*/ 0 w 1351205"/>
                <a:gd name="connsiteY0" fmla="*/ 417139 h 834278"/>
                <a:gd name="connsiteX1" fmla="*/ 320669 w 1351205"/>
                <a:gd name="connsiteY1" fmla="*/ 62204 h 834278"/>
                <a:gd name="connsiteX2" fmla="*/ 675604 w 1351205"/>
                <a:gd name="connsiteY2" fmla="*/ 0 h 834278"/>
                <a:gd name="connsiteX3" fmla="*/ 1030539 w 1351205"/>
                <a:gd name="connsiteY3" fmla="*/ 62204 h 834278"/>
                <a:gd name="connsiteX4" fmla="*/ 1351206 w 1351205"/>
                <a:gd name="connsiteY4" fmla="*/ 417140 h 834278"/>
                <a:gd name="connsiteX5" fmla="*/ 1030538 w 1351205"/>
                <a:gd name="connsiteY5" fmla="*/ 772075 h 834278"/>
                <a:gd name="connsiteX6" fmla="*/ 675603 w 1351205"/>
                <a:gd name="connsiteY6" fmla="*/ 834279 h 834278"/>
                <a:gd name="connsiteX7" fmla="*/ 320668 w 1351205"/>
                <a:gd name="connsiteY7" fmla="*/ 772075 h 834278"/>
                <a:gd name="connsiteX8" fmla="*/ 1 w 1351205"/>
                <a:gd name="connsiteY8" fmla="*/ 417139 h 834278"/>
                <a:gd name="connsiteX9" fmla="*/ 0 w 1351205"/>
                <a:gd name="connsiteY9" fmla="*/ 417139 h 834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51205" h="834278">
                  <a:moveTo>
                    <a:pt x="0" y="417139"/>
                  </a:moveTo>
                  <a:cubicBezTo>
                    <a:pt x="0" y="272503"/>
                    <a:pt x="121347" y="138190"/>
                    <a:pt x="320669" y="62204"/>
                  </a:cubicBezTo>
                  <a:cubicBezTo>
                    <a:pt x="427342" y="21538"/>
                    <a:pt x="550237" y="0"/>
                    <a:pt x="675604" y="0"/>
                  </a:cubicBezTo>
                  <a:cubicBezTo>
                    <a:pt x="800972" y="0"/>
                    <a:pt x="923867" y="21538"/>
                    <a:pt x="1030539" y="62204"/>
                  </a:cubicBezTo>
                  <a:cubicBezTo>
                    <a:pt x="1229861" y="138190"/>
                    <a:pt x="1351207" y="272504"/>
                    <a:pt x="1351206" y="417140"/>
                  </a:cubicBezTo>
                  <a:cubicBezTo>
                    <a:pt x="1351206" y="561776"/>
                    <a:pt x="1229860" y="696089"/>
                    <a:pt x="1030538" y="772075"/>
                  </a:cubicBezTo>
                  <a:cubicBezTo>
                    <a:pt x="923865" y="812741"/>
                    <a:pt x="800970" y="834279"/>
                    <a:pt x="675603" y="834279"/>
                  </a:cubicBezTo>
                  <a:cubicBezTo>
                    <a:pt x="550235" y="834279"/>
                    <a:pt x="427340" y="812741"/>
                    <a:pt x="320668" y="772075"/>
                  </a:cubicBezTo>
                  <a:cubicBezTo>
                    <a:pt x="121346" y="696089"/>
                    <a:pt x="0" y="561775"/>
                    <a:pt x="1" y="417139"/>
                  </a:cubicBezTo>
                  <a:lnTo>
                    <a:pt x="0" y="417139"/>
                  </a:lnTo>
                  <a:close/>
                </a:path>
              </a:pathLst>
            </a:custGeom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4390" tIns="138687" rIns="214390" bIns="138687" numCol="1" spcCol="1270" anchor="ctr" anchorCtr="0">
              <a:noAutofit/>
            </a:bodyPr>
            <a:lstStyle/>
            <a:p>
              <a:pPr lvl="0" algn="ctr" defTabSz="5778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300" kern="1200" dirty="0" smtClean="0"/>
                <a:t>아동요인 </a:t>
              </a:r>
              <a:endParaRPr lang="ko-KR" altLang="en-US" sz="1300" kern="1200" dirty="0"/>
            </a:p>
          </p:txBody>
        </p:sp>
        <p:sp>
          <p:nvSpPr>
            <p:cNvPr id="32" name="Shape 31"/>
            <p:cNvSpPr/>
            <p:nvPr/>
          </p:nvSpPr>
          <p:spPr>
            <a:xfrm>
              <a:off x="-252536" y="3019271"/>
              <a:ext cx="3676961" cy="2420593"/>
            </a:xfrm>
            <a:prstGeom prst="funnel">
              <a:avLst/>
            </a:prstGeom>
            <a:sp3d extrusionH="381000" prstMaterial="matte"/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28" name="그룹 27"/>
          <p:cNvGrpSpPr/>
          <p:nvPr/>
        </p:nvGrpSpPr>
        <p:grpSpPr>
          <a:xfrm>
            <a:off x="3185054" y="4581128"/>
            <a:ext cx="5779434" cy="1169551"/>
            <a:chOff x="3185054" y="4581128"/>
            <a:chExt cx="5779434" cy="1169551"/>
          </a:xfrm>
        </p:grpSpPr>
        <p:pic>
          <p:nvPicPr>
            <p:cNvPr id="25" name="Picture 2" descr="C:\Program Files\Microsoft Office\MEDIA\OFFICE12\Bullets\BD14578_.gi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185054" y="4605758"/>
              <a:ext cx="288032" cy="288032"/>
            </a:xfrm>
            <a:prstGeom prst="rect">
              <a:avLst/>
            </a:prstGeom>
            <a:noFill/>
          </p:spPr>
        </p:pic>
        <p:sp>
          <p:nvSpPr>
            <p:cNvPr id="27" name="TextBox 26"/>
            <p:cNvSpPr txBox="1"/>
            <p:nvPr/>
          </p:nvSpPr>
          <p:spPr>
            <a:xfrm>
              <a:off x="3491880" y="4581128"/>
              <a:ext cx="5472608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latin typeface="HY강B" pitchFamily="18" charset="-127"/>
                  <a:ea typeface="HY강B" pitchFamily="18" charset="-127"/>
                </a:rPr>
                <a:t>폭력의 순환 </a:t>
              </a:r>
              <a:r>
                <a:rPr lang="en-US" altLang="ko-KR" dirty="0" smtClean="0">
                  <a:latin typeface="HY강B" pitchFamily="18" charset="-127"/>
                  <a:ea typeface="HY강B" pitchFamily="18" charset="-127"/>
                </a:rPr>
                <a:t>:</a:t>
              </a:r>
              <a:r>
                <a:rPr lang="ko-KR" altLang="en-US" dirty="0" smtClean="0">
                  <a:latin typeface="HY강B" pitchFamily="18" charset="-127"/>
                  <a:ea typeface="HY강B" pitchFamily="18" charset="-127"/>
                </a:rPr>
                <a:t> 아동학대가 있는 경우 배우자 폭력과 같은</a:t>
              </a:r>
              <a:r>
                <a:rPr lang="en-US" altLang="ko-KR" dirty="0" smtClean="0">
                  <a:latin typeface="HY강B" pitchFamily="18" charset="-127"/>
                  <a:ea typeface="HY강B" pitchFamily="18" charset="-127"/>
                </a:rPr>
                <a:t> </a:t>
              </a:r>
              <a:r>
                <a:rPr lang="ko-KR" altLang="en-US" dirty="0" smtClean="0">
                  <a:latin typeface="HY강B" pitchFamily="18" charset="-127"/>
                  <a:ea typeface="HY강B" pitchFamily="18" charset="-127"/>
                </a:rPr>
                <a:t>다른 형태의 학대가 존재하기 쉬우며 학대는 세대에 걸쳐 일어날 수 있음</a:t>
              </a:r>
              <a:endParaRPr lang="en-US" altLang="ko-KR" dirty="0" smtClean="0">
                <a:latin typeface="HY강B" pitchFamily="18" charset="-127"/>
                <a:ea typeface="HY강B" pitchFamily="18" charset="-127"/>
              </a:endParaRPr>
            </a:p>
            <a:p>
              <a:endParaRPr lang="ko-KR" altLang="en-US" sz="16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3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71450"/>
            <a:ext cx="7183377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Ⅰ. </a:t>
            </a:r>
            <a:r>
              <a:rPr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아동학대 알아보기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_</a:t>
            </a:r>
            <a:r>
              <a:rPr kumimoji="0"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 </a:t>
            </a:r>
            <a:r>
              <a:rPr kumimoji="0" lang="ko-KR" altLang="en-US" sz="2100" b="1" dirty="0">
                <a:solidFill>
                  <a:srgbClr val="0070C0"/>
                </a:solidFill>
                <a:latin typeface="+mj-ea"/>
                <a:ea typeface="+mj-ea"/>
              </a:rPr>
              <a:t>아동학대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결과 </a:t>
            </a:r>
            <a:r>
              <a:rPr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: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개인</a:t>
            </a:r>
            <a:r>
              <a:rPr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,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가족</a:t>
            </a:r>
            <a:r>
              <a:rPr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,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사회 </a:t>
            </a:r>
            <a:endParaRPr kumimoji="0" lang="en-US" altLang="ko-KR" sz="21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grpSp>
        <p:nvGrpSpPr>
          <p:cNvPr id="2" name="그룹 28"/>
          <p:cNvGrpSpPr/>
          <p:nvPr/>
        </p:nvGrpSpPr>
        <p:grpSpPr>
          <a:xfrm>
            <a:off x="2714730" y="836712"/>
            <a:ext cx="6249758" cy="5416399"/>
            <a:chOff x="2714730" y="836712"/>
            <a:chExt cx="6249758" cy="5416399"/>
          </a:xfrm>
        </p:grpSpPr>
        <p:grpSp>
          <p:nvGrpSpPr>
            <p:cNvPr id="3" name="그룹 50"/>
            <p:cNvGrpSpPr>
              <a:grpSpLocks/>
            </p:cNvGrpSpPr>
            <p:nvPr/>
          </p:nvGrpSpPr>
          <p:grpSpPr bwMode="auto">
            <a:xfrm>
              <a:off x="2813586" y="2706451"/>
              <a:ext cx="6150902" cy="1767829"/>
              <a:chOff x="285750" y="1140437"/>
              <a:chExt cx="8223092" cy="2046124"/>
            </a:xfrm>
          </p:grpSpPr>
          <p:sp>
            <p:nvSpPr>
              <p:cNvPr id="20" name="직사각형 19"/>
              <p:cNvSpPr/>
              <p:nvPr/>
            </p:nvSpPr>
            <p:spPr>
              <a:xfrm>
                <a:off x="518687" y="1295461"/>
                <a:ext cx="7910938" cy="1785935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332358" y="1143408"/>
                <a:ext cx="5005880" cy="42862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285750" y="1143407"/>
                <a:ext cx="142875" cy="449261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422820" y="1153784"/>
                <a:ext cx="142875" cy="449261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25" name="TextBox 13"/>
              <p:cNvSpPr txBox="1">
                <a:spLocks noChangeArrowheads="1"/>
              </p:cNvSpPr>
              <p:nvPr/>
            </p:nvSpPr>
            <p:spPr bwMode="auto">
              <a:xfrm>
                <a:off x="551727" y="1140437"/>
                <a:ext cx="4955972" cy="4274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002060"/>
                    </a:solidFill>
                    <a:latin typeface="+mj-ea"/>
                    <a:ea typeface="+mj-ea"/>
                  </a:rPr>
                  <a:t>가족 ☞</a:t>
                </a:r>
                <a:r>
                  <a:rPr lang="en-US" altLang="ko-KR" b="1" dirty="0" smtClean="0">
                    <a:solidFill>
                      <a:srgbClr val="002060"/>
                    </a:solidFill>
                    <a:latin typeface="+mj-ea"/>
                    <a:ea typeface="+mj-ea"/>
                  </a:rPr>
                  <a:t> </a:t>
                </a:r>
                <a:r>
                  <a:rPr lang="ko-KR" altLang="en-US" b="1" dirty="0" smtClean="0">
                    <a:solidFill>
                      <a:srgbClr val="002060"/>
                    </a:solidFill>
                    <a:latin typeface="+mj-ea"/>
                    <a:ea typeface="+mj-ea"/>
                  </a:rPr>
                  <a:t>가족기능 저하 및 상실 </a:t>
                </a:r>
                <a:endParaRPr lang="ko-KR" altLang="en-US" b="1" dirty="0">
                  <a:solidFill>
                    <a:srgbClr val="00206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6" name="직사각형 14"/>
              <p:cNvSpPr>
                <a:spLocks noChangeArrowheads="1"/>
              </p:cNvSpPr>
              <p:nvPr/>
            </p:nvSpPr>
            <p:spPr bwMode="auto">
              <a:xfrm>
                <a:off x="518687" y="1476670"/>
                <a:ext cx="7990155" cy="17098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lang="ko-KR" altLang="en-US" sz="1500" dirty="0" err="1" smtClean="0">
                    <a:solidFill>
                      <a:schemeClr val="tx2"/>
                    </a:solidFill>
                    <a:latin typeface="+mn-ea"/>
                  </a:rPr>
                  <a:t>비가해가족의</a:t>
                </a:r>
                <a:r>
                  <a:rPr lang="ko-KR" altLang="en-US" sz="1500" dirty="0" smtClean="0">
                    <a:solidFill>
                      <a:schemeClr val="tx2"/>
                    </a:solidFill>
                    <a:latin typeface="+mn-ea"/>
                  </a:rPr>
                  <a:t> </a:t>
                </a:r>
                <a:r>
                  <a:rPr lang="ko-KR" altLang="en-US" sz="1500" dirty="0">
                    <a:solidFill>
                      <a:schemeClr val="tx2"/>
                    </a:solidFill>
                    <a:latin typeface="+mn-ea"/>
                  </a:rPr>
                  <a:t>죄책감</a:t>
                </a:r>
                <a:r>
                  <a:rPr lang="en-US" altLang="ko-KR" sz="1500" dirty="0">
                    <a:solidFill>
                      <a:schemeClr val="tx2"/>
                    </a:solidFill>
                    <a:latin typeface="+mn-ea"/>
                  </a:rPr>
                  <a:t>, </a:t>
                </a:r>
                <a:r>
                  <a:rPr lang="ko-KR" altLang="en-US" sz="1500" dirty="0">
                    <a:solidFill>
                      <a:schemeClr val="tx2"/>
                    </a:solidFill>
                    <a:latin typeface="+mn-ea"/>
                  </a:rPr>
                  <a:t>비관</a:t>
                </a:r>
                <a:r>
                  <a:rPr lang="en-US" altLang="ko-KR" sz="1500" dirty="0">
                    <a:solidFill>
                      <a:schemeClr val="tx2"/>
                    </a:solidFill>
                    <a:latin typeface="+mn-ea"/>
                  </a:rPr>
                  <a:t>, </a:t>
                </a:r>
                <a:r>
                  <a:rPr lang="ko-KR" altLang="en-US" sz="1500" dirty="0">
                    <a:solidFill>
                      <a:schemeClr val="tx2"/>
                    </a:solidFill>
                    <a:latin typeface="+mn-ea"/>
                  </a:rPr>
                  <a:t>무력감</a:t>
                </a:r>
                <a:r>
                  <a:rPr lang="en-US" altLang="ko-KR" sz="1500" dirty="0">
                    <a:solidFill>
                      <a:schemeClr val="tx2"/>
                    </a:solidFill>
                    <a:latin typeface="+mn-ea"/>
                  </a:rPr>
                  <a:t>, </a:t>
                </a:r>
                <a:r>
                  <a:rPr lang="ko-KR" altLang="en-US" sz="1500" dirty="0">
                    <a:solidFill>
                      <a:schemeClr val="tx2"/>
                    </a:solidFill>
                    <a:latin typeface="+mn-ea"/>
                  </a:rPr>
                  <a:t>외상 후 스트레스 </a:t>
                </a:r>
                <a:r>
                  <a:rPr lang="ko-KR" altLang="en-US" sz="1500" dirty="0" smtClean="0">
                    <a:solidFill>
                      <a:schemeClr val="tx2"/>
                    </a:solidFill>
                    <a:latin typeface="+mn-ea"/>
                  </a:rPr>
                  <a:t>장애가 생김 </a:t>
                </a:r>
                <a:endParaRPr lang="en-US" altLang="ko-KR" sz="1500" dirty="0">
                  <a:solidFill>
                    <a:schemeClr val="tx2"/>
                  </a:solidFill>
                  <a:latin typeface="+mn-ea"/>
                </a:endParaRP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lang="ko-KR" altLang="en-US" sz="1500" dirty="0">
                    <a:solidFill>
                      <a:schemeClr val="tx2"/>
                    </a:solidFill>
                    <a:latin typeface="+mn-ea"/>
                  </a:rPr>
                  <a:t>부모의 자녀 양육 기능 </a:t>
                </a:r>
                <a:r>
                  <a:rPr lang="ko-KR" altLang="en-US" sz="1500" dirty="0" smtClean="0">
                    <a:solidFill>
                      <a:schemeClr val="tx2"/>
                    </a:solidFill>
                    <a:latin typeface="+mn-ea"/>
                  </a:rPr>
                  <a:t>저하됨 </a:t>
                </a:r>
                <a:r>
                  <a:rPr lang="en-US" altLang="ko-KR" sz="1500" dirty="0" smtClean="0">
                    <a:solidFill>
                      <a:schemeClr val="tx2"/>
                    </a:solidFill>
                    <a:latin typeface="+mn-ea"/>
                  </a:rPr>
                  <a:t> </a:t>
                </a:r>
                <a:endParaRPr lang="en-US" altLang="ko-KR" sz="1500" dirty="0">
                  <a:solidFill>
                    <a:schemeClr val="tx2"/>
                  </a:solidFill>
                  <a:latin typeface="+mn-ea"/>
                </a:endParaRP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lang="ko-KR" altLang="en-US" sz="1500" dirty="0">
                    <a:solidFill>
                      <a:schemeClr val="tx2"/>
                    </a:solidFill>
                    <a:latin typeface="+mn-ea"/>
                  </a:rPr>
                  <a:t>부모 및 형제와의 다툼 </a:t>
                </a:r>
                <a:r>
                  <a:rPr lang="ko-KR" altLang="en-US" sz="1500" dirty="0" smtClean="0">
                    <a:solidFill>
                      <a:schemeClr val="tx2"/>
                    </a:solidFill>
                    <a:latin typeface="+mn-ea"/>
                  </a:rPr>
                  <a:t>증가함 </a:t>
                </a:r>
                <a:endParaRPr lang="en-US" altLang="ko-KR" sz="1500" dirty="0">
                  <a:solidFill>
                    <a:schemeClr val="tx2"/>
                  </a:solidFill>
                  <a:latin typeface="+mn-ea"/>
                </a:endParaRP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lang="ko-KR" altLang="en-US" sz="1500" dirty="0" smtClean="0">
                    <a:solidFill>
                      <a:schemeClr val="tx2"/>
                    </a:solidFill>
                    <a:latin typeface="+mn-ea"/>
                  </a:rPr>
                  <a:t>가출</a:t>
                </a:r>
                <a:endParaRPr lang="en-US" altLang="ko-KR" sz="1500" dirty="0">
                  <a:solidFill>
                    <a:schemeClr val="tx2"/>
                  </a:solidFill>
                  <a:latin typeface="+mn-ea"/>
                </a:endParaRPr>
              </a:p>
            </p:txBody>
          </p:sp>
        </p:grpSp>
        <p:grpSp>
          <p:nvGrpSpPr>
            <p:cNvPr id="4" name="그룹 51"/>
            <p:cNvGrpSpPr>
              <a:grpSpLocks/>
            </p:cNvGrpSpPr>
            <p:nvPr/>
          </p:nvGrpSpPr>
          <p:grpSpPr bwMode="auto">
            <a:xfrm>
              <a:off x="2714730" y="4504804"/>
              <a:ext cx="6200800" cy="1748307"/>
              <a:chOff x="428625" y="3282628"/>
              <a:chExt cx="8001000" cy="2219712"/>
            </a:xfrm>
          </p:grpSpPr>
          <p:sp>
            <p:nvSpPr>
              <p:cNvPr id="32" name="직사각형 31"/>
              <p:cNvSpPr/>
              <p:nvPr/>
            </p:nvSpPr>
            <p:spPr>
              <a:xfrm>
                <a:off x="714375" y="3502389"/>
                <a:ext cx="7715250" cy="1979891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33" name="직사각형 32"/>
              <p:cNvSpPr/>
              <p:nvPr/>
            </p:nvSpPr>
            <p:spPr>
              <a:xfrm>
                <a:off x="688090" y="3683334"/>
                <a:ext cx="7617710" cy="18190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buFont typeface="Wingdings" pitchFamily="2" charset="2"/>
                  <a:buChar char="ü"/>
                  <a:defRPr/>
                </a:pPr>
                <a:r>
                  <a:rPr lang="ko-KR" altLang="en-US" sz="1500" dirty="0">
                    <a:solidFill>
                      <a:schemeClr val="tx2">
                        <a:lumMod val="75000"/>
                      </a:schemeClr>
                    </a:solidFill>
                    <a:latin typeface="+mn-ea"/>
                  </a:rPr>
                  <a:t>아동학대의 세대간 전이 </a:t>
                </a:r>
                <a:endParaRPr lang="en-US" altLang="ko-KR" sz="1500" dirty="0">
                  <a:solidFill>
                    <a:schemeClr val="tx2">
                      <a:lumMod val="75000"/>
                    </a:schemeClr>
                  </a:solidFill>
                  <a:latin typeface="+mn-ea"/>
                </a:endParaRP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ü"/>
                  <a:defRPr/>
                </a:pPr>
                <a:r>
                  <a:rPr lang="ko-KR" altLang="en-US" sz="1500" dirty="0">
                    <a:solidFill>
                      <a:schemeClr val="tx2">
                        <a:lumMod val="75000"/>
                      </a:schemeClr>
                    </a:solidFill>
                    <a:latin typeface="+mn-ea"/>
                  </a:rPr>
                  <a:t>학교폭력</a:t>
                </a:r>
                <a:r>
                  <a:rPr lang="en-US" altLang="ko-KR" sz="1500" dirty="0">
                    <a:solidFill>
                      <a:schemeClr val="tx2">
                        <a:lumMod val="75000"/>
                      </a:schemeClr>
                    </a:solidFill>
                    <a:latin typeface="+mn-ea"/>
                  </a:rPr>
                  <a:t>, </a:t>
                </a:r>
                <a:r>
                  <a:rPr lang="ko-KR" altLang="en-US" sz="1500" dirty="0">
                    <a:solidFill>
                      <a:schemeClr val="tx2">
                        <a:lumMod val="75000"/>
                      </a:schemeClr>
                    </a:solidFill>
                    <a:latin typeface="+mn-ea"/>
                  </a:rPr>
                  <a:t>비행</a:t>
                </a:r>
                <a:r>
                  <a:rPr lang="en-US" altLang="ko-KR" sz="1500" dirty="0">
                    <a:solidFill>
                      <a:schemeClr val="tx2">
                        <a:lumMod val="75000"/>
                      </a:schemeClr>
                    </a:solidFill>
                    <a:latin typeface="+mn-ea"/>
                  </a:rPr>
                  <a:t>, </a:t>
                </a:r>
                <a:r>
                  <a:rPr lang="ko-KR" altLang="en-US" sz="1500" dirty="0" smtClean="0">
                    <a:solidFill>
                      <a:schemeClr val="tx2">
                        <a:lumMod val="75000"/>
                      </a:schemeClr>
                    </a:solidFill>
                    <a:latin typeface="+mn-ea"/>
                  </a:rPr>
                  <a:t>자살이 증가함  </a:t>
                </a:r>
                <a:endParaRPr lang="en-US" altLang="ko-KR" sz="1500" dirty="0">
                  <a:solidFill>
                    <a:schemeClr val="tx2">
                      <a:lumMod val="75000"/>
                    </a:schemeClr>
                  </a:solidFill>
                  <a:latin typeface="+mn-ea"/>
                </a:endParaRP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ü"/>
                  <a:defRPr/>
                </a:pPr>
                <a:r>
                  <a:rPr lang="ko-KR" altLang="en-US" sz="1500" dirty="0">
                    <a:solidFill>
                      <a:schemeClr val="tx2">
                        <a:lumMod val="75000"/>
                      </a:schemeClr>
                    </a:solidFill>
                    <a:latin typeface="+mn-ea"/>
                  </a:rPr>
                  <a:t>약물 남용 및 중독 </a:t>
                </a:r>
                <a:endParaRPr lang="en-US" altLang="ko-KR" sz="1500" dirty="0">
                  <a:solidFill>
                    <a:schemeClr val="tx2">
                      <a:lumMod val="75000"/>
                    </a:schemeClr>
                  </a:solidFill>
                  <a:latin typeface="+mn-ea"/>
                </a:endParaRP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ü"/>
                  <a:defRPr/>
                </a:pPr>
                <a:r>
                  <a:rPr lang="ko-KR" altLang="en-US" sz="1500" dirty="0" err="1">
                    <a:solidFill>
                      <a:schemeClr val="tx2">
                        <a:lumMod val="75000"/>
                      </a:schemeClr>
                    </a:solidFill>
                    <a:latin typeface="+mn-ea"/>
                  </a:rPr>
                  <a:t>성매매</a:t>
                </a:r>
                <a:r>
                  <a:rPr lang="ko-KR" altLang="en-US" sz="1500" dirty="0">
                    <a:solidFill>
                      <a:schemeClr val="tx2">
                        <a:lumMod val="75000"/>
                      </a:schemeClr>
                    </a:solidFill>
                    <a:latin typeface="+mn-ea"/>
                  </a:rPr>
                  <a:t> 등 각종</a:t>
                </a:r>
                <a:r>
                  <a:rPr lang="en-US" altLang="ko-KR" sz="1500" dirty="0">
                    <a:solidFill>
                      <a:schemeClr val="tx2">
                        <a:lumMod val="75000"/>
                      </a:schemeClr>
                    </a:solidFill>
                    <a:latin typeface="+mn-ea"/>
                  </a:rPr>
                  <a:t> </a:t>
                </a:r>
                <a:r>
                  <a:rPr lang="ko-KR" altLang="en-US" sz="1500" dirty="0" smtClean="0">
                    <a:solidFill>
                      <a:schemeClr val="tx2">
                        <a:lumMod val="75000"/>
                      </a:schemeClr>
                    </a:solidFill>
                    <a:latin typeface="+mn-ea"/>
                  </a:rPr>
                  <a:t>범죄가 증가함  </a:t>
                </a:r>
                <a:endParaRPr lang="en-US" altLang="ko-KR" sz="1500" dirty="0">
                  <a:solidFill>
                    <a:schemeClr val="tx2">
                      <a:lumMod val="7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4" name="직사각형 33"/>
              <p:cNvSpPr/>
              <p:nvPr/>
            </p:nvSpPr>
            <p:spPr>
              <a:xfrm>
                <a:off x="434973" y="3300810"/>
                <a:ext cx="6125921" cy="42855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35" name="직사각형 34"/>
              <p:cNvSpPr/>
              <p:nvPr/>
            </p:nvSpPr>
            <p:spPr>
              <a:xfrm>
                <a:off x="428625" y="3288112"/>
                <a:ext cx="142875" cy="44919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571500" y="3288112"/>
                <a:ext cx="142875" cy="44919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37" name="TextBox 18"/>
              <p:cNvSpPr txBox="1">
                <a:spLocks noChangeArrowheads="1"/>
              </p:cNvSpPr>
              <p:nvPr/>
            </p:nvSpPr>
            <p:spPr bwMode="auto">
              <a:xfrm>
                <a:off x="838227" y="3282628"/>
                <a:ext cx="5934603" cy="4689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002060"/>
                    </a:solidFill>
                    <a:latin typeface="+mj-ea"/>
                    <a:ea typeface="+mj-ea"/>
                  </a:rPr>
                  <a:t>사회☞ 사회문제발생 및 사회적 비용 증가 </a:t>
                </a:r>
                <a:endParaRPr lang="ko-KR" altLang="en-US" b="1" dirty="0">
                  <a:solidFill>
                    <a:srgbClr val="002060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5" name="그룹 50"/>
            <p:cNvGrpSpPr>
              <a:grpSpLocks/>
            </p:cNvGrpSpPr>
            <p:nvPr/>
          </p:nvGrpSpPr>
          <p:grpSpPr bwMode="auto">
            <a:xfrm>
              <a:off x="2771800" y="836712"/>
              <a:ext cx="6091647" cy="1800201"/>
              <a:chOff x="285750" y="1081150"/>
              <a:chExt cx="8143875" cy="2083591"/>
            </a:xfrm>
          </p:grpSpPr>
          <p:sp>
            <p:nvSpPr>
              <p:cNvPr id="39" name="직사각형 38"/>
              <p:cNvSpPr/>
              <p:nvPr/>
            </p:nvSpPr>
            <p:spPr>
              <a:xfrm>
                <a:off x="574551" y="1295462"/>
                <a:ext cx="7855074" cy="1869279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  <a:alpha val="4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40" name="직사각형 39"/>
              <p:cNvSpPr/>
              <p:nvPr/>
            </p:nvSpPr>
            <p:spPr>
              <a:xfrm>
                <a:off x="332358" y="1081151"/>
                <a:ext cx="5005880" cy="41671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41" name="직사각형 40"/>
              <p:cNvSpPr/>
              <p:nvPr/>
            </p:nvSpPr>
            <p:spPr>
              <a:xfrm>
                <a:off x="285750" y="1081150"/>
                <a:ext cx="142875" cy="449261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42" name="직사각형 41"/>
              <p:cNvSpPr/>
              <p:nvPr/>
            </p:nvSpPr>
            <p:spPr>
              <a:xfrm>
                <a:off x="422820" y="1081150"/>
                <a:ext cx="142875" cy="449261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43" name="TextBox 13"/>
              <p:cNvSpPr txBox="1">
                <a:spLocks noChangeArrowheads="1"/>
              </p:cNvSpPr>
              <p:nvPr/>
            </p:nvSpPr>
            <p:spPr bwMode="auto">
              <a:xfrm>
                <a:off x="615552" y="1081150"/>
                <a:ext cx="4955973" cy="4274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002060"/>
                    </a:solidFill>
                    <a:latin typeface="+mj-ea"/>
                    <a:ea typeface="+mj-ea"/>
                  </a:rPr>
                  <a:t>개인 ☞ 개인기능 및 </a:t>
                </a:r>
                <a:r>
                  <a:rPr lang="ko-KR" altLang="en-US" b="1" dirty="0" err="1" smtClean="0">
                    <a:solidFill>
                      <a:srgbClr val="002060"/>
                    </a:solidFill>
                    <a:latin typeface="+mj-ea"/>
                    <a:ea typeface="+mj-ea"/>
                  </a:rPr>
                  <a:t>자존감</a:t>
                </a:r>
                <a:r>
                  <a:rPr lang="ko-KR" altLang="en-US" b="1" dirty="0" smtClean="0">
                    <a:solidFill>
                      <a:srgbClr val="002060"/>
                    </a:solidFill>
                    <a:latin typeface="+mj-ea"/>
                    <a:ea typeface="+mj-ea"/>
                  </a:rPr>
                  <a:t> 저하 </a:t>
                </a:r>
                <a:r>
                  <a:rPr lang="en-US" altLang="ko-KR" b="1" dirty="0" smtClean="0">
                    <a:solidFill>
                      <a:srgbClr val="002060"/>
                    </a:solidFill>
                    <a:latin typeface="+mj-ea"/>
                    <a:ea typeface="+mj-ea"/>
                  </a:rPr>
                  <a:t> </a:t>
                </a:r>
                <a:r>
                  <a:rPr lang="ko-KR" altLang="en-US" b="1" dirty="0" smtClean="0">
                    <a:solidFill>
                      <a:srgbClr val="002060"/>
                    </a:solidFill>
                    <a:latin typeface="+mj-ea"/>
                    <a:ea typeface="+mj-ea"/>
                  </a:rPr>
                  <a:t> </a:t>
                </a:r>
                <a:endParaRPr lang="ko-KR" altLang="en-US" b="1" dirty="0">
                  <a:solidFill>
                    <a:srgbClr val="00206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44" name="직사각형 14"/>
              <p:cNvSpPr>
                <a:spLocks noChangeArrowheads="1"/>
              </p:cNvSpPr>
              <p:nvPr/>
            </p:nvSpPr>
            <p:spPr bwMode="auto">
              <a:xfrm>
                <a:off x="574551" y="1476438"/>
                <a:ext cx="7731251" cy="1658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lang="en-US" altLang="ko-KR" sz="1400" dirty="0" smtClean="0">
                    <a:solidFill>
                      <a:schemeClr val="tx2"/>
                    </a:solidFill>
                    <a:latin typeface="HY강B" pitchFamily="18" charset="-127"/>
                    <a:ea typeface="HY강B" pitchFamily="18" charset="-127"/>
                  </a:rPr>
                  <a:t> </a:t>
                </a:r>
                <a:r>
                  <a:rPr lang="ko-KR" altLang="en-US" sz="1500" dirty="0" smtClean="0">
                    <a:solidFill>
                      <a:schemeClr val="tx2"/>
                    </a:solidFill>
                    <a:latin typeface="+mn-ea"/>
                  </a:rPr>
                  <a:t>학대로 인한 사망 </a:t>
                </a:r>
                <a:endParaRPr lang="en-US" altLang="ko-KR" sz="1500" dirty="0" smtClean="0">
                  <a:solidFill>
                    <a:schemeClr val="tx2"/>
                  </a:solidFill>
                  <a:latin typeface="+mn-ea"/>
                </a:endParaRP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lang="en-US" altLang="ko-KR" sz="1500" dirty="0" smtClean="0">
                    <a:solidFill>
                      <a:schemeClr val="tx2"/>
                    </a:solidFill>
                    <a:latin typeface="+mn-ea"/>
                  </a:rPr>
                  <a:t> </a:t>
                </a:r>
                <a:r>
                  <a:rPr lang="ko-KR" altLang="en-US" sz="1500" dirty="0" smtClean="0">
                    <a:solidFill>
                      <a:schemeClr val="tx2"/>
                    </a:solidFill>
                    <a:latin typeface="+mn-ea"/>
                  </a:rPr>
                  <a:t>아동에게 싶은 상처를 남김</a:t>
                </a:r>
                <a:endParaRPr lang="en-US" altLang="ko-KR" sz="1500" dirty="0" smtClean="0">
                  <a:solidFill>
                    <a:schemeClr val="tx2"/>
                  </a:solidFill>
                  <a:latin typeface="+mn-ea"/>
                </a:endParaRP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lang="ko-KR" altLang="en-US" sz="1500" dirty="0" smtClean="0">
                    <a:solidFill>
                      <a:schemeClr val="tx2"/>
                    </a:solidFill>
                    <a:latin typeface="+mn-ea"/>
                  </a:rPr>
                  <a:t>아동 자신을 무가치하게 느낌 </a:t>
                </a:r>
                <a:endParaRPr lang="en-US" altLang="ko-KR" sz="1500" dirty="0" smtClean="0">
                  <a:solidFill>
                    <a:schemeClr val="tx2"/>
                  </a:solidFill>
                  <a:latin typeface="+mn-ea"/>
                </a:endParaRP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lang="ko-KR" altLang="en-US" sz="1500" dirty="0" smtClean="0">
                    <a:solidFill>
                      <a:schemeClr val="tx2"/>
                    </a:solidFill>
                    <a:latin typeface="+mn-ea"/>
                  </a:rPr>
                  <a:t>아동의 신뢰가 파괴됨  </a:t>
                </a:r>
                <a:endParaRPr lang="en-US" altLang="ko-KR" sz="1500" dirty="0">
                  <a:solidFill>
                    <a:schemeClr val="tx2"/>
                  </a:solidFill>
                  <a:latin typeface="+mn-ea"/>
                </a:endParaRPr>
              </a:p>
            </p:txBody>
          </p:sp>
        </p:grpSp>
      </p:grpSp>
      <p:pic>
        <p:nvPicPr>
          <p:cNvPr id="47" name="Picture 39" descr="무료서비스_클립아트_ (36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2276872"/>
            <a:ext cx="2157608" cy="21855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2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3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0" y="357188"/>
            <a:ext cx="8786813" cy="65008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635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9220" name="그림 5" descr="노란리본-편집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" y="2000250"/>
            <a:ext cx="1500188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TextBox 6"/>
          <p:cNvSpPr txBox="1">
            <a:spLocks noChangeArrowheads="1"/>
          </p:cNvSpPr>
          <p:nvPr/>
        </p:nvSpPr>
        <p:spPr bwMode="auto">
          <a:xfrm>
            <a:off x="2259930" y="2708920"/>
            <a:ext cx="605648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3200" b="1" cap="all" dirty="0">
                <a:ln w="9000" cmpd="sng">
                  <a:solidFill>
                    <a:srgbClr val="33CC33"/>
                  </a:solidFill>
                  <a:prstDash val="solid"/>
                </a:ln>
                <a:solidFill>
                  <a:srgbClr val="0099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ea"/>
                <a:ea typeface="+mj-ea"/>
              </a:rPr>
              <a:t>Ⅱ</a:t>
            </a:r>
            <a:r>
              <a:rPr kumimoji="0" lang="en-US" altLang="ko-KR" sz="3200" b="1" cap="all" dirty="0" smtClean="0">
                <a:ln w="9000" cmpd="sng">
                  <a:solidFill>
                    <a:srgbClr val="33CC33"/>
                  </a:solidFill>
                  <a:prstDash val="solid"/>
                </a:ln>
                <a:solidFill>
                  <a:srgbClr val="0099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ea"/>
                <a:ea typeface="+mj-ea"/>
              </a:rPr>
              <a:t>. </a:t>
            </a:r>
            <a:r>
              <a:rPr kumimoji="0" lang="ko-KR" altLang="en-US" sz="3200" b="1" cap="all" dirty="0" smtClean="0">
                <a:ln w="9000" cmpd="sng">
                  <a:solidFill>
                    <a:srgbClr val="33CC33"/>
                  </a:solidFill>
                  <a:prstDash val="solid"/>
                </a:ln>
                <a:solidFill>
                  <a:srgbClr val="0099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ea"/>
                <a:ea typeface="+mj-ea"/>
              </a:rPr>
              <a:t>아동학대예방사업 이해하기  </a:t>
            </a:r>
            <a:endParaRPr kumimoji="0" lang="ko-KR" altLang="en-US" sz="3200" b="1" cap="all" dirty="0">
              <a:ln w="9000" cmpd="sng">
                <a:solidFill>
                  <a:srgbClr val="33CC33"/>
                </a:solidFill>
                <a:prstDash val="solid"/>
              </a:ln>
              <a:solidFill>
                <a:srgbClr val="009900"/>
              </a:solidFill>
              <a:effectLst>
                <a:reflection blurRad="12700" stA="28000" endPos="45000" dist="1000" dir="5400000" sy="-100000" algn="bl" rotWithShape="0"/>
              </a:effectLst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3" descr="C:\Documents and Settings\2009\Local Settings\Temporary Internet Files\Content.IE5\KLM3C9QB\j0432645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5050" y="571500"/>
            <a:ext cx="2714625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Box 16"/>
          <p:cNvSpPr txBox="1">
            <a:spLocks noChangeArrowheads="1"/>
          </p:cNvSpPr>
          <p:nvPr/>
        </p:nvSpPr>
        <p:spPr bwMode="auto">
          <a:xfrm rot="1309967">
            <a:off x="1417638" y="1300163"/>
            <a:ext cx="207803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600" b="1" i="1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아동복지법</a:t>
            </a:r>
          </a:p>
        </p:txBody>
      </p:sp>
      <p:sp>
        <p:nvSpPr>
          <p:cNvPr id="1843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8438" name="직사각형 2"/>
          <p:cNvSpPr>
            <a:spLocks noChangeArrowheads="1"/>
          </p:cNvSpPr>
          <p:nvPr/>
        </p:nvSpPr>
        <p:spPr bwMode="auto">
          <a:xfrm>
            <a:off x="0" y="171450"/>
            <a:ext cx="5610831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100" b="1" dirty="0">
                <a:solidFill>
                  <a:srgbClr val="080808"/>
                </a:solidFill>
                <a:latin typeface="+mj-ea"/>
                <a:ea typeface="+mj-ea"/>
              </a:rPr>
              <a:t>Ⅱ</a:t>
            </a:r>
            <a:r>
              <a:rPr kumimoji="0"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. </a:t>
            </a:r>
            <a:r>
              <a:rPr kumimoji="0"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아동학대예방사업 이해하기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_ 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법적 근거 </a:t>
            </a:r>
            <a:r>
              <a:rPr kumimoji="0"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 </a:t>
            </a:r>
            <a:endParaRPr kumimoji="0" lang="en-US" altLang="ko-KR" sz="21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pic>
        <p:nvPicPr>
          <p:cNvPr id="18439" name="그림 3" descr="노란리본-편집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4" name="직선 연결선 23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8"/>
          <p:cNvGrpSpPr>
            <a:grpSpLocks/>
          </p:cNvGrpSpPr>
          <p:nvPr/>
        </p:nvGrpSpPr>
        <p:grpSpPr bwMode="auto">
          <a:xfrm>
            <a:off x="549274" y="2374900"/>
            <a:ext cx="2614614" cy="1486149"/>
            <a:chOff x="663605" y="2963664"/>
            <a:chExt cx="2614573" cy="1354743"/>
          </a:xfrm>
        </p:grpSpPr>
        <p:sp>
          <p:nvSpPr>
            <p:cNvPr id="20" name="모서리가 둥근 사각형 설명선 19"/>
            <p:cNvSpPr/>
            <p:nvPr/>
          </p:nvSpPr>
          <p:spPr bwMode="auto">
            <a:xfrm rot="10800000">
              <a:off x="663605" y="2965112"/>
              <a:ext cx="2551073" cy="1353295"/>
            </a:xfrm>
            <a:prstGeom prst="wedgeRoundRectCallou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06468" y="2963664"/>
              <a:ext cx="2571710" cy="113627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1500" b="1" spc="-150" dirty="0" smtClean="0">
                  <a:latin typeface="+mn-ea"/>
                  <a:ea typeface="+mn-ea"/>
                </a:rPr>
                <a:t>제</a:t>
              </a:r>
              <a:r>
                <a:rPr lang="en-US" altLang="ko-KR" sz="1500" b="1" spc="-150" dirty="0" smtClean="0">
                  <a:latin typeface="+mn-ea"/>
                </a:rPr>
                <a:t>45</a:t>
              </a:r>
              <a:r>
                <a:rPr lang="ko-KR" altLang="en-US" sz="1500" b="1" spc="-150" dirty="0" smtClean="0">
                  <a:latin typeface="+mn-ea"/>
                  <a:ea typeface="+mn-ea"/>
                </a:rPr>
                <a:t>조</a:t>
              </a:r>
              <a:r>
                <a:rPr lang="en-US" altLang="ko-KR" sz="1500" b="1" spc="-150" dirty="0" smtClean="0">
                  <a:latin typeface="+mn-ea"/>
                  <a:ea typeface="+mn-ea"/>
                </a:rPr>
                <a:t>(</a:t>
              </a:r>
              <a:r>
                <a:rPr lang="ko-KR" altLang="en-US" sz="1500" b="1" spc="-150" dirty="0" smtClean="0">
                  <a:latin typeface="+mn-ea"/>
                  <a:ea typeface="+mn-ea"/>
                </a:rPr>
                <a:t>아동보호전문기관 설치</a:t>
              </a:r>
              <a:r>
                <a:rPr lang="en-US" altLang="ko-KR" sz="1500" b="1" spc="-150" dirty="0" smtClean="0">
                  <a:latin typeface="+mn-ea"/>
                  <a:ea typeface="+mn-ea"/>
                </a:rPr>
                <a:t>) </a:t>
              </a:r>
              <a:endParaRPr lang="en-US" altLang="ko-KR" sz="1500" b="1" spc="-150" dirty="0">
                <a:latin typeface="+mn-ea"/>
                <a:ea typeface="+mn-ea"/>
              </a:endParaRPr>
            </a:p>
            <a:p>
              <a:pPr>
                <a:defRPr/>
              </a:pPr>
              <a:r>
                <a:rPr lang="ko-KR" altLang="en-US" sz="1500" b="1" dirty="0">
                  <a:latin typeface="+mn-ea"/>
                  <a:ea typeface="+mn-ea"/>
                </a:rPr>
                <a:t>학대 받은 아동의 발견</a:t>
              </a:r>
              <a:r>
                <a:rPr lang="en-US" altLang="ko-KR" sz="1500" b="1" dirty="0">
                  <a:latin typeface="+mn-ea"/>
                  <a:ea typeface="+mn-ea"/>
                </a:rPr>
                <a:t>, </a:t>
              </a:r>
              <a:r>
                <a:rPr lang="ko-KR" altLang="en-US" sz="1500" b="1" dirty="0">
                  <a:latin typeface="+mn-ea"/>
                  <a:ea typeface="+mn-ea"/>
                </a:rPr>
                <a:t>보호</a:t>
              </a:r>
              <a:r>
                <a:rPr lang="en-US" altLang="ko-KR" sz="1500" b="1" dirty="0">
                  <a:latin typeface="+mn-ea"/>
                  <a:ea typeface="+mn-ea"/>
                </a:rPr>
                <a:t>, </a:t>
              </a:r>
              <a:r>
                <a:rPr lang="ko-KR" altLang="en-US" sz="1500" b="1" dirty="0">
                  <a:latin typeface="+mn-ea"/>
                  <a:ea typeface="+mn-ea"/>
                </a:rPr>
                <a:t>치료에 대한 신속한 처리 및 아동학대 예방을 </a:t>
              </a:r>
              <a:r>
                <a:rPr lang="ko-KR" altLang="en-US" sz="1500" b="1" dirty="0" smtClean="0">
                  <a:latin typeface="+mn-ea"/>
                </a:rPr>
                <a:t>담당</a:t>
              </a:r>
              <a:r>
                <a:rPr lang="ko-KR" altLang="en-US" sz="1500" b="1" dirty="0" smtClean="0">
                  <a:latin typeface="+mn-ea"/>
                  <a:ea typeface="+mn-ea"/>
                </a:rPr>
                <a:t>하는 </a:t>
              </a:r>
              <a:r>
                <a:rPr lang="ko-KR" altLang="en-US" sz="1500" b="1" dirty="0" smtClean="0">
                  <a:solidFill>
                    <a:srgbClr val="FF0000"/>
                  </a:solidFill>
                  <a:latin typeface="+mn-ea"/>
                  <a:ea typeface="+mn-ea"/>
                </a:rPr>
                <a:t>아동보호전문기관</a:t>
              </a:r>
              <a:r>
                <a:rPr lang="ko-KR" altLang="en-US" sz="1500" b="1" dirty="0" smtClean="0">
                  <a:latin typeface="+mn-ea"/>
                  <a:ea typeface="+mn-ea"/>
                </a:rPr>
                <a:t>설치 </a:t>
              </a:r>
              <a:endParaRPr lang="ko-KR" altLang="en-US" sz="1500" b="1" dirty="0">
                <a:latin typeface="+mn-ea"/>
                <a:ea typeface="+mn-ea"/>
              </a:endParaRPr>
            </a:p>
          </p:txBody>
        </p:sp>
      </p:grpSp>
      <p:grpSp>
        <p:nvGrpSpPr>
          <p:cNvPr id="3" name="그룹 16"/>
          <p:cNvGrpSpPr>
            <a:grpSpLocks/>
          </p:cNvGrpSpPr>
          <p:nvPr/>
        </p:nvGrpSpPr>
        <p:grpSpPr bwMode="auto">
          <a:xfrm>
            <a:off x="4273253" y="1165472"/>
            <a:ext cx="4267615" cy="1344366"/>
            <a:chOff x="4273253" y="1165472"/>
            <a:chExt cx="4267615" cy="1344366"/>
          </a:xfrm>
        </p:grpSpPr>
        <p:sp>
          <p:nvSpPr>
            <p:cNvPr id="18" name="모서리가 둥근 사각형 설명선 17"/>
            <p:cNvSpPr/>
            <p:nvPr/>
          </p:nvSpPr>
          <p:spPr bwMode="auto">
            <a:xfrm rot="5135902">
              <a:off x="5752217" y="-313492"/>
              <a:ext cx="1309687" cy="4267615"/>
            </a:xfrm>
            <a:prstGeom prst="wedgeRoundRectCallou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 rot="21361370">
              <a:off x="4314635" y="1206435"/>
              <a:ext cx="4221669" cy="12464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ko-KR" altLang="en-US" sz="1500" dirty="0">
                  <a:latin typeface="+mn-ea"/>
                  <a:ea typeface="+mn-ea"/>
                </a:rPr>
                <a:t>제</a:t>
              </a:r>
              <a:r>
                <a:rPr lang="en-US" altLang="ko-KR" sz="1500" dirty="0" smtClean="0">
                  <a:latin typeface="+mn-ea"/>
                  <a:ea typeface="+mn-ea"/>
                </a:rPr>
                <a:t>22</a:t>
              </a:r>
              <a:r>
                <a:rPr lang="ko-KR" altLang="en-US" sz="1500" dirty="0" smtClean="0">
                  <a:latin typeface="+mn-ea"/>
                  <a:ea typeface="+mn-ea"/>
                </a:rPr>
                <a:t>조</a:t>
              </a:r>
              <a:r>
                <a:rPr lang="en-US" altLang="ko-KR" sz="1500" dirty="0" smtClean="0">
                  <a:latin typeface="+mn-ea"/>
                </a:rPr>
                <a:t>(</a:t>
              </a:r>
              <a:r>
                <a:rPr lang="ko-KR" altLang="en-US" sz="1500" dirty="0" smtClean="0">
                  <a:latin typeface="+mn-ea"/>
                </a:rPr>
                <a:t>아동학대의 예방과 방지 의무</a:t>
              </a:r>
              <a:r>
                <a:rPr lang="en-US" altLang="ko-KR" sz="1500" dirty="0" smtClean="0">
                  <a:latin typeface="+mn-ea"/>
                </a:rPr>
                <a:t>) </a:t>
              </a:r>
              <a:endParaRPr lang="en-US" altLang="ko-KR" sz="1500" dirty="0">
                <a:latin typeface="+mn-ea"/>
                <a:ea typeface="+mn-ea"/>
              </a:endParaRPr>
            </a:p>
            <a:p>
              <a:pPr>
                <a:defRPr/>
              </a:pPr>
              <a:r>
                <a:rPr lang="ko-KR" altLang="en-US" sz="1500" dirty="0">
                  <a:latin typeface="+mn-ea"/>
                  <a:ea typeface="+mn-ea"/>
                </a:rPr>
                <a:t>아동학대예방을 위해 수시로 신고 받을 수 있는 긴급전화 설치</a:t>
              </a:r>
              <a:endParaRPr lang="en-US" altLang="ko-KR" sz="1500" dirty="0">
                <a:latin typeface="+mn-ea"/>
                <a:ea typeface="+mn-ea"/>
              </a:endParaRPr>
            </a:p>
            <a:p>
              <a:pPr>
                <a:defRPr/>
              </a:pPr>
              <a:r>
                <a:rPr lang="en-US" altLang="ko-KR" sz="1400" dirty="0">
                  <a:latin typeface="+mn-ea"/>
                  <a:ea typeface="+mn-ea"/>
                </a:rPr>
                <a:t>            </a:t>
              </a:r>
              <a:r>
                <a:rPr lang="ko-KR" altLang="en-US" sz="1500" dirty="0">
                  <a:latin typeface="+mn-ea"/>
                  <a:ea typeface="+mn-ea"/>
                </a:rPr>
                <a:t>아동학대신고 및 상담전화 </a:t>
              </a:r>
              <a:r>
                <a:rPr lang="en-US" altLang="ko-KR" sz="1500" dirty="0">
                  <a:solidFill>
                    <a:srgbClr val="FF0000"/>
                  </a:solidFill>
                  <a:latin typeface="+mn-ea"/>
                  <a:ea typeface="+mn-ea"/>
                </a:rPr>
                <a:t>1577-1391</a:t>
              </a:r>
            </a:p>
            <a:p>
              <a:pPr>
                <a:defRPr/>
              </a:pPr>
              <a:r>
                <a:rPr lang="en-US" altLang="ko-KR" sz="1500" dirty="0">
                  <a:latin typeface="+mn-ea"/>
                  <a:ea typeface="+mn-ea"/>
                </a:rPr>
                <a:t>            </a:t>
              </a:r>
              <a:r>
                <a:rPr lang="ko-KR" altLang="en-US" sz="1500" dirty="0" err="1">
                  <a:latin typeface="+mn-ea"/>
                  <a:ea typeface="+mn-ea"/>
                </a:rPr>
                <a:t>보건복지콜센터</a:t>
              </a:r>
              <a:r>
                <a:rPr lang="ko-KR" altLang="en-US" sz="1500" dirty="0">
                  <a:latin typeface="+mn-ea"/>
                  <a:ea typeface="+mn-ea"/>
                </a:rPr>
                <a:t> </a:t>
              </a:r>
              <a:r>
                <a:rPr lang="en-US" altLang="ko-KR" sz="1500" dirty="0">
                  <a:latin typeface="+mn-ea"/>
                  <a:ea typeface="+mn-ea"/>
                </a:rPr>
                <a:t>129</a:t>
              </a:r>
              <a:r>
                <a:rPr lang="en-US" altLang="ko-KR" sz="1500" dirty="0">
                  <a:solidFill>
                    <a:srgbClr val="FF0000"/>
                  </a:solidFill>
                  <a:latin typeface="+mn-ea"/>
                  <a:ea typeface="+mn-ea"/>
                </a:rPr>
                <a:t>    </a:t>
              </a:r>
              <a:endParaRPr lang="ko-KR" altLang="en-US" sz="1500" dirty="0">
                <a:solidFill>
                  <a:srgbClr val="FF0000"/>
                </a:solidFill>
                <a:latin typeface="+mn-ea"/>
                <a:ea typeface="+mn-ea"/>
              </a:endParaRPr>
            </a:p>
          </p:txBody>
        </p:sp>
        <p:pic>
          <p:nvPicPr>
            <p:cNvPr id="18446" name="Picture 1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421188" y="2009775"/>
              <a:ext cx="646112" cy="500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8" name="폭발 1 27"/>
          <p:cNvSpPr/>
          <p:nvPr/>
        </p:nvSpPr>
        <p:spPr bwMode="auto">
          <a:xfrm>
            <a:off x="899592" y="3717032"/>
            <a:ext cx="2736304" cy="2016224"/>
          </a:xfrm>
          <a:prstGeom prst="irregularSeal1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endParaRPr lang="en-US" altLang="ko-KR" sz="1400" b="1" dirty="0" smtClean="0"/>
          </a:p>
          <a:p>
            <a:pPr algn="ctr">
              <a:defRPr/>
            </a:pPr>
            <a:r>
              <a:rPr lang="ko-KR" altLang="en-US" sz="1400" b="1" dirty="0" smtClean="0"/>
              <a:t>중앙∙지역아동보호전문기관</a:t>
            </a:r>
            <a:endParaRPr lang="en-US" altLang="ko-KR" sz="1400" b="1" dirty="0" smtClean="0"/>
          </a:p>
          <a:p>
            <a:pPr algn="ctr">
              <a:defRPr/>
            </a:pPr>
            <a:r>
              <a:rPr lang="en-US" altLang="ko-KR" sz="2000" b="1" smtClean="0"/>
              <a:t>51</a:t>
            </a:r>
            <a:r>
              <a:rPr lang="ko-KR" altLang="en-US" sz="2000" b="1" smtClean="0"/>
              <a:t>개소</a:t>
            </a:r>
            <a:endParaRPr lang="ko-KR" altLang="en-US" sz="2000" b="1" dirty="0"/>
          </a:p>
        </p:txBody>
      </p:sp>
      <p:grpSp>
        <p:nvGrpSpPr>
          <p:cNvPr id="4" name="그룹 57"/>
          <p:cNvGrpSpPr>
            <a:grpSpLocks/>
          </p:cNvGrpSpPr>
          <p:nvPr/>
        </p:nvGrpSpPr>
        <p:grpSpPr bwMode="auto">
          <a:xfrm>
            <a:off x="3203848" y="2492896"/>
            <a:ext cx="3168352" cy="3744006"/>
            <a:chOff x="570043" y="1596044"/>
            <a:chExt cx="4063870" cy="4672668"/>
          </a:xfrm>
        </p:grpSpPr>
        <p:pic>
          <p:nvPicPr>
            <p:cNvPr id="23" name="그림 58" descr="066.png"/>
            <p:cNvPicPr preferRelativeResize="0">
              <a:picLocks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70043" y="1685912"/>
              <a:ext cx="4063416" cy="4582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" name="그룹 20"/>
            <p:cNvGrpSpPr>
              <a:grpSpLocks/>
            </p:cNvGrpSpPr>
            <p:nvPr/>
          </p:nvGrpSpPr>
          <p:grpSpPr bwMode="auto">
            <a:xfrm>
              <a:off x="570043" y="1596044"/>
              <a:ext cx="4063870" cy="4583312"/>
              <a:chOff x="579568" y="1596044"/>
              <a:chExt cx="4063870" cy="4583312"/>
            </a:xfrm>
          </p:grpSpPr>
          <p:pic>
            <p:nvPicPr>
              <p:cNvPr id="26" name="그림 60" descr="043.png"/>
              <p:cNvPicPr>
                <a:picLocks noChangeAspect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579568" y="1596044"/>
                <a:ext cx="4063870" cy="45833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7" name="직사각형 1"/>
              <p:cNvSpPr>
                <a:spLocks noChangeArrowheads="1"/>
              </p:cNvSpPr>
              <p:nvPr/>
            </p:nvSpPr>
            <p:spPr bwMode="auto">
              <a:xfrm>
                <a:off x="2156812" y="2837614"/>
                <a:ext cx="472900" cy="7682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25400" algn="ctr" rotWithShape="0">
                  <a:prstClr val="black">
                    <a:alpha val="90000"/>
                  </a:prstClr>
                </a:outerShdw>
              </a:effec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ko-KR" altLang="en-US" sz="1000" dirty="0" smtClean="0">
                    <a:solidFill>
                      <a:schemeClr val="bg1"/>
                    </a:solidFill>
                    <a:latin typeface="+mj-lt"/>
                    <a:ea typeface="HY각헤드라인M" pitchFamily="18" charset="-127"/>
                  </a:rPr>
                  <a:t>중앙 </a:t>
                </a:r>
                <a:r>
                  <a:rPr lang="en-US" altLang="ko-KR" sz="1000" dirty="0" smtClean="0">
                    <a:solidFill>
                      <a:schemeClr val="bg1"/>
                    </a:solidFill>
                    <a:latin typeface="+mj-lt"/>
                    <a:ea typeface="HY각헤드라인M" pitchFamily="18" charset="-127"/>
                  </a:rPr>
                  <a:t>1</a:t>
                </a:r>
              </a:p>
              <a:p>
                <a:pPr>
                  <a:defRPr/>
                </a:pPr>
                <a:r>
                  <a:rPr lang="ko-KR" altLang="en-US" sz="1000" dirty="0" smtClean="0">
                    <a:solidFill>
                      <a:schemeClr val="bg1"/>
                    </a:solidFill>
                    <a:latin typeface="+mj-lt"/>
                    <a:ea typeface="HY각헤드라인M" pitchFamily="18" charset="-127"/>
                  </a:rPr>
                  <a:t>서울 </a:t>
                </a:r>
                <a:r>
                  <a:rPr lang="en-US" altLang="ko-KR" sz="1000" dirty="0" smtClean="0">
                    <a:solidFill>
                      <a:schemeClr val="bg1"/>
                    </a:solidFill>
                    <a:latin typeface="+mj-lt"/>
                    <a:ea typeface="HY각헤드라인M" pitchFamily="18" charset="-127"/>
                  </a:rPr>
                  <a:t>7</a:t>
                </a:r>
                <a:endParaRPr lang="en-US" altLang="ko-KR" sz="1000" dirty="0">
                  <a:solidFill>
                    <a:schemeClr val="bg1"/>
                  </a:solidFill>
                  <a:latin typeface="+mj-lt"/>
                  <a:ea typeface="HY각헤드라인M" pitchFamily="18" charset="-127"/>
                </a:endParaRPr>
              </a:p>
              <a:p>
                <a:pPr>
                  <a:defRPr/>
                </a:pPr>
                <a:r>
                  <a:rPr lang="ko-KR" altLang="en-US" sz="1000" dirty="0">
                    <a:solidFill>
                      <a:schemeClr val="bg1"/>
                    </a:solidFill>
                    <a:latin typeface="+mj-lt"/>
                    <a:ea typeface="HY각헤드라인M" pitchFamily="18" charset="-127"/>
                  </a:rPr>
                  <a:t>인천 </a:t>
                </a:r>
                <a:r>
                  <a:rPr lang="en-US" altLang="ko-KR" sz="1000" dirty="0">
                    <a:solidFill>
                      <a:schemeClr val="bg1"/>
                    </a:solidFill>
                    <a:latin typeface="+mj-lt"/>
                    <a:ea typeface="HY각헤드라인M" pitchFamily="18" charset="-127"/>
                  </a:rPr>
                  <a:t>2</a:t>
                </a:r>
              </a:p>
              <a:p>
                <a:pPr>
                  <a:defRPr/>
                </a:pPr>
                <a:r>
                  <a:rPr lang="ko-KR" altLang="en-US" sz="1000" dirty="0">
                    <a:solidFill>
                      <a:schemeClr val="bg1"/>
                    </a:solidFill>
                    <a:latin typeface="+mj-lt"/>
                    <a:ea typeface="HY각헤드라인M" pitchFamily="18" charset="-127"/>
                  </a:rPr>
                  <a:t>경기 </a:t>
                </a:r>
                <a:r>
                  <a:rPr lang="en-US" altLang="ko-KR" sz="1000" dirty="0">
                    <a:solidFill>
                      <a:schemeClr val="bg1"/>
                    </a:solidFill>
                    <a:latin typeface="+mj-lt"/>
                    <a:ea typeface="HY각헤드라인M" pitchFamily="18" charset="-127"/>
                  </a:rPr>
                  <a:t>8</a:t>
                </a:r>
                <a:endParaRPr lang="ko-KR" sz="1000" dirty="0">
                  <a:solidFill>
                    <a:schemeClr val="bg1"/>
                  </a:solidFill>
                  <a:latin typeface="+mj-lt"/>
                  <a:ea typeface="HY각헤드라인M" pitchFamily="18" charset="-127"/>
                </a:endParaRPr>
              </a:p>
            </p:txBody>
          </p:sp>
          <p:sp>
            <p:nvSpPr>
              <p:cNvPr id="29" name="직사각형 1"/>
              <p:cNvSpPr>
                <a:spLocks noChangeArrowheads="1"/>
              </p:cNvSpPr>
              <p:nvPr/>
            </p:nvSpPr>
            <p:spPr bwMode="auto">
              <a:xfrm>
                <a:off x="3148102" y="3062404"/>
                <a:ext cx="497745" cy="145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25400" algn="ctr" rotWithShape="0">
                  <a:prstClr val="black">
                    <a:alpha val="90000"/>
                  </a:prstClr>
                </a:outerShdw>
              </a:effec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ko-KR" altLang="en-US" sz="1000" dirty="0">
                    <a:solidFill>
                      <a:schemeClr val="bg1"/>
                    </a:solidFill>
                    <a:latin typeface="HY각헤드라인M" pitchFamily="18" charset="-127"/>
                    <a:ea typeface="HY각헤드라인M" pitchFamily="18" charset="-127"/>
                  </a:rPr>
                  <a:t>강원 </a:t>
                </a:r>
                <a:r>
                  <a:rPr lang="en-US" altLang="ko-KR" sz="1000" dirty="0">
                    <a:solidFill>
                      <a:schemeClr val="bg1"/>
                    </a:solidFill>
                    <a:latin typeface="HY각헤드라인M" pitchFamily="18" charset="-127"/>
                    <a:ea typeface="HY각헤드라인M" pitchFamily="18" charset="-127"/>
                  </a:rPr>
                  <a:t>3</a:t>
                </a:r>
                <a:endParaRPr lang="ko-KR" sz="1000" dirty="0">
                  <a:solidFill>
                    <a:schemeClr val="bg1"/>
                  </a:solidFill>
                  <a:latin typeface="HY각헤드라인M" pitchFamily="18" charset="-127"/>
                  <a:ea typeface="HY각헤드라인M" pitchFamily="18" charset="-127"/>
                </a:endParaRPr>
              </a:p>
            </p:txBody>
          </p:sp>
          <p:sp>
            <p:nvSpPr>
              <p:cNvPr id="30" name="직사각형 1"/>
              <p:cNvSpPr>
                <a:spLocks noChangeArrowheads="1"/>
              </p:cNvSpPr>
              <p:nvPr/>
            </p:nvSpPr>
            <p:spPr bwMode="auto">
              <a:xfrm>
                <a:off x="2671358" y="3610604"/>
                <a:ext cx="497746" cy="145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25400" algn="ctr" rotWithShape="0">
                  <a:prstClr val="black">
                    <a:alpha val="90000"/>
                  </a:prstClr>
                </a:outerShdw>
              </a:effec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ko-KR" altLang="en-US" sz="1000" dirty="0">
                    <a:solidFill>
                      <a:schemeClr val="bg1"/>
                    </a:solidFill>
                    <a:latin typeface="HY각헤드라인M" pitchFamily="18" charset="-127"/>
                    <a:ea typeface="HY각헤드라인M" pitchFamily="18" charset="-127"/>
                  </a:rPr>
                  <a:t>충북 </a:t>
                </a:r>
                <a:r>
                  <a:rPr lang="en-US" altLang="ko-KR" sz="1000" dirty="0">
                    <a:solidFill>
                      <a:schemeClr val="bg1"/>
                    </a:solidFill>
                    <a:latin typeface="HY각헤드라인M" pitchFamily="18" charset="-127"/>
                    <a:ea typeface="HY각헤드라인M" pitchFamily="18" charset="-127"/>
                  </a:rPr>
                  <a:t>3</a:t>
                </a:r>
                <a:endParaRPr lang="ko-KR" sz="1000" dirty="0">
                  <a:solidFill>
                    <a:schemeClr val="bg1"/>
                  </a:solidFill>
                  <a:latin typeface="HY각헤드라인M" pitchFamily="18" charset="-127"/>
                  <a:ea typeface="HY각헤드라인M" pitchFamily="18" charset="-127"/>
                </a:endParaRPr>
              </a:p>
            </p:txBody>
          </p:sp>
          <p:sp>
            <p:nvSpPr>
              <p:cNvPr id="31" name="직사각형 1"/>
              <p:cNvSpPr>
                <a:spLocks noChangeArrowheads="1"/>
              </p:cNvSpPr>
              <p:nvPr/>
            </p:nvSpPr>
            <p:spPr bwMode="auto">
              <a:xfrm>
                <a:off x="1965694" y="3613137"/>
                <a:ext cx="483180" cy="3841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25400" algn="ctr" rotWithShape="0">
                  <a:prstClr val="black">
                    <a:alpha val="90000"/>
                  </a:prstClr>
                </a:outerShdw>
              </a:effec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ko-KR" altLang="en-US" sz="1000" dirty="0" smtClean="0">
                    <a:solidFill>
                      <a:schemeClr val="bg1"/>
                    </a:solidFill>
                    <a:latin typeface="HY각헤드라인M" pitchFamily="18" charset="-127"/>
                    <a:ea typeface="HY각헤드라인M" pitchFamily="18" charset="-127"/>
                  </a:rPr>
                  <a:t>대전 </a:t>
                </a:r>
                <a:r>
                  <a:rPr lang="en-US" altLang="ko-KR" sz="1000" dirty="0" smtClean="0">
                    <a:solidFill>
                      <a:schemeClr val="bg1"/>
                    </a:solidFill>
                    <a:latin typeface="HY각헤드라인M" pitchFamily="18" charset="-127"/>
                    <a:ea typeface="HY각헤드라인M" pitchFamily="18" charset="-127"/>
                  </a:rPr>
                  <a:t>1</a:t>
                </a:r>
              </a:p>
              <a:p>
                <a:pPr>
                  <a:defRPr/>
                </a:pPr>
                <a:r>
                  <a:rPr lang="ko-KR" altLang="en-US" sz="1000" dirty="0" smtClean="0">
                    <a:solidFill>
                      <a:schemeClr val="bg1"/>
                    </a:solidFill>
                    <a:latin typeface="HY각헤드라인M" pitchFamily="18" charset="-127"/>
                    <a:ea typeface="HY각헤드라인M" pitchFamily="18" charset="-127"/>
                  </a:rPr>
                  <a:t>충남 </a:t>
                </a:r>
                <a:r>
                  <a:rPr lang="en-US" altLang="ko-KR" sz="1000" dirty="0" smtClean="0">
                    <a:solidFill>
                      <a:schemeClr val="bg1"/>
                    </a:solidFill>
                    <a:latin typeface="HY각헤드라인M" pitchFamily="18" charset="-127"/>
                    <a:ea typeface="HY각헤드라인M" pitchFamily="18" charset="-127"/>
                  </a:rPr>
                  <a:t>2</a:t>
                </a:r>
                <a:endParaRPr lang="en-US" altLang="ko-KR" sz="1000" dirty="0">
                  <a:solidFill>
                    <a:schemeClr val="bg1"/>
                  </a:solidFill>
                  <a:latin typeface="HY각헤드라인M" pitchFamily="18" charset="-127"/>
                  <a:ea typeface="HY각헤드라인M" pitchFamily="18" charset="-127"/>
                </a:endParaRPr>
              </a:p>
            </p:txBody>
          </p:sp>
          <p:sp>
            <p:nvSpPr>
              <p:cNvPr id="32" name="직사각형 1"/>
              <p:cNvSpPr>
                <a:spLocks noChangeArrowheads="1"/>
              </p:cNvSpPr>
              <p:nvPr/>
            </p:nvSpPr>
            <p:spPr bwMode="auto">
              <a:xfrm>
                <a:off x="3627471" y="3913162"/>
                <a:ext cx="483180" cy="3841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25400" algn="ctr" rotWithShape="0">
                  <a:prstClr val="black">
                    <a:alpha val="90000"/>
                  </a:prstClr>
                </a:outerShdw>
              </a:effec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ko-KR" altLang="en-US" sz="1000" dirty="0" smtClean="0">
                    <a:solidFill>
                      <a:schemeClr val="bg1"/>
                    </a:solidFill>
                    <a:latin typeface="HY각헤드라인M" pitchFamily="18" charset="-127"/>
                    <a:ea typeface="HY각헤드라인M" pitchFamily="18" charset="-127"/>
                  </a:rPr>
                  <a:t>대구 </a:t>
                </a:r>
                <a:r>
                  <a:rPr lang="en-US" altLang="ko-KR" sz="1000" dirty="0" smtClean="0">
                    <a:solidFill>
                      <a:schemeClr val="bg1"/>
                    </a:solidFill>
                    <a:latin typeface="HY각헤드라인M" pitchFamily="18" charset="-127"/>
                    <a:ea typeface="HY각헤드라인M" pitchFamily="18" charset="-127"/>
                  </a:rPr>
                  <a:t>1</a:t>
                </a:r>
              </a:p>
              <a:p>
                <a:pPr>
                  <a:defRPr/>
                </a:pPr>
                <a:r>
                  <a:rPr lang="ko-KR" altLang="en-US" sz="1000" dirty="0" smtClean="0">
                    <a:solidFill>
                      <a:schemeClr val="bg1"/>
                    </a:solidFill>
                    <a:latin typeface="HY각헤드라인M" pitchFamily="18" charset="-127"/>
                    <a:ea typeface="HY각헤드라인M" pitchFamily="18" charset="-127"/>
                  </a:rPr>
                  <a:t>경북 </a:t>
                </a:r>
                <a:r>
                  <a:rPr lang="en-US" altLang="ko-KR" sz="1000" dirty="0" smtClean="0">
                    <a:solidFill>
                      <a:schemeClr val="bg1"/>
                    </a:solidFill>
                    <a:latin typeface="HY각헤드라인M" pitchFamily="18" charset="-127"/>
                    <a:ea typeface="HY각헤드라인M" pitchFamily="18" charset="-127"/>
                  </a:rPr>
                  <a:t>4</a:t>
                </a:r>
                <a:endParaRPr lang="ko-KR" sz="1000" dirty="0">
                  <a:solidFill>
                    <a:schemeClr val="bg1"/>
                  </a:solidFill>
                  <a:latin typeface="HY각헤드라인M" pitchFamily="18" charset="-127"/>
                  <a:ea typeface="HY각헤드라인M" pitchFamily="18" charset="-127"/>
                </a:endParaRPr>
              </a:p>
            </p:txBody>
          </p:sp>
          <p:sp>
            <p:nvSpPr>
              <p:cNvPr id="33" name="직사각형 1"/>
              <p:cNvSpPr>
                <a:spLocks noChangeArrowheads="1"/>
              </p:cNvSpPr>
              <p:nvPr/>
            </p:nvSpPr>
            <p:spPr bwMode="auto">
              <a:xfrm>
                <a:off x="2190415" y="4290612"/>
                <a:ext cx="495645" cy="145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25400" algn="ctr" rotWithShape="0">
                  <a:prstClr val="black">
                    <a:alpha val="90000"/>
                  </a:prstClr>
                </a:outerShdw>
              </a:effec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ko-KR" altLang="en-US" sz="1000" dirty="0">
                    <a:solidFill>
                      <a:schemeClr val="bg1"/>
                    </a:solidFill>
                    <a:latin typeface="HY각헤드라인M" pitchFamily="18" charset="-127"/>
                    <a:ea typeface="HY각헤드라인M" pitchFamily="18" charset="-127"/>
                  </a:rPr>
                  <a:t>전북 </a:t>
                </a:r>
                <a:r>
                  <a:rPr lang="en-US" altLang="ko-KR" sz="1000" dirty="0">
                    <a:solidFill>
                      <a:schemeClr val="bg1"/>
                    </a:solidFill>
                    <a:latin typeface="HY각헤드라인M" pitchFamily="18" charset="-127"/>
                    <a:ea typeface="HY각헤드라인M" pitchFamily="18" charset="-127"/>
                  </a:rPr>
                  <a:t>3</a:t>
                </a:r>
                <a:endParaRPr lang="ko-KR" sz="1000" dirty="0">
                  <a:solidFill>
                    <a:schemeClr val="bg1"/>
                  </a:solidFill>
                  <a:latin typeface="HY각헤드라인M" pitchFamily="18" charset="-127"/>
                  <a:ea typeface="HY각헤드라인M" pitchFamily="18" charset="-127"/>
                </a:endParaRPr>
              </a:p>
            </p:txBody>
          </p:sp>
          <p:sp>
            <p:nvSpPr>
              <p:cNvPr id="34" name="직사각형 1"/>
              <p:cNvSpPr>
                <a:spLocks noChangeArrowheads="1"/>
              </p:cNvSpPr>
              <p:nvPr/>
            </p:nvSpPr>
            <p:spPr bwMode="auto">
              <a:xfrm>
                <a:off x="1812361" y="4652332"/>
                <a:ext cx="483180" cy="3841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25400" algn="ctr" rotWithShape="0">
                  <a:prstClr val="black">
                    <a:alpha val="90000"/>
                  </a:prstClr>
                </a:outerShdw>
              </a:effec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ko-KR" altLang="en-US" sz="1000" dirty="0" smtClean="0">
                    <a:solidFill>
                      <a:schemeClr val="bg1"/>
                    </a:solidFill>
                    <a:latin typeface="HY각헤드라인M" pitchFamily="18" charset="-127"/>
                    <a:ea typeface="HY각헤드라인M" pitchFamily="18" charset="-127"/>
                  </a:rPr>
                  <a:t>광주 </a:t>
                </a:r>
                <a:r>
                  <a:rPr lang="en-US" altLang="ko-KR" sz="1000" dirty="0" smtClean="0">
                    <a:solidFill>
                      <a:schemeClr val="bg1"/>
                    </a:solidFill>
                    <a:latin typeface="HY각헤드라인M" pitchFamily="18" charset="-127"/>
                    <a:ea typeface="HY각헤드라인M" pitchFamily="18" charset="-127"/>
                  </a:rPr>
                  <a:t>1</a:t>
                </a:r>
              </a:p>
              <a:p>
                <a:pPr>
                  <a:defRPr/>
                </a:pPr>
                <a:r>
                  <a:rPr lang="ko-KR" altLang="en-US" sz="1000" dirty="0" smtClean="0">
                    <a:solidFill>
                      <a:schemeClr val="bg1"/>
                    </a:solidFill>
                    <a:latin typeface="HY각헤드라인M" pitchFamily="18" charset="-127"/>
                    <a:ea typeface="HY각헤드라인M" pitchFamily="18" charset="-127"/>
                  </a:rPr>
                  <a:t>전남 </a:t>
                </a:r>
                <a:r>
                  <a:rPr lang="en-US" altLang="ko-KR" sz="1000" dirty="0" smtClean="0">
                    <a:solidFill>
                      <a:schemeClr val="bg1"/>
                    </a:solidFill>
                    <a:latin typeface="HY각헤드라인M" pitchFamily="18" charset="-127"/>
                    <a:ea typeface="HY각헤드라인M" pitchFamily="18" charset="-127"/>
                  </a:rPr>
                  <a:t>2</a:t>
                </a:r>
                <a:endParaRPr lang="ko-KR" sz="1000" dirty="0">
                  <a:solidFill>
                    <a:schemeClr val="bg1"/>
                  </a:solidFill>
                  <a:latin typeface="HY각헤드라인M" pitchFamily="18" charset="-127"/>
                  <a:ea typeface="HY각헤드라인M" pitchFamily="18" charset="-127"/>
                </a:endParaRPr>
              </a:p>
            </p:txBody>
          </p:sp>
          <p:sp>
            <p:nvSpPr>
              <p:cNvPr id="35" name="직사각형 1"/>
              <p:cNvSpPr>
                <a:spLocks noChangeArrowheads="1"/>
              </p:cNvSpPr>
              <p:nvPr/>
            </p:nvSpPr>
            <p:spPr bwMode="auto">
              <a:xfrm>
                <a:off x="2988488" y="4248323"/>
                <a:ext cx="483180" cy="5761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25400" algn="ctr" rotWithShape="0">
                  <a:prstClr val="black">
                    <a:alpha val="90000"/>
                  </a:prstClr>
                </a:outerShdw>
              </a:effec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ko-KR" altLang="en-US" sz="1000" dirty="0">
                    <a:solidFill>
                      <a:schemeClr val="bg1"/>
                    </a:solidFill>
                    <a:latin typeface="HY각헤드라인M" pitchFamily="18" charset="-127"/>
                    <a:ea typeface="HY각헤드라인M" pitchFamily="18" charset="-127"/>
                  </a:rPr>
                  <a:t>부산 </a:t>
                </a:r>
                <a:r>
                  <a:rPr lang="en-US" altLang="ko-KR" sz="1000" dirty="0">
                    <a:solidFill>
                      <a:schemeClr val="bg1"/>
                    </a:solidFill>
                    <a:latin typeface="HY각헤드라인M" pitchFamily="18" charset="-127"/>
                    <a:ea typeface="HY각헤드라인M" pitchFamily="18" charset="-127"/>
                  </a:rPr>
                  <a:t>2</a:t>
                </a:r>
              </a:p>
              <a:p>
                <a:pPr>
                  <a:defRPr/>
                </a:pPr>
                <a:r>
                  <a:rPr lang="ko-KR" altLang="en-US" sz="1000" dirty="0" smtClean="0">
                    <a:solidFill>
                      <a:schemeClr val="bg1"/>
                    </a:solidFill>
                    <a:latin typeface="HY각헤드라인M" pitchFamily="18" charset="-127"/>
                    <a:ea typeface="HY각헤드라인M" pitchFamily="18" charset="-127"/>
                  </a:rPr>
                  <a:t>울산 </a:t>
                </a:r>
                <a:r>
                  <a:rPr lang="en-US" altLang="ko-KR" sz="1000" dirty="0" smtClean="0">
                    <a:solidFill>
                      <a:schemeClr val="bg1"/>
                    </a:solidFill>
                    <a:latin typeface="HY각헤드라인M" pitchFamily="18" charset="-127"/>
                    <a:ea typeface="HY각헤드라인M" pitchFamily="18" charset="-127"/>
                  </a:rPr>
                  <a:t>1</a:t>
                </a:r>
              </a:p>
              <a:p>
                <a:pPr>
                  <a:defRPr/>
                </a:pPr>
                <a:r>
                  <a:rPr lang="ko-KR" altLang="en-US" sz="1000" dirty="0" smtClean="0">
                    <a:solidFill>
                      <a:schemeClr val="bg1"/>
                    </a:solidFill>
                    <a:latin typeface="HY각헤드라인M" pitchFamily="18" charset="-127"/>
                    <a:ea typeface="HY각헤드라인M" pitchFamily="18" charset="-127"/>
                  </a:rPr>
                  <a:t>경남 </a:t>
                </a:r>
                <a:r>
                  <a:rPr lang="en-US" altLang="ko-KR" sz="1000" dirty="0" smtClean="0">
                    <a:solidFill>
                      <a:schemeClr val="bg1"/>
                    </a:solidFill>
                    <a:latin typeface="HY각헤드라인M" pitchFamily="18" charset="-127"/>
                    <a:ea typeface="HY각헤드라인M" pitchFamily="18" charset="-127"/>
                  </a:rPr>
                  <a:t>2</a:t>
                </a:r>
                <a:endParaRPr lang="ko-KR" sz="1000" dirty="0">
                  <a:solidFill>
                    <a:schemeClr val="bg1"/>
                  </a:solidFill>
                  <a:latin typeface="HY각헤드라인M" pitchFamily="18" charset="-127"/>
                  <a:ea typeface="HY각헤드라인M" pitchFamily="18" charset="-127"/>
                </a:endParaRPr>
              </a:p>
            </p:txBody>
          </p:sp>
          <p:sp>
            <p:nvSpPr>
              <p:cNvPr id="36" name="직사각형 1"/>
              <p:cNvSpPr>
                <a:spLocks noChangeArrowheads="1"/>
              </p:cNvSpPr>
              <p:nvPr/>
            </p:nvSpPr>
            <p:spPr bwMode="auto">
              <a:xfrm>
                <a:off x="2032900" y="5863317"/>
                <a:ext cx="375935" cy="152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25400" algn="ctr" rotWithShape="0">
                  <a:prstClr val="black">
                    <a:alpha val="90000"/>
                  </a:prstClr>
                </a:outerShdw>
              </a:effec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ko-KR" altLang="en-US" sz="1000" dirty="0">
                    <a:solidFill>
                      <a:schemeClr val="bg1"/>
                    </a:solidFill>
                    <a:latin typeface="HY각헤드라인M" pitchFamily="18" charset="-127"/>
                    <a:ea typeface="HY각헤드라인M" pitchFamily="18" charset="-127"/>
                  </a:rPr>
                  <a:t>제주 </a:t>
                </a:r>
                <a:r>
                  <a:rPr lang="en-US" altLang="ko-KR" sz="1000" dirty="0">
                    <a:solidFill>
                      <a:schemeClr val="bg1"/>
                    </a:solidFill>
                    <a:latin typeface="HY각헤드라인M" pitchFamily="18" charset="-127"/>
                    <a:ea typeface="HY각헤드라인M" pitchFamily="18" charset="-127"/>
                  </a:rPr>
                  <a:t>2</a:t>
                </a:r>
                <a:endParaRPr lang="ko-KR" sz="1000" dirty="0">
                  <a:solidFill>
                    <a:schemeClr val="bg1"/>
                  </a:solidFill>
                  <a:latin typeface="HY각헤드라인M" pitchFamily="18" charset="-127"/>
                  <a:ea typeface="HY각헤드라인M" pitchFamily="18" charset="-127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3779912" y="1052736"/>
            <a:ext cx="4786312" cy="27363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4" name="직선 연결선 3"/>
          <p:cNvCxnSpPr/>
          <p:nvPr/>
        </p:nvCxnSpPr>
        <p:spPr>
          <a:xfrm>
            <a:off x="4500563" y="6856413"/>
            <a:ext cx="8286750" cy="1587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0" name="직사각형 19"/>
          <p:cNvSpPr>
            <a:spLocks noChangeArrowheads="1"/>
          </p:cNvSpPr>
          <p:nvPr/>
        </p:nvSpPr>
        <p:spPr bwMode="auto">
          <a:xfrm>
            <a:off x="359964" y="1052736"/>
            <a:ext cx="32624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2400" b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중앙아동보호전문기관</a:t>
            </a:r>
            <a:endParaRPr kumimoji="0" lang="en-US" altLang="ko-KR" sz="2400" b="1" dirty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3923928" y="1196752"/>
            <a:ext cx="4572000" cy="24468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  <a:defRPr/>
            </a:pPr>
            <a:r>
              <a:rPr lang="ko-KR" altLang="en-US" sz="1600" dirty="0">
                <a:solidFill>
                  <a:schemeClr val="accent6">
                    <a:lumMod val="50000"/>
                  </a:schemeClr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전국아동보호전문기관 업무지원</a:t>
            </a:r>
            <a:r>
              <a:rPr lang="en-US" altLang="ko-KR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·</a:t>
            </a:r>
            <a:r>
              <a:rPr lang="ko-KR" altLang="en-US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조정</a:t>
            </a:r>
            <a:endParaRPr lang="en-US" altLang="ko-KR" sz="1700" dirty="0">
              <a:solidFill>
                <a:schemeClr val="accent6">
                  <a:lumMod val="50000"/>
                </a:schemeClr>
              </a:solidFill>
              <a:latin typeface="+mn-ea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ko-KR" altLang="en-US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 아동학대예방사업 정책제안</a:t>
            </a:r>
            <a:endParaRPr lang="en-US" altLang="ko-KR" sz="1700" dirty="0">
              <a:solidFill>
                <a:schemeClr val="accent6">
                  <a:lumMod val="50000"/>
                </a:schemeClr>
              </a:solidFill>
              <a:latin typeface="+mn-ea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n-US" altLang="ko-KR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 </a:t>
            </a:r>
            <a:r>
              <a:rPr lang="ko-KR" altLang="en-US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아동학대전문상담원 보수교육</a:t>
            </a:r>
            <a:endParaRPr lang="en-US" altLang="ko-KR" sz="1700" dirty="0">
              <a:solidFill>
                <a:schemeClr val="accent6">
                  <a:lumMod val="50000"/>
                </a:schemeClr>
              </a:solidFill>
              <a:latin typeface="+mn-ea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n-US" altLang="ko-KR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 </a:t>
            </a:r>
            <a:r>
              <a:rPr lang="ko-KR" altLang="en-US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아동보호전문기관 전산시스템 운영 </a:t>
            </a:r>
            <a:endParaRPr lang="en-US" altLang="ko-KR" sz="1700" dirty="0">
              <a:solidFill>
                <a:schemeClr val="accent6">
                  <a:lumMod val="50000"/>
                </a:schemeClr>
              </a:solidFill>
              <a:latin typeface="+mn-ea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n-US" altLang="ko-KR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 </a:t>
            </a:r>
            <a:r>
              <a:rPr lang="ko-KR" altLang="en-US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국제아동학대사례개입 </a:t>
            </a:r>
            <a:endParaRPr lang="en-US" altLang="ko-KR" sz="1700" dirty="0">
              <a:solidFill>
                <a:schemeClr val="accent6">
                  <a:lumMod val="50000"/>
                </a:schemeClr>
              </a:solidFill>
              <a:latin typeface="+mn-ea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ko-KR" altLang="en-US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 아동학대예방사업 홍보</a:t>
            </a:r>
            <a:endParaRPr lang="en-US" altLang="ko-KR" sz="1700" dirty="0">
              <a:solidFill>
                <a:schemeClr val="accent6">
                  <a:lumMod val="50000"/>
                </a:schemeClr>
              </a:solidFill>
              <a:latin typeface="+mn-ea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n-US" altLang="ko-KR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 </a:t>
            </a:r>
            <a:r>
              <a:rPr lang="ko-KR" altLang="en-US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아동학대예방교육</a:t>
            </a:r>
            <a:endParaRPr lang="en-US" altLang="ko-KR" sz="1700" dirty="0">
              <a:solidFill>
                <a:schemeClr val="accent6">
                  <a:lumMod val="50000"/>
                </a:schemeClr>
              </a:solidFill>
              <a:latin typeface="+mn-ea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ko-KR" altLang="en-US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 네트워크 구축 및 강화</a:t>
            </a:r>
            <a:endParaRPr lang="en-US" altLang="ko-KR" sz="1700" dirty="0">
              <a:solidFill>
                <a:schemeClr val="accent6">
                  <a:lumMod val="50000"/>
                </a:schemeClr>
              </a:solidFill>
              <a:latin typeface="+mn-ea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n-US" altLang="ko-KR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 </a:t>
            </a:r>
            <a:r>
              <a:rPr lang="ko-KR" altLang="en-US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아동학대예방사업을 위한 자원동원</a:t>
            </a:r>
          </a:p>
        </p:txBody>
      </p:sp>
      <p:cxnSp>
        <p:nvCxnSpPr>
          <p:cNvPr id="27" name="직선 연결선 26"/>
          <p:cNvCxnSpPr/>
          <p:nvPr/>
        </p:nvCxnSpPr>
        <p:spPr>
          <a:xfrm>
            <a:off x="467544" y="1052736"/>
            <a:ext cx="8072437" cy="158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46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9464" name="직사각형 2"/>
          <p:cNvSpPr>
            <a:spLocks noChangeArrowheads="1"/>
          </p:cNvSpPr>
          <p:nvPr/>
        </p:nvSpPr>
        <p:spPr bwMode="auto">
          <a:xfrm>
            <a:off x="0" y="171450"/>
            <a:ext cx="6498895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Ⅱ. </a:t>
            </a:r>
            <a:r>
              <a:rPr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아동학대예방사업 이해하기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_</a:t>
            </a:r>
            <a:r>
              <a:rPr kumimoji="0"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 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아동보호전문기관 </a:t>
            </a:r>
            <a:endParaRPr kumimoji="0" lang="en-US" altLang="ko-KR" sz="21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pic>
        <p:nvPicPr>
          <p:cNvPr id="19465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8" name="직선 연결선 27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30"/>
          <p:cNvGrpSpPr/>
          <p:nvPr/>
        </p:nvGrpSpPr>
        <p:grpSpPr>
          <a:xfrm>
            <a:off x="107504" y="3743344"/>
            <a:ext cx="8784976" cy="2376264"/>
            <a:chOff x="107504" y="3645024"/>
            <a:chExt cx="8784976" cy="2376264"/>
          </a:xfrm>
        </p:grpSpPr>
        <p:grpSp>
          <p:nvGrpSpPr>
            <p:cNvPr id="3" name="그룹 30"/>
            <p:cNvGrpSpPr>
              <a:grpSpLocks/>
            </p:cNvGrpSpPr>
            <p:nvPr/>
          </p:nvGrpSpPr>
          <p:grpSpPr bwMode="auto">
            <a:xfrm>
              <a:off x="539552" y="3861048"/>
              <a:ext cx="7253939" cy="1873729"/>
              <a:chOff x="229498" y="1556183"/>
              <a:chExt cx="7537327" cy="2290104"/>
            </a:xfrm>
          </p:grpSpPr>
          <p:cxnSp>
            <p:nvCxnSpPr>
              <p:cNvPr id="32" name="직선 연결선 31"/>
              <p:cNvCxnSpPr>
                <a:stCxn id="34" idx="2"/>
              </p:cNvCxnSpPr>
              <p:nvPr/>
            </p:nvCxnSpPr>
            <p:spPr bwMode="auto">
              <a:xfrm rot="16200000" flipH="1">
                <a:off x="3834732" y="2771185"/>
                <a:ext cx="1607976" cy="10450"/>
              </a:xfrm>
              <a:prstGeom prst="line">
                <a:avLst/>
              </a:prstGeom>
              <a:ln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모서리가 둥근 직사각형 32"/>
              <p:cNvSpPr/>
              <p:nvPr/>
            </p:nvSpPr>
            <p:spPr bwMode="auto">
              <a:xfrm>
                <a:off x="3150021" y="1556183"/>
                <a:ext cx="2856277" cy="435545"/>
              </a:xfrm>
              <a:prstGeom prst="roundRect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ko-KR" altLang="en-US" sz="1400" dirty="0"/>
              </a:p>
            </p:txBody>
          </p:sp>
          <p:sp>
            <p:nvSpPr>
              <p:cNvPr id="34" name="TextBox 33"/>
              <p:cNvSpPr txBox="1"/>
              <p:nvPr/>
            </p:nvSpPr>
            <p:spPr bwMode="auto">
              <a:xfrm>
                <a:off x="3240455" y="1596252"/>
                <a:ext cx="2786081" cy="37617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1400" b="1" dirty="0" smtClean="0">
                    <a:latin typeface="+mn-ea"/>
                    <a:ea typeface="+mn-ea"/>
                  </a:rPr>
                  <a:t>보건복지부</a:t>
                </a:r>
                <a:endParaRPr lang="ko-KR" altLang="en-US" sz="1400" b="1" dirty="0">
                  <a:latin typeface="+mn-ea"/>
                  <a:ea typeface="+mn-ea"/>
                </a:endParaRPr>
              </a:p>
            </p:txBody>
          </p:sp>
          <p:sp>
            <p:nvSpPr>
              <p:cNvPr id="35" name="모서리가 둥근 직사각형 34"/>
              <p:cNvSpPr/>
              <p:nvPr/>
            </p:nvSpPr>
            <p:spPr bwMode="auto">
              <a:xfrm>
                <a:off x="3222070" y="2202759"/>
                <a:ext cx="2857948" cy="435545"/>
              </a:xfrm>
              <a:prstGeom prst="roundRect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ko-KR" altLang="en-US" sz="1400" dirty="0"/>
              </a:p>
            </p:txBody>
          </p:sp>
          <p:sp>
            <p:nvSpPr>
              <p:cNvPr id="36" name="TextBox 35"/>
              <p:cNvSpPr txBox="1"/>
              <p:nvPr/>
            </p:nvSpPr>
            <p:spPr bwMode="auto">
              <a:xfrm>
                <a:off x="3248811" y="2235323"/>
                <a:ext cx="2786082" cy="30732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1400" b="1" dirty="0">
                    <a:latin typeface="+mn-ea"/>
                    <a:ea typeface="+mn-ea"/>
                  </a:rPr>
                  <a:t>중앙아동보호전문기관</a:t>
                </a:r>
              </a:p>
            </p:txBody>
          </p:sp>
          <p:sp>
            <p:nvSpPr>
              <p:cNvPr id="37" name="모서리가 둥근 직사각형 36"/>
              <p:cNvSpPr/>
              <p:nvPr/>
            </p:nvSpPr>
            <p:spPr bwMode="auto">
              <a:xfrm>
                <a:off x="5766261" y="2700306"/>
                <a:ext cx="2000564" cy="437579"/>
              </a:xfrm>
              <a:prstGeom prst="roundRect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ko-KR" altLang="en-US" sz="1400" b="1" dirty="0"/>
                  <a:t>자문위원회</a:t>
                </a:r>
              </a:p>
            </p:txBody>
          </p:sp>
          <p:sp>
            <p:nvSpPr>
              <p:cNvPr id="38" name="모서리가 둥근 직사각형 37"/>
              <p:cNvSpPr/>
              <p:nvPr/>
            </p:nvSpPr>
            <p:spPr bwMode="auto">
              <a:xfrm>
                <a:off x="229498" y="3410742"/>
                <a:ext cx="2000563" cy="435545"/>
              </a:xfrm>
              <a:prstGeom prst="roundRect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ko-KR" altLang="en-US" sz="1400" b="1" dirty="0" err="1" smtClean="0"/>
                  <a:t>사업지원팀</a:t>
                </a:r>
                <a:r>
                  <a:rPr lang="ko-KR" altLang="en-US" sz="1400" b="1" dirty="0" smtClean="0"/>
                  <a:t> </a:t>
                </a:r>
                <a:endParaRPr lang="ko-KR" altLang="en-US" sz="1400" b="1" dirty="0"/>
              </a:p>
            </p:txBody>
          </p:sp>
          <p:sp>
            <p:nvSpPr>
              <p:cNvPr id="39" name="모서리가 둥근 직사각형 38"/>
              <p:cNvSpPr/>
              <p:nvPr/>
            </p:nvSpPr>
            <p:spPr bwMode="auto">
              <a:xfrm>
                <a:off x="2358900" y="3398724"/>
                <a:ext cx="2000563" cy="437578"/>
              </a:xfrm>
              <a:prstGeom prst="roundRect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ko-KR" altLang="en-US" sz="1400" b="1" dirty="0" smtClean="0"/>
                  <a:t>연구개발팀 </a:t>
                </a:r>
                <a:endParaRPr lang="ko-KR" altLang="en-US" sz="1400" b="1" dirty="0"/>
              </a:p>
            </p:txBody>
          </p:sp>
          <p:sp>
            <p:nvSpPr>
              <p:cNvPr id="40" name="모서리가 둥근 직사각형 39"/>
              <p:cNvSpPr/>
              <p:nvPr/>
            </p:nvSpPr>
            <p:spPr bwMode="auto">
              <a:xfrm>
                <a:off x="4566790" y="3410741"/>
                <a:ext cx="2000564" cy="435544"/>
              </a:xfrm>
              <a:prstGeom prst="roundRect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ko-KR" altLang="en-US" sz="1400" b="1" dirty="0" err="1" smtClean="0"/>
                  <a:t>홍보협력팀</a:t>
                </a:r>
                <a:r>
                  <a:rPr lang="ko-KR" altLang="en-US" sz="1400" b="1" dirty="0" smtClean="0"/>
                  <a:t> </a:t>
                </a:r>
                <a:endParaRPr lang="ko-KR" altLang="en-US" sz="1400" b="1" dirty="0"/>
              </a:p>
            </p:txBody>
          </p:sp>
          <p:cxnSp>
            <p:nvCxnSpPr>
              <p:cNvPr id="41" name="직선 연결선 40"/>
              <p:cNvCxnSpPr>
                <a:stCxn id="37" idx="1"/>
              </p:cNvCxnSpPr>
              <p:nvPr/>
            </p:nvCxnSpPr>
            <p:spPr bwMode="auto">
              <a:xfrm rot="10800000">
                <a:off x="4623082" y="2903832"/>
                <a:ext cx="1143179" cy="1526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/>
              <p:cNvCxnSpPr/>
              <p:nvPr/>
            </p:nvCxnSpPr>
            <p:spPr bwMode="auto">
              <a:xfrm rot="10800000">
                <a:off x="1276994" y="3228363"/>
                <a:ext cx="6359656" cy="614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직선 연결선 42"/>
              <p:cNvCxnSpPr/>
              <p:nvPr/>
            </p:nvCxnSpPr>
            <p:spPr bwMode="auto">
              <a:xfrm rot="5400000" flipH="1" flipV="1">
                <a:off x="7531416" y="3319579"/>
                <a:ext cx="144503" cy="167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직선 연결선 43"/>
              <p:cNvCxnSpPr/>
              <p:nvPr/>
            </p:nvCxnSpPr>
            <p:spPr bwMode="auto">
              <a:xfrm rot="5400000" flipH="1" flipV="1">
                <a:off x="1205715" y="3309539"/>
                <a:ext cx="144503" cy="167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직사각형 44"/>
            <p:cNvSpPr/>
            <p:nvPr/>
          </p:nvSpPr>
          <p:spPr>
            <a:xfrm>
              <a:off x="467544" y="3789040"/>
              <a:ext cx="8424936" cy="2232248"/>
            </a:xfrm>
            <a:prstGeom prst="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107504" y="3645024"/>
              <a:ext cx="1071563" cy="571500"/>
            </a:xfrm>
            <a:prstGeom prst="rect">
              <a:avLst/>
            </a:prstGeom>
            <a:solidFill>
              <a:srgbClr val="7030A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ko-KR" altLang="en-US" sz="1600" b="1" dirty="0">
                  <a:solidFill>
                    <a:schemeClr val="bg1"/>
                  </a:solidFill>
                </a:rPr>
                <a:t>조직도</a:t>
              </a:r>
            </a:p>
          </p:txBody>
        </p:sp>
        <p:sp>
          <p:nvSpPr>
            <p:cNvPr id="30" name="모서리가 둥근 직사각형 29"/>
            <p:cNvSpPr/>
            <p:nvPr/>
          </p:nvSpPr>
          <p:spPr bwMode="auto">
            <a:xfrm>
              <a:off x="6935528" y="5379584"/>
              <a:ext cx="1900237" cy="339725"/>
            </a:xfrm>
            <a:prstGeom prst="round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ko-KR" altLang="en-US" sz="1400" b="1" dirty="0" err="1" smtClean="0"/>
                <a:t>총무팀</a:t>
              </a:r>
              <a:r>
                <a:rPr lang="ko-KR" altLang="en-US" sz="1400" b="1" dirty="0" smtClean="0"/>
                <a:t>  </a:t>
              </a:r>
              <a:endParaRPr lang="ko-KR" altLang="en-US" sz="14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3779912" y="1052736"/>
            <a:ext cx="4968552" cy="27363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4" name="직선 연결선 3"/>
          <p:cNvCxnSpPr/>
          <p:nvPr/>
        </p:nvCxnSpPr>
        <p:spPr>
          <a:xfrm>
            <a:off x="4500563" y="6856413"/>
            <a:ext cx="8286750" cy="1587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4" name="직사각형 19"/>
          <p:cNvSpPr>
            <a:spLocks noChangeArrowheads="1"/>
          </p:cNvSpPr>
          <p:nvPr/>
        </p:nvSpPr>
        <p:spPr bwMode="auto">
          <a:xfrm>
            <a:off x="404789" y="1052736"/>
            <a:ext cx="32624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2400" b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지역아동보호전문기관</a:t>
            </a:r>
            <a:endParaRPr kumimoji="0" lang="en-US" altLang="ko-KR" sz="2400" b="1" dirty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3779912" y="1088884"/>
            <a:ext cx="5184576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  <a:defRPr/>
            </a:pPr>
            <a:r>
              <a:rPr lang="en-US" altLang="ko-KR" sz="1600" dirty="0">
                <a:solidFill>
                  <a:schemeClr val="accent6">
                    <a:lumMod val="50000"/>
                  </a:schemeClr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lang="en-US" altLang="ko-KR" sz="1700" dirty="0">
                <a:solidFill>
                  <a:srgbClr val="FF0000"/>
                </a:solidFill>
                <a:latin typeface="+mn-ea"/>
              </a:rPr>
              <a:t>24</a:t>
            </a:r>
            <a:r>
              <a:rPr lang="ko-KR" altLang="en-US" sz="1700" dirty="0">
                <a:solidFill>
                  <a:srgbClr val="FF0000"/>
                </a:solidFill>
                <a:latin typeface="+mn-ea"/>
              </a:rPr>
              <a:t>시간 </a:t>
            </a:r>
            <a:r>
              <a:rPr lang="ko-KR" altLang="en-US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아동학대 신고접수</a:t>
            </a:r>
            <a:endParaRPr lang="en-US" altLang="ko-KR" sz="1700" dirty="0">
              <a:solidFill>
                <a:schemeClr val="accent6">
                  <a:lumMod val="50000"/>
                </a:schemeClr>
              </a:solidFill>
              <a:latin typeface="+mn-ea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ko-KR" altLang="en-US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 아동학대의심사례에 대한 현장조사 실시</a:t>
            </a:r>
            <a:endParaRPr lang="en-US" altLang="ko-KR" sz="1700" dirty="0">
              <a:solidFill>
                <a:schemeClr val="accent6">
                  <a:lumMod val="50000"/>
                </a:schemeClr>
              </a:solidFill>
              <a:latin typeface="+mn-ea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n-US" altLang="ko-KR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 </a:t>
            </a:r>
            <a:r>
              <a:rPr lang="ko-KR" altLang="en-US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아동학대사례 판정 </a:t>
            </a:r>
            <a:endParaRPr lang="en-US" altLang="ko-KR" sz="1700" dirty="0">
              <a:solidFill>
                <a:schemeClr val="accent6">
                  <a:lumMod val="50000"/>
                </a:schemeClr>
              </a:solidFill>
              <a:latin typeface="+mn-ea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n-US" altLang="ko-KR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 </a:t>
            </a:r>
            <a:r>
              <a:rPr lang="ko-KR" altLang="en-US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학대피해아동 응급조치 및 보호조치 </a:t>
            </a:r>
            <a:endParaRPr lang="en-US" altLang="ko-KR" sz="1700" dirty="0">
              <a:solidFill>
                <a:schemeClr val="accent6">
                  <a:lumMod val="50000"/>
                </a:schemeClr>
              </a:solidFill>
              <a:latin typeface="+mn-ea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n-US" altLang="ko-KR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 </a:t>
            </a:r>
            <a:r>
              <a:rPr lang="ko-KR" altLang="en-US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상담 및 치료 등 서비스제공</a:t>
            </a:r>
            <a:endParaRPr lang="en-US" altLang="ko-KR" sz="1700" dirty="0">
              <a:solidFill>
                <a:schemeClr val="accent6">
                  <a:lumMod val="50000"/>
                </a:schemeClr>
              </a:solidFill>
              <a:latin typeface="+mn-ea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n-US" altLang="ko-KR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 </a:t>
            </a:r>
            <a:r>
              <a:rPr lang="ko-KR" altLang="en-US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사례종결 및 사후관리</a:t>
            </a:r>
            <a:endParaRPr lang="en-US" altLang="ko-KR" sz="1700" dirty="0">
              <a:solidFill>
                <a:schemeClr val="accent6">
                  <a:lumMod val="50000"/>
                </a:schemeClr>
              </a:solidFill>
              <a:latin typeface="+mn-ea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n-US" altLang="ko-KR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 </a:t>
            </a:r>
            <a:r>
              <a:rPr lang="ko-KR" altLang="en-US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아동학대 전산시스템 아동학대사례입력 및 보존 </a:t>
            </a:r>
            <a:endParaRPr lang="en-US" altLang="ko-KR" sz="1700" dirty="0">
              <a:solidFill>
                <a:schemeClr val="accent6">
                  <a:lumMod val="50000"/>
                </a:schemeClr>
              </a:solidFill>
              <a:latin typeface="+mn-ea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n-US" altLang="ko-KR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 </a:t>
            </a:r>
            <a:r>
              <a:rPr lang="ko-KR" altLang="en-US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아동학대예방교육 </a:t>
            </a:r>
            <a:endParaRPr lang="en-US" altLang="ko-KR" sz="1700" dirty="0">
              <a:solidFill>
                <a:schemeClr val="accent6">
                  <a:lumMod val="50000"/>
                </a:schemeClr>
              </a:solidFill>
              <a:latin typeface="+mn-ea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n-US" altLang="ko-KR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 </a:t>
            </a:r>
            <a:r>
              <a:rPr lang="ko-KR" altLang="en-US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아동학대예방사업 홍보 </a:t>
            </a:r>
            <a:endParaRPr lang="en-US" altLang="ko-KR" sz="1700" dirty="0">
              <a:solidFill>
                <a:schemeClr val="accent6">
                  <a:lumMod val="50000"/>
                </a:schemeClr>
              </a:solidFill>
              <a:latin typeface="+mn-ea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n-US" altLang="ko-KR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 </a:t>
            </a:r>
            <a:r>
              <a:rPr lang="ko-KR" altLang="en-US" sz="1700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네트워크 구축 </a:t>
            </a:r>
          </a:p>
        </p:txBody>
      </p:sp>
      <p:cxnSp>
        <p:nvCxnSpPr>
          <p:cNvPr id="27" name="직선 연결선 26"/>
          <p:cNvCxnSpPr/>
          <p:nvPr/>
        </p:nvCxnSpPr>
        <p:spPr>
          <a:xfrm>
            <a:off x="539552" y="1052736"/>
            <a:ext cx="8208912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48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20488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8" name="직선 연결선 27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93" name="직사각형 2"/>
          <p:cNvSpPr>
            <a:spLocks noChangeArrowheads="1"/>
          </p:cNvSpPr>
          <p:nvPr/>
        </p:nvSpPr>
        <p:spPr bwMode="auto">
          <a:xfrm>
            <a:off x="0" y="171450"/>
            <a:ext cx="6498895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Ⅱ. </a:t>
            </a:r>
            <a:r>
              <a:rPr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아동학대예방사업 이해하기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_</a:t>
            </a:r>
            <a:r>
              <a:rPr kumimoji="0"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 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아동보호전문기관 </a:t>
            </a:r>
            <a:endParaRPr kumimoji="0" lang="en-US" altLang="ko-KR" sz="21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grpSp>
        <p:nvGrpSpPr>
          <p:cNvPr id="2" name="그룹 86"/>
          <p:cNvGrpSpPr/>
          <p:nvPr/>
        </p:nvGrpSpPr>
        <p:grpSpPr>
          <a:xfrm>
            <a:off x="179512" y="3612344"/>
            <a:ext cx="8784976" cy="2592983"/>
            <a:chOff x="543384" y="3573016"/>
            <a:chExt cx="8784976" cy="2592983"/>
          </a:xfrm>
        </p:grpSpPr>
        <p:sp>
          <p:nvSpPr>
            <p:cNvPr id="88" name="직사각형 87"/>
            <p:cNvSpPr/>
            <p:nvPr/>
          </p:nvSpPr>
          <p:spPr>
            <a:xfrm>
              <a:off x="635105" y="3893728"/>
              <a:ext cx="8693255" cy="2272271"/>
            </a:xfrm>
            <a:prstGeom prst="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89" name="직사각형 88"/>
            <p:cNvSpPr/>
            <p:nvPr/>
          </p:nvSpPr>
          <p:spPr>
            <a:xfrm>
              <a:off x="543384" y="3573016"/>
              <a:ext cx="1169039" cy="576064"/>
            </a:xfrm>
            <a:prstGeom prst="rect">
              <a:avLst/>
            </a:prstGeom>
            <a:solidFill>
              <a:srgbClr val="7030A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ko-KR" altLang="en-US" sz="1600" b="1" dirty="0">
                  <a:solidFill>
                    <a:schemeClr val="bg1"/>
                  </a:solidFill>
                </a:rPr>
                <a:t>조직도</a:t>
              </a:r>
            </a:p>
          </p:txBody>
        </p:sp>
        <p:grpSp>
          <p:nvGrpSpPr>
            <p:cNvPr id="3" name="그룹 28"/>
            <p:cNvGrpSpPr>
              <a:grpSpLocks/>
            </p:cNvGrpSpPr>
            <p:nvPr/>
          </p:nvGrpSpPr>
          <p:grpSpPr bwMode="auto">
            <a:xfrm>
              <a:off x="1623712" y="4005754"/>
              <a:ext cx="7628528" cy="2071415"/>
              <a:chOff x="907181" y="1500188"/>
              <a:chExt cx="7628528" cy="2171415"/>
            </a:xfrm>
          </p:grpSpPr>
          <p:cxnSp>
            <p:nvCxnSpPr>
              <p:cNvPr id="93" name="직선 연결선 92"/>
              <p:cNvCxnSpPr/>
              <p:nvPr/>
            </p:nvCxnSpPr>
            <p:spPr bwMode="auto">
              <a:xfrm rot="5400000">
                <a:off x="3937897" y="2364708"/>
                <a:ext cx="1412854" cy="0"/>
              </a:xfrm>
              <a:prstGeom prst="line">
                <a:avLst/>
              </a:prstGeom>
              <a:ln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모서리가 둥근 직사각형 93"/>
              <p:cNvSpPr/>
              <p:nvPr/>
            </p:nvSpPr>
            <p:spPr bwMode="auto">
              <a:xfrm>
                <a:off x="3221846" y="2042697"/>
                <a:ext cx="2858902" cy="437668"/>
              </a:xfrm>
              <a:prstGeom prst="roundRect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ko-KR" altLang="en-US" sz="1400" dirty="0"/>
              </a:p>
            </p:txBody>
          </p:sp>
          <p:sp>
            <p:nvSpPr>
              <p:cNvPr id="95" name="TextBox 94"/>
              <p:cNvSpPr txBox="1"/>
              <p:nvPr/>
            </p:nvSpPr>
            <p:spPr bwMode="auto">
              <a:xfrm>
                <a:off x="3247744" y="2075980"/>
                <a:ext cx="2787181" cy="36111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1400" b="1" dirty="0">
                    <a:latin typeface="+mn-ea"/>
                    <a:ea typeface="+mn-ea"/>
                  </a:rPr>
                  <a:t>지역아동보호전문기관</a:t>
                </a:r>
              </a:p>
            </p:txBody>
          </p:sp>
          <p:sp>
            <p:nvSpPr>
              <p:cNvPr id="96" name="모서리가 둥근 직사각형 95"/>
              <p:cNvSpPr/>
              <p:nvPr/>
            </p:nvSpPr>
            <p:spPr bwMode="auto">
              <a:xfrm>
                <a:off x="1500527" y="2538610"/>
                <a:ext cx="2000235" cy="436004"/>
              </a:xfrm>
              <a:prstGeom prst="roundRect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ko-KR" altLang="en-US" sz="1400" b="1" dirty="0"/>
                  <a:t>사례판정위원회</a:t>
                </a:r>
              </a:p>
            </p:txBody>
          </p:sp>
          <p:sp>
            <p:nvSpPr>
              <p:cNvPr id="97" name="모서리가 둥근 직사각형 96"/>
              <p:cNvSpPr/>
              <p:nvPr/>
            </p:nvSpPr>
            <p:spPr bwMode="auto">
              <a:xfrm>
                <a:off x="1757773" y="3235599"/>
                <a:ext cx="1526272" cy="436004"/>
              </a:xfrm>
              <a:prstGeom prst="roundRect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ko-KR" altLang="en-US" sz="1400" b="1" dirty="0" err="1" smtClean="0"/>
                  <a:t>치료팀</a:t>
                </a:r>
                <a:endParaRPr lang="ko-KR" altLang="en-US" sz="1400" b="1" dirty="0"/>
              </a:p>
            </p:txBody>
          </p:sp>
          <p:sp>
            <p:nvSpPr>
              <p:cNvPr id="98" name="모서리가 둥근 직사각형 97"/>
              <p:cNvSpPr/>
              <p:nvPr/>
            </p:nvSpPr>
            <p:spPr bwMode="auto">
              <a:xfrm>
                <a:off x="3483095" y="3235599"/>
                <a:ext cx="1528334" cy="436004"/>
              </a:xfrm>
              <a:prstGeom prst="roundRect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ko-KR" altLang="en-US" sz="1400" b="1" dirty="0" err="1"/>
                  <a:t>교육홍보팀</a:t>
                </a:r>
                <a:endParaRPr lang="ko-KR" altLang="en-US" sz="1400" b="1" dirty="0"/>
              </a:p>
            </p:txBody>
          </p:sp>
          <p:sp>
            <p:nvSpPr>
              <p:cNvPr id="99" name="모서리가 둥근 직사각형 98"/>
              <p:cNvSpPr/>
              <p:nvPr/>
            </p:nvSpPr>
            <p:spPr bwMode="auto">
              <a:xfrm>
                <a:off x="5371469" y="3235599"/>
                <a:ext cx="1325360" cy="436004"/>
              </a:xfrm>
              <a:prstGeom prst="roundRect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ko-KR" altLang="en-US" sz="1400" b="1" dirty="0" err="1"/>
                  <a:t>총무팀</a:t>
                </a:r>
                <a:endParaRPr lang="ko-KR" altLang="en-US" sz="1400" b="1" dirty="0"/>
              </a:p>
            </p:txBody>
          </p:sp>
          <p:cxnSp>
            <p:nvCxnSpPr>
              <p:cNvPr id="100" name="직선 연결선 99"/>
              <p:cNvCxnSpPr/>
              <p:nvPr/>
            </p:nvCxnSpPr>
            <p:spPr bwMode="auto">
              <a:xfrm rot="10800000">
                <a:off x="3500781" y="2691445"/>
                <a:ext cx="4318961" cy="15766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직선 연결선 100"/>
              <p:cNvCxnSpPr/>
              <p:nvPr/>
            </p:nvCxnSpPr>
            <p:spPr bwMode="auto">
              <a:xfrm rot="10800000">
                <a:off x="907181" y="3084630"/>
                <a:ext cx="5112361" cy="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직선 연결선 101"/>
              <p:cNvCxnSpPr/>
              <p:nvPr/>
            </p:nvCxnSpPr>
            <p:spPr bwMode="auto">
              <a:xfrm rot="5400000" flipH="1" flipV="1">
                <a:off x="5924398" y="3157670"/>
                <a:ext cx="143116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직선 연결선 102"/>
              <p:cNvCxnSpPr/>
              <p:nvPr/>
            </p:nvCxnSpPr>
            <p:spPr bwMode="auto">
              <a:xfrm rot="5400000" flipH="1" flipV="1">
                <a:off x="875653" y="3157670"/>
                <a:ext cx="143116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4" name="모서리가 둥근 직사각형 103"/>
              <p:cNvSpPr/>
              <p:nvPr/>
            </p:nvSpPr>
            <p:spPr bwMode="auto">
              <a:xfrm>
                <a:off x="7150114" y="3235599"/>
                <a:ext cx="1385595" cy="427969"/>
              </a:xfrm>
              <a:prstGeom prst="roundRect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ko-KR" altLang="en-US" sz="1400" b="1" dirty="0"/>
                  <a:t>학대피해아동 </a:t>
                </a:r>
                <a:endParaRPr lang="en-US" altLang="ko-KR" sz="1400" b="1" dirty="0"/>
              </a:p>
              <a:p>
                <a:pPr algn="ctr">
                  <a:defRPr/>
                </a:pPr>
                <a:r>
                  <a:rPr lang="ko-KR" altLang="en-US" sz="1400" b="1" dirty="0"/>
                  <a:t>보호시설</a:t>
                </a:r>
                <a:endParaRPr lang="en-US" altLang="ko-KR" sz="1400" b="1" dirty="0"/>
              </a:p>
            </p:txBody>
          </p:sp>
          <p:cxnSp>
            <p:nvCxnSpPr>
              <p:cNvPr id="105" name="직선 연결선 104"/>
              <p:cNvCxnSpPr/>
              <p:nvPr/>
            </p:nvCxnSpPr>
            <p:spPr bwMode="auto">
              <a:xfrm rot="5400000" flipH="1" flipV="1">
                <a:off x="2594479" y="3156673"/>
                <a:ext cx="143116" cy="199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직선 연결선 105"/>
              <p:cNvCxnSpPr/>
              <p:nvPr/>
            </p:nvCxnSpPr>
            <p:spPr bwMode="auto">
              <a:xfrm rot="16200000" flipH="1">
                <a:off x="7593285" y="2943967"/>
                <a:ext cx="452906" cy="6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" name="모서리가 둥근 직사각형 106"/>
              <p:cNvSpPr/>
              <p:nvPr/>
            </p:nvSpPr>
            <p:spPr bwMode="auto">
              <a:xfrm>
                <a:off x="3213876" y="1500188"/>
                <a:ext cx="2858902" cy="436004"/>
              </a:xfrm>
              <a:prstGeom prst="roundRect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ko-KR" altLang="en-US" sz="1400" dirty="0"/>
              </a:p>
            </p:txBody>
          </p:sp>
          <p:sp>
            <p:nvSpPr>
              <p:cNvPr id="108" name="TextBox 107"/>
              <p:cNvSpPr txBox="1"/>
              <p:nvPr/>
            </p:nvSpPr>
            <p:spPr bwMode="auto">
              <a:xfrm>
                <a:off x="3239775" y="1536799"/>
                <a:ext cx="2787181" cy="36111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1400" b="1" dirty="0">
                    <a:latin typeface="+mn-ea"/>
                    <a:ea typeface="+mn-ea"/>
                  </a:rPr>
                  <a:t>시</a:t>
                </a:r>
                <a:r>
                  <a:rPr lang="en-US" altLang="ko-KR" sz="1400" b="1" dirty="0">
                    <a:latin typeface="+mn-ea"/>
                    <a:ea typeface="+mn-ea"/>
                  </a:rPr>
                  <a:t>·</a:t>
                </a:r>
                <a:r>
                  <a:rPr lang="ko-KR" altLang="en-US" sz="1400" b="1" dirty="0">
                    <a:latin typeface="+mn-ea"/>
                    <a:ea typeface="+mn-ea"/>
                  </a:rPr>
                  <a:t>도</a:t>
                </a:r>
                <a:r>
                  <a:rPr lang="en-US" altLang="ko-KR" sz="1400" b="1" dirty="0">
                    <a:latin typeface="+mn-ea"/>
                    <a:ea typeface="+mn-ea"/>
                  </a:rPr>
                  <a:t>, </a:t>
                </a:r>
                <a:r>
                  <a:rPr lang="ko-KR" altLang="en-US" sz="1400" b="1" dirty="0">
                    <a:latin typeface="+mn-ea"/>
                    <a:ea typeface="+mn-ea"/>
                  </a:rPr>
                  <a:t>시</a:t>
                </a:r>
                <a:r>
                  <a:rPr lang="en-US" altLang="ko-KR" sz="1400" b="1" dirty="0">
                    <a:latin typeface="+mn-ea"/>
                    <a:ea typeface="+mn-ea"/>
                  </a:rPr>
                  <a:t>·</a:t>
                </a:r>
                <a:r>
                  <a:rPr lang="ko-KR" altLang="en-US" sz="1400" b="1" dirty="0">
                    <a:latin typeface="+mn-ea"/>
                    <a:ea typeface="+mn-ea"/>
                  </a:rPr>
                  <a:t>군</a:t>
                </a:r>
                <a:r>
                  <a:rPr lang="en-US" altLang="ko-KR" sz="1400" b="1" dirty="0">
                    <a:latin typeface="+mn-ea"/>
                    <a:ea typeface="+mn-ea"/>
                  </a:rPr>
                  <a:t>·</a:t>
                </a:r>
                <a:r>
                  <a:rPr lang="ko-KR" altLang="en-US" sz="1400" b="1" dirty="0">
                    <a:latin typeface="+mn-ea"/>
                    <a:ea typeface="+mn-ea"/>
                  </a:rPr>
                  <a:t>구</a:t>
                </a:r>
              </a:p>
            </p:txBody>
          </p:sp>
        </p:grpSp>
        <p:sp>
          <p:nvSpPr>
            <p:cNvPr id="91" name="모서리가 둥근 직사각형 90"/>
            <p:cNvSpPr/>
            <p:nvPr/>
          </p:nvSpPr>
          <p:spPr bwMode="auto">
            <a:xfrm>
              <a:off x="827584" y="5661248"/>
              <a:ext cx="1371984" cy="415925"/>
            </a:xfrm>
            <a:prstGeom prst="round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ko-KR" altLang="en-US" sz="1400" b="1" dirty="0" err="1" smtClean="0"/>
                <a:t>상담팀</a:t>
              </a:r>
              <a:endParaRPr lang="ko-KR" altLang="en-US" sz="1400" b="1" dirty="0"/>
            </a:p>
          </p:txBody>
        </p:sp>
        <p:cxnSp>
          <p:nvCxnSpPr>
            <p:cNvPr id="92" name="직선 연결선 91"/>
            <p:cNvCxnSpPr/>
            <p:nvPr/>
          </p:nvCxnSpPr>
          <p:spPr bwMode="auto">
            <a:xfrm rot="5400000" flipH="1" flipV="1">
              <a:off x="4648620" y="5584628"/>
              <a:ext cx="136525" cy="173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71450"/>
            <a:ext cx="6942926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Ⅱ. </a:t>
            </a:r>
            <a:r>
              <a:rPr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아동학대예방사업 이해하기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_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학대피해아동보호절차 </a:t>
            </a:r>
            <a:endParaRPr kumimoji="0" lang="en-US" altLang="ko-KR" sz="21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pic>
        <p:nvPicPr>
          <p:cNvPr id="89090" name="Picture 2" descr="C:\Users\Administrator\Desktop\업무진행도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764704"/>
            <a:ext cx="7848872" cy="58326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71450"/>
            <a:ext cx="8185254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Ⅱ. </a:t>
            </a:r>
            <a:r>
              <a:rPr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아동학대예방사업 이해하기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_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학대피해아동보호절차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: 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신고접수</a:t>
            </a:r>
            <a:endParaRPr kumimoji="0" lang="en-US" altLang="ko-KR" sz="21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grpSp>
        <p:nvGrpSpPr>
          <p:cNvPr id="2" name="그룹 100"/>
          <p:cNvGrpSpPr/>
          <p:nvPr/>
        </p:nvGrpSpPr>
        <p:grpSpPr>
          <a:xfrm>
            <a:off x="471488" y="1222900"/>
            <a:ext cx="8243887" cy="2000250"/>
            <a:chOff x="471488" y="1714500"/>
            <a:chExt cx="8243887" cy="2000250"/>
          </a:xfrm>
        </p:grpSpPr>
        <p:grpSp>
          <p:nvGrpSpPr>
            <p:cNvPr id="3" name="그룹 111"/>
            <p:cNvGrpSpPr>
              <a:grpSpLocks/>
            </p:cNvGrpSpPr>
            <p:nvPr/>
          </p:nvGrpSpPr>
          <p:grpSpPr bwMode="auto">
            <a:xfrm>
              <a:off x="471488" y="1714500"/>
              <a:ext cx="8243887" cy="2000250"/>
              <a:chOff x="357158" y="1142984"/>
              <a:chExt cx="8358245" cy="2643188"/>
            </a:xfrm>
          </p:grpSpPr>
          <p:sp>
            <p:nvSpPr>
              <p:cNvPr id="107" name="직사각형 106"/>
              <p:cNvSpPr/>
              <p:nvPr/>
            </p:nvSpPr>
            <p:spPr>
              <a:xfrm>
                <a:off x="357158" y="1142984"/>
                <a:ext cx="8358245" cy="2643188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/>
              </a:p>
            </p:txBody>
          </p:sp>
          <p:pic>
            <p:nvPicPr>
              <p:cNvPr id="108" name="Picture 19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928662" y="1428736"/>
                <a:ext cx="1009650" cy="781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9" name="TextBox 108"/>
              <p:cNvSpPr txBox="1"/>
              <p:nvPr/>
            </p:nvSpPr>
            <p:spPr>
              <a:xfrm>
                <a:off x="2023057" y="2612919"/>
                <a:ext cx="5093582" cy="6100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ko-KR" altLang="en-US" sz="2400" b="1" smtClean="0">
                    <a:latin typeface="+mn-ea"/>
                    <a:ea typeface="+mn-ea"/>
                  </a:rPr>
                  <a:t>지역아동보호전문기관  </a:t>
                </a:r>
                <a:r>
                  <a:rPr lang="ko-KR" altLang="en-US" sz="2400" b="1" dirty="0">
                    <a:latin typeface="+mn-ea"/>
                    <a:ea typeface="+mn-ea"/>
                  </a:rPr>
                  <a:t>홈페이지 </a:t>
                </a:r>
                <a:endParaRPr lang="en-US" altLang="ko-KR" sz="2400" b="1" dirty="0">
                  <a:latin typeface="+mn-ea"/>
                  <a:ea typeface="+mn-ea"/>
                </a:endParaRPr>
              </a:p>
            </p:txBody>
          </p:sp>
          <p:pic>
            <p:nvPicPr>
              <p:cNvPr id="110" name="Picture 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857224" y="2571744"/>
                <a:ext cx="1170217" cy="8191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" name="그룹 115"/>
            <p:cNvGrpSpPr>
              <a:grpSpLocks/>
            </p:cNvGrpSpPr>
            <p:nvPr/>
          </p:nvGrpSpPr>
          <p:grpSpPr bwMode="auto">
            <a:xfrm>
              <a:off x="1841500" y="1830388"/>
              <a:ext cx="4786313" cy="844550"/>
              <a:chOff x="214282" y="4630383"/>
              <a:chExt cx="4786346" cy="844060"/>
            </a:xfrm>
          </p:grpSpPr>
          <p:sp>
            <p:nvSpPr>
              <p:cNvPr id="104" name="직사각형 103"/>
              <p:cNvSpPr/>
              <p:nvPr/>
            </p:nvSpPr>
            <p:spPr>
              <a:xfrm>
                <a:off x="214282" y="4643446"/>
                <a:ext cx="3286148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4800" b="1" cap="all" dirty="0">
                    <a:ln w="9000" cmpd="sng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</a:ln>
                    <a:solidFill>
                      <a:srgbClr val="FF0000"/>
                    </a:solidFill>
                    <a:effectLst>
                      <a:reflection blurRad="12700" stA="28000" endPos="45000" dist="1000" dir="5400000" sy="-100000" algn="bl" rotWithShape="0"/>
                    </a:effectLst>
                    <a:latin typeface="HY강B" pitchFamily="18" charset="-127"/>
                    <a:ea typeface="HY강B" pitchFamily="18" charset="-127"/>
                  </a:rPr>
                  <a:t>1577-1391</a:t>
                </a:r>
                <a:r>
                  <a:rPr lang="en-US" altLang="ko-KR" sz="4800" b="1" cap="all" dirty="0">
                    <a:ln w="9000" cmpd="sng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</a:ln>
                    <a:solidFill>
                      <a:srgbClr val="FF9933"/>
                    </a:solidFill>
                    <a:effectLst>
                      <a:reflection blurRad="12700" stA="28000" endPos="45000" dist="1000" dir="5400000" sy="-100000" algn="bl" rotWithShape="0"/>
                    </a:effectLst>
                    <a:latin typeface="HY강B" pitchFamily="18" charset="-127"/>
                    <a:ea typeface="HY강B" pitchFamily="18" charset="-127"/>
                  </a:rPr>
                  <a:t> </a:t>
                </a:r>
                <a:endParaRPr lang="en-US" altLang="ko-KR" sz="4800" b="1" cap="all" dirty="0">
                  <a:ln w="9000" cmpd="sng">
                    <a:solidFill>
                      <a:schemeClr val="accent6">
                        <a:lumMod val="75000"/>
                      </a:schemeClr>
                    </a:solidFill>
                    <a:prstDash val="solid"/>
                  </a:ln>
                  <a:solidFill>
                    <a:schemeClr val="accent5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HY강B" pitchFamily="18" charset="-127"/>
                  <a:ea typeface="HY강B" pitchFamily="18" charset="-127"/>
                </a:endParaRPr>
              </a:p>
            </p:txBody>
          </p:sp>
          <p:sp>
            <p:nvSpPr>
              <p:cNvPr id="105" name="직사각형 104"/>
              <p:cNvSpPr/>
              <p:nvPr/>
            </p:nvSpPr>
            <p:spPr>
              <a:xfrm>
                <a:off x="3286116" y="4630383"/>
                <a:ext cx="1714512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4800" b="1" cap="all" dirty="0">
                    <a:ln w="9000" cmpd="sng">
                      <a:solidFill>
                        <a:srgbClr val="92D050"/>
                      </a:solidFill>
                      <a:prstDash val="solid"/>
                    </a:ln>
                    <a:solidFill>
                      <a:srgbClr val="99FF66"/>
                    </a:solidFill>
                    <a:effectLst>
                      <a:reflection blurRad="12700" stA="28000" endPos="45000" dist="1000" dir="5400000" sy="-100000" algn="bl" rotWithShape="0"/>
                    </a:effectLst>
                    <a:latin typeface="HY강B" pitchFamily="18" charset="-127"/>
                    <a:ea typeface="HY강B" pitchFamily="18" charset="-127"/>
                  </a:rPr>
                  <a:t>129</a:t>
                </a:r>
              </a:p>
            </p:txBody>
          </p:sp>
          <p:sp>
            <p:nvSpPr>
              <p:cNvPr id="106" name="직사각형 105"/>
              <p:cNvSpPr/>
              <p:nvPr/>
            </p:nvSpPr>
            <p:spPr>
              <a:xfrm>
                <a:off x="2948929" y="4630383"/>
                <a:ext cx="857256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4800" b="1" cap="all" dirty="0">
                    <a:ln w="9000" cmpd="sng">
                      <a:solidFill>
                        <a:schemeClr val="tx1"/>
                      </a:solidFill>
                      <a:prstDash val="solid"/>
                    </a:ln>
                    <a:solidFill>
                      <a:srgbClr val="000066"/>
                    </a:solidFill>
                    <a:effectLst>
                      <a:reflection blurRad="12700" stA="28000" endPos="45000" dist="1000" dir="5400000" sy="-100000" algn="bl" rotWithShape="0"/>
                    </a:effectLst>
                    <a:latin typeface="HY강B" pitchFamily="18" charset="-127"/>
                    <a:ea typeface="HY강B" pitchFamily="18" charset="-127"/>
                  </a:rPr>
                  <a:t>/</a:t>
                </a:r>
              </a:p>
            </p:txBody>
          </p:sp>
        </p:grpSp>
      </p:grpSp>
      <p:sp>
        <p:nvSpPr>
          <p:cNvPr id="111" name="타원형 설명선 110"/>
          <p:cNvSpPr/>
          <p:nvPr/>
        </p:nvSpPr>
        <p:spPr bwMode="auto">
          <a:xfrm>
            <a:off x="5675313" y="2764819"/>
            <a:ext cx="2773362" cy="1752600"/>
          </a:xfrm>
          <a:prstGeom prst="wedgeEllipseCallou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altLang="ko-KR" sz="2800" b="1" dirty="0">
                <a:solidFill>
                  <a:srgbClr val="C00000"/>
                </a:solidFill>
              </a:rPr>
              <a:t>24</a:t>
            </a:r>
            <a:r>
              <a:rPr lang="ko-KR" altLang="en-US" sz="2400" b="1" dirty="0"/>
              <a:t>시간 신고접수</a:t>
            </a:r>
            <a:endParaRPr lang="en-US" altLang="ko-KR" sz="2400" b="1" dirty="0"/>
          </a:p>
        </p:txBody>
      </p:sp>
      <p:pic>
        <p:nvPicPr>
          <p:cNvPr id="112" name="_x30620624" descr="EMB000001903a5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02238" y="4329113"/>
            <a:ext cx="1893887" cy="176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71450"/>
            <a:ext cx="8279831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Ⅱ. </a:t>
            </a:r>
            <a:r>
              <a:rPr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아동학대예방사업 이해하기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_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학대피해아동보호절차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: 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현장조사 </a:t>
            </a:r>
            <a:endParaRPr kumimoji="0" lang="en-US" altLang="ko-KR" sz="21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grpSp>
        <p:nvGrpSpPr>
          <p:cNvPr id="2" name="그룹 95"/>
          <p:cNvGrpSpPr/>
          <p:nvPr/>
        </p:nvGrpSpPr>
        <p:grpSpPr>
          <a:xfrm>
            <a:off x="1031007" y="1478532"/>
            <a:ext cx="7143750" cy="4098925"/>
            <a:chOff x="1109663" y="1714500"/>
            <a:chExt cx="7143750" cy="4098925"/>
          </a:xfrm>
        </p:grpSpPr>
        <p:sp>
          <p:nvSpPr>
            <p:cNvPr id="97" name="Oval 25"/>
            <p:cNvSpPr>
              <a:spLocks noChangeArrowheads="1"/>
            </p:cNvSpPr>
            <p:nvPr/>
          </p:nvSpPr>
          <p:spPr bwMode="auto">
            <a:xfrm>
              <a:off x="3530600" y="3760788"/>
              <a:ext cx="2293938" cy="2052637"/>
            </a:xfrm>
            <a:prstGeom prst="ellipse">
              <a:avLst/>
            </a:prstGeom>
            <a:gradFill rotWithShape="0">
              <a:gsLst>
                <a:gs pos="0">
                  <a:srgbClr val="FCFEFC"/>
                </a:gs>
                <a:gs pos="100000">
                  <a:srgbClr val="CFE5E4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  <a:scene3d>
              <a:camera prst="legacyObliqueBottom"/>
              <a:lightRig rig="legacyFlat3" dir="b"/>
            </a:scene3d>
            <a:sp3d extrusionH="163500" prstMaterial="legacyMatte">
              <a:bevelT w="13500" h="13500" prst="angle"/>
              <a:bevelB w="13500" h="13500" prst="angle"/>
              <a:extrusionClr>
                <a:srgbClr val="CFE5E4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0" latinLnBrk="0" hangingPunct="0">
                <a:defRPr/>
              </a:pPr>
              <a:r>
                <a:rPr kumimoji="0" lang="ko-KR" altLang="en-US" b="1" dirty="0">
                  <a:solidFill>
                    <a:schemeClr val="tx2">
                      <a:lumMod val="75000"/>
                    </a:schemeClr>
                  </a:solidFill>
                  <a:latin typeface="+mn-ea"/>
                  <a:ea typeface="+mn-ea"/>
                </a:rPr>
                <a:t>아동학대의심사례</a:t>
              </a:r>
              <a:endParaRPr kumimoji="0" lang="en-US" altLang="ko-KR" b="1" dirty="0">
                <a:solidFill>
                  <a:schemeClr val="tx2">
                    <a:lumMod val="75000"/>
                  </a:schemeClr>
                </a:solidFill>
                <a:latin typeface="+mn-ea"/>
                <a:ea typeface="+mn-ea"/>
              </a:endParaRPr>
            </a:p>
            <a:p>
              <a:pPr algn="ctr" eaLnBrk="0" latinLnBrk="0" hangingPunct="0">
                <a:defRPr/>
              </a:pPr>
              <a:r>
                <a:rPr kumimoji="0" lang="en-US" altLang="ko-KR" b="1" dirty="0">
                  <a:solidFill>
                    <a:schemeClr val="tx2">
                      <a:lumMod val="75000"/>
                    </a:schemeClr>
                  </a:solidFill>
                  <a:latin typeface="+mn-ea"/>
                  <a:ea typeface="+mn-ea"/>
                </a:rPr>
                <a:t>(72</a:t>
              </a:r>
              <a:r>
                <a:rPr kumimoji="0" lang="ko-KR" altLang="en-US" b="1" dirty="0">
                  <a:solidFill>
                    <a:schemeClr val="tx2">
                      <a:lumMod val="75000"/>
                    </a:schemeClr>
                  </a:solidFill>
                  <a:latin typeface="+mn-ea"/>
                  <a:ea typeface="+mn-ea"/>
                </a:rPr>
                <a:t>시간 이내 </a:t>
              </a:r>
              <a:endParaRPr kumimoji="0" lang="en-US" altLang="ko-KR" b="1" dirty="0">
                <a:solidFill>
                  <a:schemeClr val="tx2">
                    <a:lumMod val="75000"/>
                  </a:schemeClr>
                </a:solidFill>
                <a:latin typeface="+mn-ea"/>
                <a:ea typeface="+mn-ea"/>
              </a:endParaRPr>
            </a:p>
            <a:p>
              <a:pPr algn="ctr" eaLnBrk="0" latinLnBrk="0" hangingPunct="0">
                <a:defRPr/>
              </a:pPr>
              <a:r>
                <a:rPr kumimoji="0" lang="ko-KR" altLang="en-US" b="1" dirty="0">
                  <a:solidFill>
                    <a:schemeClr val="tx2">
                      <a:lumMod val="75000"/>
                    </a:schemeClr>
                  </a:solidFill>
                  <a:latin typeface="+mn-ea"/>
                  <a:ea typeface="+mn-ea"/>
                </a:rPr>
                <a:t>현장조사</a:t>
              </a:r>
              <a:r>
                <a:rPr kumimoji="0" lang="en-US" altLang="ko-KR" b="1" dirty="0">
                  <a:solidFill>
                    <a:schemeClr val="tx2">
                      <a:lumMod val="75000"/>
                    </a:schemeClr>
                  </a:solidFill>
                  <a:latin typeface="+mn-ea"/>
                  <a:ea typeface="+mn-ea"/>
                </a:rPr>
                <a:t>)</a:t>
              </a:r>
              <a:endParaRPr kumimoji="0" lang="ko-KR" altLang="ko-KR" b="1" dirty="0">
                <a:solidFill>
                  <a:schemeClr val="tx2">
                    <a:lumMod val="7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98" name="Oval 26"/>
            <p:cNvSpPr>
              <a:spLocks noChangeArrowheads="1"/>
            </p:cNvSpPr>
            <p:nvPr/>
          </p:nvSpPr>
          <p:spPr bwMode="auto">
            <a:xfrm>
              <a:off x="1109663" y="3760788"/>
              <a:ext cx="2290762" cy="2052637"/>
            </a:xfrm>
            <a:prstGeom prst="ellipse">
              <a:avLst/>
            </a:prstGeom>
            <a:gradFill rotWithShape="0">
              <a:gsLst>
                <a:gs pos="0">
                  <a:srgbClr val="FCFEFC"/>
                </a:gs>
                <a:gs pos="100000">
                  <a:srgbClr val="CFE5E4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scene3d>
              <a:camera prst="legacyObliqueBottom"/>
              <a:lightRig rig="legacyFlat3" dir="b"/>
            </a:scene3d>
            <a:sp3d extrusionH="163500" prstMaterial="legacyMatte">
              <a:bevelT w="13500" h="13500" prst="angle"/>
              <a:bevelB w="13500" h="13500" prst="angle"/>
              <a:extrusionClr>
                <a:srgbClr val="CFE5E4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0" latinLnBrk="0" hangingPunct="0">
                <a:defRPr/>
              </a:pPr>
              <a:r>
                <a:rPr kumimoji="0" lang="ko-KR" altLang="en-US" b="1" dirty="0">
                  <a:solidFill>
                    <a:schemeClr val="tx2">
                      <a:lumMod val="75000"/>
                    </a:schemeClr>
                  </a:solidFill>
                  <a:latin typeface="+mn-ea"/>
                  <a:ea typeface="+mn-ea"/>
                </a:rPr>
                <a:t>응급아동학대</a:t>
              </a:r>
              <a:endParaRPr kumimoji="0" lang="en-US" altLang="ko-KR" b="1" dirty="0">
                <a:solidFill>
                  <a:schemeClr val="tx2">
                    <a:lumMod val="75000"/>
                  </a:schemeClr>
                </a:solidFill>
                <a:latin typeface="+mn-ea"/>
                <a:ea typeface="+mn-ea"/>
              </a:endParaRPr>
            </a:p>
            <a:p>
              <a:pPr algn="ctr" eaLnBrk="0" latinLnBrk="0" hangingPunct="0">
                <a:defRPr/>
              </a:pPr>
              <a:r>
                <a:rPr kumimoji="0" lang="ko-KR" altLang="en-US" b="1" dirty="0">
                  <a:solidFill>
                    <a:schemeClr val="tx2">
                      <a:lumMod val="75000"/>
                    </a:schemeClr>
                  </a:solidFill>
                  <a:latin typeface="+mn-ea"/>
                  <a:ea typeface="+mn-ea"/>
                </a:rPr>
                <a:t>의심사례</a:t>
              </a:r>
              <a:endParaRPr kumimoji="0" lang="en-US" altLang="ko-KR" b="1" dirty="0">
                <a:solidFill>
                  <a:schemeClr val="tx2">
                    <a:lumMod val="75000"/>
                  </a:schemeClr>
                </a:solidFill>
                <a:latin typeface="+mn-ea"/>
                <a:ea typeface="+mn-ea"/>
              </a:endParaRPr>
            </a:p>
            <a:p>
              <a:pPr algn="ctr" eaLnBrk="0" latinLnBrk="0" hangingPunct="0">
                <a:defRPr/>
              </a:pPr>
              <a:r>
                <a:rPr kumimoji="0" lang="en-US" altLang="ko-KR" b="1" dirty="0">
                  <a:solidFill>
                    <a:schemeClr val="tx2">
                      <a:lumMod val="75000"/>
                    </a:schemeClr>
                  </a:solidFill>
                  <a:latin typeface="+mn-ea"/>
                  <a:ea typeface="+mn-ea"/>
                </a:rPr>
                <a:t>(12</a:t>
              </a:r>
              <a:r>
                <a:rPr kumimoji="0" lang="ko-KR" altLang="en-US" b="1" dirty="0">
                  <a:solidFill>
                    <a:schemeClr val="tx2">
                      <a:lumMod val="75000"/>
                    </a:schemeClr>
                  </a:solidFill>
                  <a:latin typeface="+mn-ea"/>
                  <a:ea typeface="+mn-ea"/>
                </a:rPr>
                <a:t>시간 이내 </a:t>
              </a:r>
              <a:endParaRPr kumimoji="0" lang="en-US" altLang="ko-KR" b="1" dirty="0">
                <a:solidFill>
                  <a:schemeClr val="tx2">
                    <a:lumMod val="75000"/>
                  </a:schemeClr>
                </a:solidFill>
                <a:latin typeface="+mn-ea"/>
                <a:ea typeface="+mn-ea"/>
              </a:endParaRPr>
            </a:p>
            <a:p>
              <a:pPr algn="ctr" eaLnBrk="0" latinLnBrk="0" hangingPunct="0">
                <a:defRPr/>
              </a:pPr>
              <a:r>
                <a:rPr kumimoji="0" lang="ko-KR" altLang="en-US" b="1" dirty="0">
                  <a:solidFill>
                    <a:schemeClr val="tx2">
                      <a:lumMod val="75000"/>
                    </a:schemeClr>
                  </a:solidFill>
                  <a:latin typeface="+mn-ea"/>
                  <a:ea typeface="+mn-ea"/>
                </a:rPr>
                <a:t>현장조사</a:t>
              </a:r>
              <a:r>
                <a:rPr kumimoji="0" lang="en-US" altLang="ko-KR" b="1" dirty="0">
                  <a:solidFill>
                    <a:schemeClr val="tx2">
                      <a:lumMod val="75000"/>
                    </a:schemeClr>
                  </a:solidFill>
                  <a:latin typeface="+mn-ea"/>
                  <a:ea typeface="+mn-ea"/>
                </a:rPr>
                <a:t>)</a:t>
              </a:r>
              <a:endParaRPr kumimoji="0" lang="ko-KR" altLang="ko-KR" b="1" dirty="0">
                <a:solidFill>
                  <a:schemeClr val="tx2">
                    <a:lumMod val="7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99" name="Oval 28"/>
            <p:cNvSpPr>
              <a:spLocks noChangeArrowheads="1"/>
            </p:cNvSpPr>
            <p:nvPr/>
          </p:nvSpPr>
          <p:spPr bwMode="auto">
            <a:xfrm>
              <a:off x="5959475" y="3760788"/>
              <a:ext cx="2293938" cy="2052637"/>
            </a:xfrm>
            <a:prstGeom prst="ellipse">
              <a:avLst/>
            </a:prstGeom>
            <a:gradFill rotWithShape="0">
              <a:gsLst>
                <a:gs pos="0">
                  <a:srgbClr val="FCFEFC"/>
                </a:gs>
                <a:gs pos="100000">
                  <a:srgbClr val="CFE5E4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  <a:scene3d>
              <a:camera prst="legacyObliqueBottom"/>
              <a:lightRig rig="legacyFlat3" dir="b"/>
            </a:scene3d>
            <a:sp3d extrusionH="163500" prstMaterial="legacyMatte">
              <a:bevelT w="13500" h="13500" prst="angle"/>
              <a:bevelB w="13500" h="13500" prst="angle"/>
              <a:extrusionClr>
                <a:srgbClr val="CFE5E4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0" latinLnBrk="0" hangingPunct="0">
                <a:defRPr/>
              </a:pPr>
              <a:r>
                <a:rPr kumimoji="0" lang="ko-KR" altLang="en-US" b="1" dirty="0">
                  <a:solidFill>
                    <a:schemeClr val="tx2">
                      <a:lumMod val="75000"/>
                    </a:schemeClr>
                  </a:solidFill>
                  <a:latin typeface="+mn-ea"/>
                  <a:ea typeface="+mn-ea"/>
                </a:rPr>
                <a:t>일반상담</a:t>
              </a:r>
              <a:endParaRPr kumimoji="0" lang="en-US" altLang="ko-KR" b="1" dirty="0">
                <a:solidFill>
                  <a:schemeClr val="tx2">
                    <a:lumMod val="75000"/>
                  </a:schemeClr>
                </a:solidFill>
                <a:latin typeface="+mn-ea"/>
                <a:ea typeface="+mn-ea"/>
              </a:endParaRPr>
            </a:p>
            <a:p>
              <a:pPr algn="ctr" eaLnBrk="0" latinLnBrk="0" hangingPunct="0">
                <a:defRPr/>
              </a:pPr>
              <a:r>
                <a:rPr kumimoji="0" lang="en-US" altLang="ko-KR" b="1" dirty="0">
                  <a:solidFill>
                    <a:schemeClr val="tx2">
                      <a:lumMod val="75000"/>
                    </a:schemeClr>
                  </a:solidFill>
                  <a:latin typeface="+mn-ea"/>
                  <a:ea typeface="+mn-ea"/>
                </a:rPr>
                <a:t>(</a:t>
              </a:r>
              <a:r>
                <a:rPr kumimoji="0" lang="ko-KR" altLang="en-US" b="1" dirty="0">
                  <a:solidFill>
                    <a:schemeClr val="tx2">
                      <a:lumMod val="75000"/>
                    </a:schemeClr>
                  </a:solidFill>
                  <a:latin typeface="+mn-ea"/>
                  <a:ea typeface="+mn-ea"/>
                </a:rPr>
                <a:t>종결</a:t>
              </a:r>
              <a:r>
                <a:rPr kumimoji="0" lang="en-US" altLang="ko-KR" b="1" dirty="0">
                  <a:solidFill>
                    <a:schemeClr val="tx2">
                      <a:lumMod val="75000"/>
                    </a:schemeClr>
                  </a:solidFill>
                  <a:latin typeface="+mn-ea"/>
                  <a:ea typeface="+mn-ea"/>
                </a:rPr>
                <a:t>)</a:t>
              </a:r>
              <a:endParaRPr kumimoji="0" lang="ko-KR" altLang="ko-KR" b="1" dirty="0">
                <a:solidFill>
                  <a:schemeClr val="tx2">
                    <a:lumMod val="75000"/>
                  </a:schemeClr>
                </a:solidFill>
                <a:latin typeface="+mn-ea"/>
                <a:ea typeface="+mn-ea"/>
              </a:endParaRPr>
            </a:p>
          </p:txBody>
        </p:sp>
        <p:cxnSp>
          <p:nvCxnSpPr>
            <p:cNvPr id="100" name="직선 연결선 99"/>
            <p:cNvCxnSpPr/>
            <p:nvPr/>
          </p:nvCxnSpPr>
          <p:spPr bwMode="auto">
            <a:xfrm rot="5400000">
              <a:off x="4351338" y="3422650"/>
              <a:ext cx="581025" cy="3175"/>
            </a:xfrm>
            <a:prstGeom prst="line">
              <a:avLst/>
            </a:prstGeom>
            <a:ln>
              <a:solidFill>
                <a:srgbClr val="B452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직선 연결선 100"/>
            <p:cNvCxnSpPr/>
            <p:nvPr/>
          </p:nvCxnSpPr>
          <p:spPr bwMode="auto">
            <a:xfrm>
              <a:off x="2290763" y="3470275"/>
              <a:ext cx="4794250" cy="1588"/>
            </a:xfrm>
            <a:prstGeom prst="line">
              <a:avLst/>
            </a:prstGeom>
            <a:ln>
              <a:solidFill>
                <a:srgbClr val="B452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직선 연결선 101"/>
            <p:cNvCxnSpPr/>
            <p:nvPr/>
          </p:nvCxnSpPr>
          <p:spPr bwMode="auto">
            <a:xfrm rot="5400000">
              <a:off x="2167731" y="3593307"/>
              <a:ext cx="244475" cy="1588"/>
            </a:xfrm>
            <a:prstGeom prst="line">
              <a:avLst/>
            </a:prstGeom>
            <a:ln>
              <a:solidFill>
                <a:srgbClr val="B452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직선 연결선 102"/>
            <p:cNvCxnSpPr/>
            <p:nvPr/>
          </p:nvCxnSpPr>
          <p:spPr bwMode="auto">
            <a:xfrm rot="5400000">
              <a:off x="6961981" y="3593307"/>
              <a:ext cx="244475" cy="1588"/>
            </a:xfrm>
            <a:prstGeom prst="line">
              <a:avLst/>
            </a:prstGeom>
            <a:ln>
              <a:solidFill>
                <a:srgbClr val="B452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4" name="_x30620624" descr="EMB000001903a5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57625" y="1714500"/>
              <a:ext cx="1470025" cy="148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71450"/>
            <a:ext cx="8374408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Ⅱ. </a:t>
            </a:r>
            <a:r>
              <a:rPr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아동학대예방사업 이해하기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_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학대피해아동보호절차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: 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사례판정  </a:t>
            </a:r>
            <a:endParaRPr kumimoji="0" lang="en-US" altLang="ko-KR" sz="21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grpSp>
        <p:nvGrpSpPr>
          <p:cNvPr id="2" name="그룹 95"/>
          <p:cNvGrpSpPr/>
          <p:nvPr/>
        </p:nvGrpSpPr>
        <p:grpSpPr>
          <a:xfrm>
            <a:off x="1109663" y="1567941"/>
            <a:ext cx="7143750" cy="4127500"/>
            <a:chOff x="1109663" y="1685925"/>
            <a:chExt cx="7143750" cy="4127500"/>
          </a:xfrm>
        </p:grpSpPr>
        <p:pic>
          <p:nvPicPr>
            <p:cNvPr id="97" name="Picture 1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663950" y="1685925"/>
              <a:ext cx="1500188" cy="1531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8" name="Oval 25"/>
            <p:cNvSpPr>
              <a:spLocks noChangeArrowheads="1"/>
            </p:cNvSpPr>
            <p:nvPr/>
          </p:nvSpPr>
          <p:spPr bwMode="auto">
            <a:xfrm>
              <a:off x="3530600" y="3760788"/>
              <a:ext cx="2293938" cy="2052637"/>
            </a:xfrm>
            <a:prstGeom prst="ellipse">
              <a:avLst/>
            </a:prstGeom>
            <a:gradFill rotWithShape="0">
              <a:gsLst>
                <a:gs pos="0">
                  <a:srgbClr val="FCFEFC"/>
                </a:gs>
                <a:gs pos="100000">
                  <a:srgbClr val="CFE5E4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  <a:scene3d>
              <a:camera prst="legacyObliqueBottom"/>
              <a:lightRig rig="legacyFlat3" dir="b"/>
            </a:scene3d>
            <a:sp3d extrusionH="163500" prstMaterial="legacyMatte">
              <a:bevelT w="13500" h="13500" prst="angle"/>
              <a:bevelB w="13500" h="13500" prst="angle"/>
              <a:extrusionClr>
                <a:srgbClr val="CFE5E4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0" latinLnBrk="0" hangingPunct="0">
                <a:defRPr/>
              </a:pPr>
              <a:r>
                <a:rPr kumimoji="0" lang="ko-KR" altLang="en-US" b="1" dirty="0">
                  <a:solidFill>
                    <a:schemeClr val="tx2">
                      <a:lumMod val="75000"/>
                    </a:schemeClr>
                  </a:solidFill>
                  <a:latin typeface="+mn-ea"/>
                  <a:ea typeface="+mn-ea"/>
                </a:rPr>
                <a:t>아동학대사례</a:t>
              </a:r>
              <a:endParaRPr kumimoji="0" lang="en-US" altLang="ko-KR" b="1" dirty="0">
                <a:solidFill>
                  <a:schemeClr val="tx2">
                    <a:lumMod val="75000"/>
                  </a:schemeClr>
                </a:solidFill>
                <a:latin typeface="+mn-ea"/>
                <a:ea typeface="+mn-ea"/>
              </a:endParaRPr>
            </a:p>
            <a:p>
              <a:pPr algn="ctr" eaLnBrk="0" latinLnBrk="0" hangingPunct="0">
                <a:defRPr/>
              </a:pPr>
              <a:r>
                <a:rPr kumimoji="0" lang="en-US" altLang="ko-KR" b="1" dirty="0">
                  <a:solidFill>
                    <a:schemeClr val="tx2">
                      <a:lumMod val="75000"/>
                    </a:schemeClr>
                  </a:solidFill>
                  <a:latin typeface="+mn-ea"/>
                  <a:ea typeface="+mn-ea"/>
                </a:rPr>
                <a:t>(</a:t>
              </a:r>
              <a:r>
                <a:rPr kumimoji="0" lang="ko-KR" altLang="en-US" b="1" dirty="0">
                  <a:solidFill>
                    <a:schemeClr val="tx2">
                      <a:lumMod val="75000"/>
                    </a:schemeClr>
                  </a:solidFill>
                  <a:latin typeface="+mn-ea"/>
                  <a:ea typeface="+mn-ea"/>
                </a:rPr>
                <a:t>긴급격리</a:t>
              </a:r>
              <a:endParaRPr kumimoji="0" lang="en-US" altLang="ko-KR" b="1" dirty="0">
                <a:solidFill>
                  <a:schemeClr val="tx2">
                    <a:lumMod val="75000"/>
                  </a:schemeClr>
                </a:solidFill>
                <a:latin typeface="+mn-ea"/>
                <a:ea typeface="+mn-ea"/>
              </a:endParaRPr>
            </a:p>
            <a:p>
              <a:pPr algn="ctr" eaLnBrk="0" latinLnBrk="0" hangingPunct="0">
                <a:defRPr/>
              </a:pPr>
              <a:r>
                <a:rPr kumimoji="0" lang="ko-KR" altLang="en-US" b="1" dirty="0">
                  <a:solidFill>
                    <a:schemeClr val="tx2">
                      <a:lumMod val="75000"/>
                    </a:schemeClr>
                  </a:solidFill>
                  <a:latin typeface="+mn-ea"/>
                  <a:ea typeface="+mn-ea"/>
                </a:rPr>
                <a:t>필요여부판단</a:t>
              </a:r>
              <a:r>
                <a:rPr kumimoji="0" lang="en-US" altLang="ko-KR" b="1" dirty="0">
                  <a:solidFill>
                    <a:schemeClr val="tx2">
                      <a:lumMod val="75000"/>
                    </a:schemeClr>
                  </a:solidFill>
                  <a:latin typeface="+mn-ea"/>
                  <a:ea typeface="+mn-ea"/>
                </a:rPr>
                <a:t>)</a:t>
              </a:r>
              <a:endParaRPr kumimoji="0" lang="ko-KR" altLang="ko-KR" b="1" dirty="0">
                <a:solidFill>
                  <a:schemeClr val="tx2">
                    <a:lumMod val="7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99" name="Oval 26"/>
            <p:cNvSpPr>
              <a:spLocks noChangeArrowheads="1"/>
            </p:cNvSpPr>
            <p:nvPr/>
          </p:nvSpPr>
          <p:spPr bwMode="auto">
            <a:xfrm>
              <a:off x="1109663" y="3760788"/>
              <a:ext cx="2290762" cy="2052637"/>
            </a:xfrm>
            <a:prstGeom prst="ellipse">
              <a:avLst/>
            </a:prstGeom>
            <a:gradFill rotWithShape="0">
              <a:gsLst>
                <a:gs pos="0">
                  <a:srgbClr val="FCFEFC"/>
                </a:gs>
                <a:gs pos="100000">
                  <a:srgbClr val="CFE5E4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scene3d>
              <a:camera prst="legacyObliqueBottom"/>
              <a:lightRig rig="legacyFlat3" dir="b"/>
            </a:scene3d>
            <a:sp3d extrusionH="163500" prstMaterial="legacyMatte">
              <a:bevelT w="13500" h="13500" prst="angle"/>
              <a:bevelB w="13500" h="13500" prst="angle"/>
              <a:extrusionClr>
                <a:srgbClr val="CFE5E4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0" latinLnBrk="0" hangingPunct="0">
                <a:defRPr/>
              </a:pPr>
              <a:r>
                <a:rPr kumimoji="0" lang="ko-KR" altLang="en-US" b="1" dirty="0">
                  <a:solidFill>
                    <a:schemeClr val="tx2">
                      <a:lumMod val="75000"/>
                    </a:schemeClr>
                  </a:solidFill>
                  <a:latin typeface="+mn-ea"/>
                  <a:ea typeface="+mn-ea"/>
                </a:rPr>
                <a:t>잠재위험사례</a:t>
              </a:r>
              <a:endParaRPr kumimoji="0" lang="en-US" altLang="ko-KR" b="1" dirty="0">
                <a:solidFill>
                  <a:schemeClr val="tx2">
                    <a:lumMod val="7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100" name="Oval 28"/>
            <p:cNvSpPr>
              <a:spLocks noChangeArrowheads="1"/>
            </p:cNvSpPr>
            <p:nvPr/>
          </p:nvSpPr>
          <p:spPr bwMode="auto">
            <a:xfrm>
              <a:off x="5959475" y="3760788"/>
              <a:ext cx="2293938" cy="2052637"/>
            </a:xfrm>
            <a:prstGeom prst="ellipse">
              <a:avLst/>
            </a:prstGeom>
            <a:gradFill rotWithShape="0">
              <a:gsLst>
                <a:gs pos="0">
                  <a:srgbClr val="FCFEFC"/>
                </a:gs>
                <a:gs pos="100000">
                  <a:srgbClr val="CFE5E4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  <a:scene3d>
              <a:camera prst="legacyObliqueBottom"/>
              <a:lightRig rig="legacyFlat3" dir="b"/>
            </a:scene3d>
            <a:sp3d extrusionH="163500" prstMaterial="legacyMatte">
              <a:bevelT w="13500" h="13500" prst="angle"/>
              <a:bevelB w="13500" h="13500" prst="angle"/>
              <a:extrusionClr>
                <a:srgbClr val="CFE5E4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0" latinLnBrk="0" hangingPunct="0">
                <a:defRPr/>
              </a:pPr>
              <a:r>
                <a:rPr kumimoji="0" lang="ko-KR" altLang="en-US" b="1" dirty="0">
                  <a:solidFill>
                    <a:schemeClr val="tx2">
                      <a:lumMod val="75000"/>
                    </a:schemeClr>
                  </a:solidFill>
                  <a:latin typeface="+mn-ea"/>
                  <a:ea typeface="+mn-ea"/>
                </a:rPr>
                <a:t>일반사례</a:t>
              </a:r>
              <a:endParaRPr kumimoji="0" lang="en-US" altLang="ko-KR" b="1" dirty="0">
                <a:solidFill>
                  <a:schemeClr val="tx2">
                    <a:lumMod val="75000"/>
                  </a:schemeClr>
                </a:solidFill>
                <a:latin typeface="+mn-ea"/>
                <a:ea typeface="+mn-ea"/>
              </a:endParaRPr>
            </a:p>
          </p:txBody>
        </p:sp>
        <p:cxnSp>
          <p:nvCxnSpPr>
            <p:cNvPr id="101" name="직선 연결선 100"/>
            <p:cNvCxnSpPr/>
            <p:nvPr/>
          </p:nvCxnSpPr>
          <p:spPr bwMode="auto">
            <a:xfrm rot="5400000">
              <a:off x="4351338" y="3422650"/>
              <a:ext cx="581025" cy="3175"/>
            </a:xfrm>
            <a:prstGeom prst="line">
              <a:avLst/>
            </a:prstGeom>
            <a:ln>
              <a:solidFill>
                <a:srgbClr val="B452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직선 연결선 101"/>
            <p:cNvCxnSpPr/>
            <p:nvPr/>
          </p:nvCxnSpPr>
          <p:spPr bwMode="auto">
            <a:xfrm>
              <a:off x="2290763" y="3470275"/>
              <a:ext cx="4794250" cy="1588"/>
            </a:xfrm>
            <a:prstGeom prst="line">
              <a:avLst/>
            </a:prstGeom>
            <a:ln>
              <a:solidFill>
                <a:srgbClr val="B452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직선 연결선 102"/>
            <p:cNvCxnSpPr/>
            <p:nvPr/>
          </p:nvCxnSpPr>
          <p:spPr bwMode="auto">
            <a:xfrm rot="5400000">
              <a:off x="2167731" y="3593307"/>
              <a:ext cx="244475" cy="1588"/>
            </a:xfrm>
            <a:prstGeom prst="line">
              <a:avLst/>
            </a:prstGeom>
            <a:ln>
              <a:solidFill>
                <a:srgbClr val="B452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직선 연결선 103"/>
            <p:cNvCxnSpPr/>
            <p:nvPr/>
          </p:nvCxnSpPr>
          <p:spPr bwMode="auto">
            <a:xfrm rot="5400000">
              <a:off x="6961981" y="3593307"/>
              <a:ext cx="244475" cy="1588"/>
            </a:xfrm>
            <a:prstGeom prst="line">
              <a:avLst/>
            </a:prstGeom>
            <a:ln>
              <a:solidFill>
                <a:srgbClr val="B452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71450"/>
            <a:ext cx="8468985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Ⅱ. </a:t>
            </a:r>
            <a:r>
              <a:rPr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아동학대예방사업 이해하기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_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학대피해아동보호절차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: </a:t>
            </a:r>
            <a:r>
              <a:rPr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조치결정 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  </a:t>
            </a:r>
            <a:endParaRPr kumimoji="0" lang="en-US" altLang="ko-KR" sz="21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grpSp>
        <p:nvGrpSpPr>
          <p:cNvPr id="2" name="그룹 6"/>
          <p:cNvGrpSpPr/>
          <p:nvPr/>
        </p:nvGrpSpPr>
        <p:grpSpPr>
          <a:xfrm>
            <a:off x="438328" y="980728"/>
            <a:ext cx="8321675" cy="4935662"/>
            <a:chOff x="506413" y="1257176"/>
            <a:chExt cx="8321675" cy="4935662"/>
          </a:xfrm>
        </p:grpSpPr>
        <p:grpSp>
          <p:nvGrpSpPr>
            <p:cNvPr id="3" name="그룹 44"/>
            <p:cNvGrpSpPr>
              <a:grpSpLocks/>
            </p:cNvGrpSpPr>
            <p:nvPr/>
          </p:nvGrpSpPr>
          <p:grpSpPr bwMode="auto">
            <a:xfrm>
              <a:off x="2143125" y="4572000"/>
              <a:ext cx="4714875" cy="1620838"/>
              <a:chOff x="428596" y="4500570"/>
              <a:chExt cx="6429420" cy="1620838"/>
            </a:xfrm>
          </p:grpSpPr>
          <p:pic>
            <p:nvPicPr>
              <p:cNvPr id="34" name="Picture 2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28596" y="4572008"/>
                <a:ext cx="5676900" cy="1549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35" name="Shape 34"/>
              <p:cNvCxnSpPr/>
              <p:nvPr/>
            </p:nvCxnSpPr>
            <p:spPr>
              <a:xfrm flipV="1">
                <a:off x="6104670" y="4500570"/>
                <a:ext cx="753346" cy="846138"/>
              </a:xfrm>
              <a:prstGeom prst="curvedConnector2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5"/>
              <p:cNvSpPr txBox="1"/>
              <p:nvPr/>
            </p:nvSpPr>
            <p:spPr>
              <a:xfrm>
                <a:off x="718678" y="4678370"/>
                <a:ext cx="5143536" cy="138430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ko-KR" sz="1400" b="1" dirty="0">
                    <a:latin typeface="+mn-ea"/>
                    <a:ea typeface="+mn-ea"/>
                  </a:rPr>
                  <a:t>&lt;</a:t>
                </a:r>
                <a:r>
                  <a:rPr lang="ko-KR" altLang="en-US" sz="1400" b="1" dirty="0">
                    <a:latin typeface="+mn-ea"/>
                    <a:ea typeface="+mn-ea"/>
                  </a:rPr>
                  <a:t>고려사항</a:t>
                </a:r>
                <a:r>
                  <a:rPr lang="en-US" altLang="ko-KR" sz="1400" b="1" dirty="0">
                    <a:latin typeface="+mn-ea"/>
                    <a:ea typeface="+mn-ea"/>
                  </a:rPr>
                  <a:t>&gt;</a:t>
                </a:r>
                <a:r>
                  <a:rPr lang="ko-KR" altLang="en-US" sz="1400" b="1" dirty="0">
                    <a:latin typeface="+mn-ea"/>
                    <a:ea typeface="+mn-ea"/>
                  </a:rPr>
                  <a:t> </a:t>
                </a:r>
                <a:endParaRPr lang="en-US" altLang="ko-KR" sz="1400" b="1" dirty="0">
                  <a:latin typeface="+mn-ea"/>
                  <a:ea typeface="+mn-ea"/>
                </a:endParaRPr>
              </a:p>
              <a:p>
                <a:pPr>
                  <a:buFont typeface="Arial" pitchFamily="34" charset="0"/>
                  <a:buChar char="•"/>
                  <a:defRPr/>
                </a:pPr>
                <a:r>
                  <a:rPr lang="ko-KR" altLang="en-US" sz="1400" b="1" dirty="0">
                    <a:latin typeface="+mn-ea"/>
                    <a:ea typeface="+mn-ea"/>
                  </a:rPr>
                  <a:t>피해아동 신체의 손상정도</a:t>
                </a:r>
                <a:endParaRPr lang="en-US" altLang="ko-KR" sz="1400" b="1" dirty="0">
                  <a:latin typeface="+mn-ea"/>
                  <a:ea typeface="+mn-ea"/>
                </a:endParaRPr>
              </a:p>
              <a:p>
                <a:pPr>
                  <a:buFont typeface="Arial" pitchFamily="34" charset="0"/>
                  <a:buChar char="•"/>
                  <a:defRPr/>
                </a:pPr>
                <a:r>
                  <a:rPr lang="ko-KR" altLang="en-US" sz="1400" b="1" dirty="0">
                    <a:latin typeface="+mn-ea"/>
                    <a:ea typeface="+mn-ea"/>
                  </a:rPr>
                  <a:t>아동의 진술확보 등 증거자료 수집상황</a:t>
                </a:r>
                <a:endParaRPr lang="en-US" altLang="ko-KR" sz="1400" b="1" dirty="0">
                  <a:latin typeface="+mn-ea"/>
                  <a:ea typeface="+mn-ea"/>
                </a:endParaRPr>
              </a:p>
              <a:p>
                <a:pPr>
                  <a:buFont typeface="Arial" pitchFamily="34" charset="0"/>
                  <a:buChar char="•"/>
                  <a:defRPr/>
                </a:pPr>
                <a:r>
                  <a:rPr lang="ko-KR" altLang="en-US" sz="1400" b="1" dirty="0">
                    <a:latin typeface="+mn-ea"/>
                    <a:ea typeface="+mn-ea"/>
                  </a:rPr>
                  <a:t>학대의 고의성 및 반복성 등 학대 경향 </a:t>
                </a:r>
                <a:endParaRPr lang="en-US" altLang="ko-KR" sz="1400" b="1" dirty="0">
                  <a:latin typeface="+mn-ea"/>
                  <a:ea typeface="+mn-ea"/>
                </a:endParaRPr>
              </a:p>
              <a:p>
                <a:pPr>
                  <a:buFont typeface="Arial" pitchFamily="34" charset="0"/>
                  <a:buChar char="•"/>
                  <a:defRPr/>
                </a:pPr>
                <a:r>
                  <a:rPr lang="ko-KR" altLang="en-US" sz="1400" b="1" dirty="0">
                    <a:latin typeface="+mn-ea"/>
                    <a:ea typeface="+mn-ea"/>
                  </a:rPr>
                  <a:t>학대의 재발가능성</a:t>
                </a:r>
                <a:endParaRPr lang="en-US" altLang="ko-KR" sz="1400" b="1" dirty="0">
                  <a:latin typeface="+mn-ea"/>
                  <a:ea typeface="+mn-ea"/>
                </a:endParaRPr>
              </a:p>
              <a:p>
                <a:pPr>
                  <a:buFont typeface="Arial" pitchFamily="34" charset="0"/>
                  <a:buChar char="•"/>
                  <a:defRPr/>
                </a:pPr>
                <a:r>
                  <a:rPr lang="ko-KR" altLang="en-US" sz="1400" b="1" dirty="0">
                    <a:latin typeface="+mn-ea"/>
                    <a:ea typeface="+mn-ea"/>
                  </a:rPr>
                  <a:t>피해아동의 의사 등</a:t>
                </a:r>
              </a:p>
            </p:txBody>
          </p:sp>
        </p:grpSp>
        <p:grpSp>
          <p:nvGrpSpPr>
            <p:cNvPr id="4" name="그룹 33"/>
            <p:cNvGrpSpPr>
              <a:grpSpLocks/>
            </p:cNvGrpSpPr>
            <p:nvPr/>
          </p:nvGrpSpPr>
          <p:grpSpPr bwMode="auto">
            <a:xfrm>
              <a:off x="506413" y="1476376"/>
              <a:ext cx="3990974" cy="2900364"/>
              <a:chOff x="506413" y="1476361"/>
              <a:chExt cx="3990974" cy="2900387"/>
            </a:xfrm>
          </p:grpSpPr>
          <p:grpSp>
            <p:nvGrpSpPr>
              <p:cNvPr id="5" name="그룹 37"/>
              <p:cNvGrpSpPr>
                <a:grpSpLocks/>
              </p:cNvGrpSpPr>
              <p:nvPr/>
            </p:nvGrpSpPr>
            <p:grpSpPr bwMode="auto">
              <a:xfrm>
                <a:off x="506413" y="1476361"/>
                <a:ext cx="3990974" cy="2900387"/>
                <a:chOff x="646136" y="1336643"/>
                <a:chExt cx="3990954" cy="2900404"/>
              </a:xfrm>
            </p:grpSpPr>
            <p:pic>
              <p:nvPicPr>
                <p:cNvPr id="25" name="Picture 6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2258998" y="1336643"/>
                  <a:ext cx="796974" cy="8778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6" name="Oval 26"/>
                <p:cNvSpPr>
                  <a:spLocks noChangeArrowheads="1"/>
                </p:cNvSpPr>
                <p:nvPr/>
              </p:nvSpPr>
              <p:spPr bwMode="auto">
                <a:xfrm>
                  <a:off x="646136" y="3011480"/>
                  <a:ext cx="1247768" cy="1223979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EFC"/>
                    </a:gs>
                    <a:gs pos="100000">
                      <a:srgbClr val="CFE5E4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scene3d>
                  <a:camera prst="legacyObliqueBottom"/>
                  <a:lightRig rig="legacyFlat3" dir="b"/>
                </a:scene3d>
                <a:sp3d extrusionH="163500" prstMaterial="legacyMatte">
                  <a:bevelT w="13500" h="13500" prst="angle"/>
                  <a:bevelB w="13500" h="13500" prst="angle"/>
                  <a:extrusionClr>
                    <a:srgbClr val="CFE5E4"/>
                  </a:extrusionClr>
                </a:sp3d>
              </p:spPr>
              <p:txBody>
                <a:bodyPr wrap="none" anchor="ctr">
                  <a:flatTx/>
                </a:bodyPr>
                <a:lstStyle/>
                <a:p>
                  <a:pPr algn="ctr" eaLnBrk="0" latinLnBrk="0" hangingPunct="0">
                    <a:defRPr/>
                  </a:pPr>
                  <a:r>
                    <a:rPr kumimoji="0" lang="ko-KR" altLang="en-US" b="1" dirty="0" err="1">
                      <a:solidFill>
                        <a:schemeClr val="tx2">
                          <a:lumMod val="75000"/>
                        </a:schemeClr>
                      </a:solidFill>
                      <a:latin typeface="+mn-ea"/>
                      <a:ea typeface="+mn-ea"/>
                    </a:rPr>
                    <a:t>원가정보호</a:t>
                  </a:r>
                  <a:endParaRPr kumimoji="0" lang="ko-KR" altLang="ko-KR" b="1" dirty="0">
                    <a:solidFill>
                      <a:schemeClr val="tx2">
                        <a:lumMod val="75000"/>
                      </a:schemeClr>
                    </a:solidFill>
                    <a:latin typeface="+mn-ea"/>
                    <a:ea typeface="+mn-ea"/>
                  </a:endParaRPr>
                </a:p>
              </p:txBody>
            </p:sp>
            <p:grpSp>
              <p:nvGrpSpPr>
                <p:cNvPr id="6" name="그룹 23"/>
                <p:cNvGrpSpPr>
                  <a:grpSpLocks/>
                </p:cNvGrpSpPr>
                <p:nvPr/>
              </p:nvGrpSpPr>
              <p:grpSpPr bwMode="auto">
                <a:xfrm>
                  <a:off x="1281133" y="2584436"/>
                  <a:ext cx="2730486" cy="452444"/>
                  <a:chOff x="1770060" y="3206736"/>
                  <a:chExt cx="2730486" cy="452444"/>
                </a:xfrm>
              </p:grpSpPr>
              <p:cxnSp>
                <p:nvCxnSpPr>
                  <p:cNvPr id="30" name="직선 연결선 29"/>
                  <p:cNvCxnSpPr/>
                  <p:nvPr/>
                </p:nvCxnSpPr>
                <p:spPr bwMode="auto">
                  <a:xfrm rot="5400000">
                    <a:off x="2925750" y="3432164"/>
                    <a:ext cx="452444" cy="1587"/>
                  </a:xfrm>
                  <a:prstGeom prst="line">
                    <a:avLst/>
                  </a:prstGeom>
                  <a:ln>
                    <a:solidFill>
                      <a:srgbClr val="B452A8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직선 연결선 30"/>
                  <p:cNvCxnSpPr/>
                  <p:nvPr/>
                </p:nvCxnSpPr>
                <p:spPr bwMode="auto">
                  <a:xfrm>
                    <a:off x="1770060" y="3419464"/>
                    <a:ext cx="2730486" cy="1588"/>
                  </a:xfrm>
                  <a:prstGeom prst="line">
                    <a:avLst/>
                  </a:prstGeom>
                  <a:ln>
                    <a:solidFill>
                      <a:srgbClr val="B452A8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직선 연결선 31"/>
                  <p:cNvCxnSpPr/>
                  <p:nvPr/>
                </p:nvCxnSpPr>
                <p:spPr bwMode="auto">
                  <a:xfrm rot="5400000">
                    <a:off x="1674809" y="3516303"/>
                    <a:ext cx="190503" cy="0"/>
                  </a:xfrm>
                  <a:prstGeom prst="line">
                    <a:avLst/>
                  </a:prstGeom>
                  <a:ln>
                    <a:solidFill>
                      <a:srgbClr val="B452A8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직선 연결선 15"/>
                  <p:cNvCxnSpPr/>
                  <p:nvPr/>
                </p:nvCxnSpPr>
                <p:spPr bwMode="auto">
                  <a:xfrm rot="5400000">
                    <a:off x="4395770" y="3519478"/>
                    <a:ext cx="190503" cy="0"/>
                  </a:xfrm>
                  <a:prstGeom prst="line">
                    <a:avLst/>
                  </a:prstGeom>
                  <a:ln>
                    <a:solidFill>
                      <a:srgbClr val="B452A8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8" name="Oval 26"/>
                <p:cNvSpPr>
                  <a:spLocks noChangeArrowheads="1"/>
                </p:cNvSpPr>
                <p:nvPr/>
              </p:nvSpPr>
              <p:spPr bwMode="auto">
                <a:xfrm>
                  <a:off x="2044716" y="3013067"/>
                  <a:ext cx="1247768" cy="122398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EFC"/>
                    </a:gs>
                    <a:gs pos="100000">
                      <a:srgbClr val="CFE5E4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scene3d>
                  <a:camera prst="legacyObliqueBottom"/>
                  <a:lightRig rig="legacyFlat3" dir="b"/>
                </a:scene3d>
                <a:sp3d extrusionH="163500" prstMaterial="legacyMatte">
                  <a:bevelT w="13500" h="13500" prst="angle"/>
                  <a:bevelB w="13500" h="13500" prst="angle"/>
                  <a:extrusionClr>
                    <a:srgbClr val="CFE5E4"/>
                  </a:extrusionClr>
                </a:sp3d>
              </p:spPr>
              <p:txBody>
                <a:bodyPr wrap="none" anchor="ctr">
                  <a:flatTx/>
                </a:bodyPr>
                <a:lstStyle/>
                <a:p>
                  <a:pPr algn="ctr" eaLnBrk="0" latinLnBrk="0" hangingPunct="0">
                    <a:defRPr/>
                  </a:pPr>
                  <a:r>
                    <a:rPr kumimoji="0" lang="ko-KR" altLang="en-US" b="1" dirty="0">
                      <a:solidFill>
                        <a:schemeClr val="tx2">
                          <a:lumMod val="75000"/>
                        </a:schemeClr>
                      </a:solidFill>
                      <a:latin typeface="+mn-ea"/>
                      <a:ea typeface="+mn-ea"/>
                    </a:rPr>
                    <a:t>격리보호</a:t>
                  </a:r>
                  <a:endParaRPr kumimoji="0" lang="ko-KR" altLang="ko-KR" b="1" dirty="0">
                    <a:solidFill>
                      <a:schemeClr val="tx2">
                        <a:lumMod val="75000"/>
                      </a:schemeClr>
                    </a:solidFill>
                    <a:latin typeface="+mn-ea"/>
                    <a:ea typeface="+mn-ea"/>
                  </a:endParaRPr>
                </a:p>
              </p:txBody>
            </p:sp>
            <p:sp>
              <p:nvSpPr>
                <p:cNvPr id="29" name="Oval 26"/>
                <p:cNvSpPr>
                  <a:spLocks noChangeArrowheads="1"/>
                </p:cNvSpPr>
                <p:nvPr/>
              </p:nvSpPr>
              <p:spPr bwMode="auto">
                <a:xfrm>
                  <a:off x="3389322" y="3003542"/>
                  <a:ext cx="1247768" cy="122398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EFC"/>
                    </a:gs>
                    <a:gs pos="100000">
                      <a:srgbClr val="CFE5E4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scene3d>
                  <a:camera prst="legacyObliqueBottom"/>
                  <a:lightRig rig="legacyFlat3" dir="b"/>
                </a:scene3d>
                <a:sp3d extrusionH="163500" prstMaterial="legacyMatte">
                  <a:bevelT w="13500" h="13500" prst="angle"/>
                  <a:bevelB w="13500" h="13500" prst="angle"/>
                  <a:extrusionClr>
                    <a:srgbClr val="CFE5E4"/>
                  </a:extrusionClr>
                </a:sp3d>
              </p:spPr>
              <p:txBody>
                <a:bodyPr wrap="none" anchor="ctr">
                  <a:flatTx/>
                </a:bodyPr>
                <a:lstStyle/>
                <a:p>
                  <a:pPr algn="ctr" eaLnBrk="0" latinLnBrk="0" hangingPunct="0">
                    <a:defRPr/>
                  </a:pPr>
                  <a:r>
                    <a:rPr kumimoji="0" lang="ko-KR" altLang="en-US" b="1" dirty="0" err="1">
                      <a:solidFill>
                        <a:schemeClr val="tx2">
                          <a:lumMod val="75000"/>
                        </a:schemeClr>
                      </a:solidFill>
                      <a:latin typeface="+mn-ea"/>
                      <a:ea typeface="+mn-ea"/>
                    </a:rPr>
                    <a:t>타기관의뢰</a:t>
                  </a:r>
                  <a:endParaRPr kumimoji="0" lang="ko-KR" altLang="ko-KR" b="1" dirty="0">
                    <a:solidFill>
                      <a:schemeClr val="tx2">
                        <a:lumMod val="75000"/>
                      </a:schemeClr>
                    </a:solidFill>
                    <a:latin typeface="+mn-ea"/>
                    <a:ea typeface="+mn-ea"/>
                  </a:endParaRPr>
                </a:p>
              </p:txBody>
            </p:sp>
          </p:grpSp>
          <p:sp>
            <p:nvSpPr>
              <p:cNvPr id="24" name="순서도: 대체 처리 23"/>
              <p:cNvSpPr/>
              <p:nvPr/>
            </p:nvSpPr>
            <p:spPr bwMode="auto">
              <a:xfrm>
                <a:off x="1928794" y="2357430"/>
                <a:ext cx="1214446" cy="357190"/>
              </a:xfrm>
              <a:prstGeom prst="flowChartAlternateProcess">
                <a:avLst/>
              </a:prstGeom>
              <a:ln>
                <a:headEnd/>
                <a:tailEnd/>
              </a:ln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ko-KR" altLang="en-US" sz="2000" b="1"/>
                  <a:t>피해아동</a:t>
                </a:r>
                <a:endParaRPr lang="ko-KR" altLang="en-US" sz="2000" b="1" dirty="0"/>
              </a:p>
            </p:txBody>
          </p:sp>
        </p:grpSp>
        <p:grpSp>
          <p:nvGrpSpPr>
            <p:cNvPr id="7" name="그룹 36"/>
            <p:cNvGrpSpPr>
              <a:grpSpLocks/>
            </p:cNvGrpSpPr>
            <p:nvPr/>
          </p:nvGrpSpPr>
          <p:grpSpPr bwMode="auto">
            <a:xfrm>
              <a:off x="4837113" y="1257176"/>
              <a:ext cx="3990975" cy="3124322"/>
              <a:chOff x="4837113" y="1257696"/>
              <a:chExt cx="3990975" cy="3123827"/>
            </a:xfrm>
          </p:grpSpPr>
          <p:pic>
            <p:nvPicPr>
              <p:cNvPr id="11" name="Picture 3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440285" y="1257696"/>
                <a:ext cx="771099" cy="12218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" name="Oval 26"/>
              <p:cNvSpPr>
                <a:spLocks noChangeArrowheads="1"/>
              </p:cNvSpPr>
              <p:nvPr/>
            </p:nvSpPr>
            <p:spPr bwMode="auto">
              <a:xfrm>
                <a:off x="4837113" y="3156167"/>
                <a:ext cx="1247775" cy="1223768"/>
              </a:xfrm>
              <a:prstGeom prst="ellipse">
                <a:avLst/>
              </a:prstGeom>
              <a:gradFill rotWithShape="0">
                <a:gsLst>
                  <a:gs pos="0">
                    <a:srgbClr val="FCFEFC"/>
                  </a:gs>
                  <a:gs pos="100000">
                    <a:srgbClr val="CFE5E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scene3d>
                <a:camera prst="legacyObliqueBottom"/>
                <a:lightRig rig="legacyFlat3" dir="b"/>
              </a:scene3d>
              <a:sp3d extrusionH="163500" prstMaterial="legacyMatte">
                <a:bevelT w="13500" h="13500" prst="angle"/>
                <a:bevelB w="13500" h="13500" prst="angle"/>
                <a:extrusionClr>
                  <a:srgbClr val="CFE5E4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algn="ctr" eaLnBrk="0" latinLnBrk="0" hangingPunct="0">
                  <a:defRPr/>
                </a:pPr>
                <a:r>
                  <a:rPr kumimoji="0" lang="ko-KR" altLang="en-US" b="1" dirty="0">
                    <a:solidFill>
                      <a:schemeClr val="tx2">
                        <a:lumMod val="75000"/>
                      </a:schemeClr>
                    </a:solidFill>
                    <a:latin typeface="+mn-ea"/>
                    <a:ea typeface="+mn-ea"/>
                  </a:rPr>
                  <a:t>지속관찰</a:t>
                </a:r>
                <a:endParaRPr kumimoji="0" lang="ko-KR" altLang="ko-KR" b="1" dirty="0">
                  <a:solidFill>
                    <a:schemeClr val="tx2">
                      <a:lumMod val="75000"/>
                    </a:schemeClr>
                  </a:solidFill>
                  <a:latin typeface="+mn-ea"/>
                  <a:ea typeface="+mn-ea"/>
                </a:endParaRPr>
              </a:p>
            </p:txBody>
          </p:sp>
          <p:grpSp>
            <p:nvGrpSpPr>
              <p:cNvPr id="8" name="그룹 26"/>
              <p:cNvGrpSpPr>
                <a:grpSpLocks/>
              </p:cNvGrpSpPr>
              <p:nvPr/>
            </p:nvGrpSpPr>
            <p:grpSpPr bwMode="auto">
              <a:xfrm>
                <a:off x="5472104" y="2703802"/>
                <a:ext cx="2730486" cy="452365"/>
                <a:chOff x="1770060" y="3041941"/>
                <a:chExt cx="2730486" cy="452367"/>
              </a:xfrm>
            </p:grpSpPr>
            <p:cxnSp>
              <p:nvCxnSpPr>
                <p:cNvPr id="18" name="직선 연결선 17"/>
                <p:cNvCxnSpPr/>
                <p:nvPr/>
              </p:nvCxnSpPr>
              <p:spPr bwMode="auto">
                <a:xfrm rot="5400000">
                  <a:off x="2925788" y="3267331"/>
                  <a:ext cx="452367" cy="1587"/>
                </a:xfrm>
                <a:prstGeom prst="line">
                  <a:avLst/>
                </a:prstGeom>
                <a:ln>
                  <a:solidFill>
                    <a:srgbClr val="B452A8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직선 연결선 18"/>
                <p:cNvCxnSpPr/>
                <p:nvPr/>
              </p:nvCxnSpPr>
              <p:spPr bwMode="auto">
                <a:xfrm>
                  <a:off x="1770060" y="3250170"/>
                  <a:ext cx="2730486" cy="1587"/>
                </a:xfrm>
                <a:prstGeom prst="line">
                  <a:avLst/>
                </a:prstGeom>
                <a:ln>
                  <a:solidFill>
                    <a:srgbClr val="B452A8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직선 연결선 19"/>
                <p:cNvCxnSpPr/>
                <p:nvPr/>
              </p:nvCxnSpPr>
              <p:spPr bwMode="auto">
                <a:xfrm rot="5400000">
                  <a:off x="1674825" y="3313362"/>
                  <a:ext cx="190471" cy="0"/>
                </a:xfrm>
                <a:prstGeom prst="line">
                  <a:avLst/>
                </a:prstGeom>
                <a:ln>
                  <a:solidFill>
                    <a:srgbClr val="B452A8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직선 연결선 20"/>
                <p:cNvCxnSpPr/>
                <p:nvPr/>
              </p:nvCxnSpPr>
              <p:spPr bwMode="auto">
                <a:xfrm rot="5400000">
                  <a:off x="4395786" y="3329235"/>
                  <a:ext cx="190471" cy="0"/>
                </a:xfrm>
                <a:prstGeom prst="line">
                  <a:avLst/>
                </a:prstGeom>
                <a:ln>
                  <a:solidFill>
                    <a:srgbClr val="B452A8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" name="Oval 26"/>
              <p:cNvSpPr>
                <a:spLocks noChangeArrowheads="1"/>
              </p:cNvSpPr>
              <p:nvPr/>
            </p:nvSpPr>
            <p:spPr bwMode="auto">
              <a:xfrm>
                <a:off x="6235700" y="3157756"/>
                <a:ext cx="1247775" cy="1223767"/>
              </a:xfrm>
              <a:prstGeom prst="ellipse">
                <a:avLst/>
              </a:prstGeom>
              <a:gradFill rotWithShape="0">
                <a:gsLst>
                  <a:gs pos="0">
                    <a:srgbClr val="FCFEFC"/>
                  </a:gs>
                  <a:gs pos="100000">
                    <a:srgbClr val="CFE5E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scene3d>
                <a:camera prst="legacyObliqueBottom"/>
                <a:lightRig rig="legacyFlat3" dir="b"/>
              </a:scene3d>
              <a:sp3d extrusionH="163500" prstMaterial="legacyMatte">
                <a:bevelT w="13500" h="13500" prst="angle"/>
                <a:bevelB w="13500" h="13500" prst="angle"/>
                <a:extrusionClr>
                  <a:srgbClr val="CFE5E4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algn="ctr" eaLnBrk="0" latinLnBrk="0" hangingPunct="0">
                  <a:defRPr/>
                </a:pPr>
                <a:r>
                  <a:rPr kumimoji="0" lang="ko-KR" altLang="en-US" b="1" dirty="0">
                    <a:solidFill>
                      <a:schemeClr val="tx2">
                        <a:lumMod val="75000"/>
                      </a:schemeClr>
                    </a:solidFill>
                    <a:latin typeface="+mn-ea"/>
                    <a:ea typeface="+mn-ea"/>
                  </a:rPr>
                  <a:t>고소</a:t>
                </a:r>
                <a:r>
                  <a:rPr kumimoji="0" lang="ko-KR" altLang="en-US" b="1" dirty="0">
                    <a:solidFill>
                      <a:schemeClr val="tx2">
                        <a:lumMod val="75000"/>
                      </a:schemeClr>
                    </a:solidFill>
                    <a:latin typeface="맑은 고딕"/>
                    <a:ea typeface="맑은 고딕"/>
                  </a:rPr>
                  <a:t>∙고발 </a:t>
                </a:r>
                <a:endParaRPr kumimoji="0" lang="en-US" altLang="ko-KR" b="1" dirty="0">
                  <a:solidFill>
                    <a:schemeClr val="tx2">
                      <a:lumMod val="75000"/>
                    </a:schemeClr>
                  </a:solidFill>
                  <a:latin typeface="맑은 고딕"/>
                  <a:ea typeface="맑은 고딕"/>
                </a:endParaRPr>
              </a:p>
              <a:p>
                <a:pPr algn="ctr" eaLnBrk="0" latinLnBrk="0" hangingPunct="0">
                  <a:defRPr/>
                </a:pPr>
                <a:r>
                  <a:rPr kumimoji="0" lang="ko-KR" altLang="en-US" b="1" dirty="0">
                    <a:solidFill>
                      <a:schemeClr val="tx2">
                        <a:lumMod val="75000"/>
                      </a:schemeClr>
                    </a:solidFill>
                    <a:latin typeface="맑은 고딕"/>
                    <a:ea typeface="맑은 고딕"/>
                  </a:rPr>
                  <a:t>및 </a:t>
                </a:r>
                <a:endParaRPr kumimoji="0" lang="en-US" altLang="ko-KR" b="1" dirty="0">
                  <a:solidFill>
                    <a:schemeClr val="tx2">
                      <a:lumMod val="75000"/>
                    </a:schemeClr>
                  </a:solidFill>
                  <a:latin typeface="맑은 고딕"/>
                  <a:ea typeface="맑은 고딕"/>
                </a:endParaRPr>
              </a:p>
              <a:p>
                <a:pPr algn="ctr" eaLnBrk="0" latinLnBrk="0" hangingPunct="0">
                  <a:defRPr/>
                </a:pPr>
                <a:r>
                  <a:rPr kumimoji="0" lang="ko-KR" altLang="en-US" b="1" dirty="0">
                    <a:solidFill>
                      <a:schemeClr val="tx2">
                        <a:lumMod val="75000"/>
                      </a:schemeClr>
                    </a:solidFill>
                    <a:latin typeface="맑은 고딕"/>
                    <a:ea typeface="맑은 고딕"/>
                  </a:rPr>
                  <a:t>수사의뢰 </a:t>
                </a:r>
                <a:endParaRPr kumimoji="0" lang="ko-KR" altLang="ko-KR" b="1" dirty="0">
                  <a:solidFill>
                    <a:schemeClr val="tx2">
                      <a:lumMod val="75000"/>
                    </a:schemeClr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15" name="Oval 26"/>
              <p:cNvSpPr>
                <a:spLocks noChangeArrowheads="1"/>
              </p:cNvSpPr>
              <p:nvPr/>
            </p:nvSpPr>
            <p:spPr bwMode="auto">
              <a:xfrm>
                <a:off x="7580313" y="3148231"/>
                <a:ext cx="1247775" cy="1223767"/>
              </a:xfrm>
              <a:prstGeom prst="ellipse">
                <a:avLst/>
              </a:prstGeom>
              <a:gradFill rotWithShape="0">
                <a:gsLst>
                  <a:gs pos="0">
                    <a:srgbClr val="FCFEFC"/>
                  </a:gs>
                  <a:gs pos="100000">
                    <a:srgbClr val="CFE5E4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scene3d>
                <a:camera prst="legacyObliqueBottom"/>
                <a:lightRig rig="legacyFlat3" dir="b"/>
              </a:scene3d>
              <a:sp3d extrusionH="163500" prstMaterial="legacyMatte">
                <a:bevelT w="13500" h="13500" prst="angle"/>
                <a:bevelB w="13500" h="13500" prst="angle"/>
                <a:extrusionClr>
                  <a:srgbClr val="CFE5E4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algn="ctr" eaLnBrk="0" latinLnBrk="0" hangingPunct="0">
                  <a:defRPr/>
                </a:pPr>
                <a:r>
                  <a:rPr kumimoji="0" lang="ko-KR" altLang="en-US" b="1" dirty="0" err="1">
                    <a:solidFill>
                      <a:schemeClr val="tx2">
                        <a:lumMod val="75000"/>
                      </a:schemeClr>
                    </a:solidFill>
                    <a:latin typeface="+mn-ea"/>
                    <a:ea typeface="+mn-ea"/>
                  </a:rPr>
                  <a:t>타기관의뢰</a:t>
                </a:r>
                <a:endParaRPr kumimoji="0" lang="ko-KR" altLang="ko-KR" b="1" dirty="0">
                  <a:solidFill>
                    <a:schemeClr val="tx2">
                      <a:lumMod val="75000"/>
                    </a:schemeClr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16" name="순서도: 대체 처리 15"/>
              <p:cNvSpPr/>
              <p:nvPr/>
            </p:nvSpPr>
            <p:spPr bwMode="auto">
              <a:xfrm>
                <a:off x="6286512" y="2352704"/>
                <a:ext cx="1214446" cy="357190"/>
              </a:xfrm>
              <a:prstGeom prst="flowChartAlternateProcess">
                <a:avLst/>
              </a:prstGeom>
              <a:ln>
                <a:headEnd/>
                <a:tailEnd/>
              </a:ln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ko-KR" altLang="en-US" b="1" dirty="0"/>
                  <a:t>학대행위자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71450"/>
            <a:ext cx="8643713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Ⅱ. </a:t>
            </a:r>
            <a:r>
              <a:rPr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아동학대예방사업 이해하기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_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학대피해아동보호절차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: 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서비스제공  </a:t>
            </a:r>
            <a:endParaRPr kumimoji="0" lang="en-US" altLang="ko-KR" sz="21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grpSp>
        <p:nvGrpSpPr>
          <p:cNvPr id="2" name="그룹 9"/>
          <p:cNvGrpSpPr>
            <a:grpSpLocks/>
          </p:cNvGrpSpPr>
          <p:nvPr/>
        </p:nvGrpSpPr>
        <p:grpSpPr bwMode="auto">
          <a:xfrm>
            <a:off x="1662113" y="1358084"/>
            <a:ext cx="1214437" cy="1773238"/>
            <a:chOff x="1662094" y="1485900"/>
            <a:chExt cx="1214446" cy="1773238"/>
          </a:xfrm>
        </p:grpSpPr>
        <p:pic>
          <p:nvPicPr>
            <p:cNvPr id="8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66900" y="1485900"/>
              <a:ext cx="796925" cy="877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7" descr="D:\이계화\기타\그림\클립아트\화살표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032000" y="2660650"/>
              <a:ext cx="446088" cy="598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순서도: 대체 처리 9"/>
            <p:cNvSpPr/>
            <p:nvPr/>
          </p:nvSpPr>
          <p:spPr bwMode="auto">
            <a:xfrm>
              <a:off x="1662094" y="2281230"/>
              <a:ext cx="1214446" cy="357190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ko-KR" altLang="en-US" sz="2000" b="1" dirty="0"/>
                <a:t>피해아동</a:t>
              </a:r>
            </a:p>
          </p:txBody>
        </p:sp>
      </p:grp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6072188" y="1175065"/>
            <a:ext cx="1214437" cy="2030413"/>
            <a:chOff x="6072198" y="1470025"/>
            <a:chExt cx="1214446" cy="2030413"/>
          </a:xfrm>
        </p:grpSpPr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324600" y="1470025"/>
              <a:ext cx="771525" cy="1222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7" descr="D:\이계화\기타\그림\클립아트\화살표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480175" y="2901950"/>
              <a:ext cx="446088" cy="598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순서도: 대체 처리 13"/>
            <p:cNvSpPr/>
            <p:nvPr/>
          </p:nvSpPr>
          <p:spPr bwMode="auto">
            <a:xfrm>
              <a:off x="6072198" y="2500306"/>
              <a:ext cx="1214446" cy="357190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ko-KR" altLang="en-US" b="1" dirty="0"/>
                <a:t>학대행위자</a:t>
              </a:r>
            </a:p>
          </p:txBody>
        </p:sp>
      </p:grp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88" y="3172080"/>
            <a:ext cx="4286250" cy="311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3500" y="3279266"/>
            <a:ext cx="3592513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0" y="357188"/>
            <a:ext cx="8786813" cy="65008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635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9220" name="그림 5" descr="노란리본-편집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" y="2000250"/>
            <a:ext cx="1500188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TextBox 6"/>
          <p:cNvSpPr txBox="1">
            <a:spLocks noChangeArrowheads="1"/>
          </p:cNvSpPr>
          <p:nvPr/>
        </p:nvSpPr>
        <p:spPr bwMode="auto">
          <a:xfrm>
            <a:off x="1979712" y="2714620"/>
            <a:ext cx="669674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3200" b="1" cap="all" dirty="0" smtClean="0">
                <a:ln w="9000" cmpd="sng">
                  <a:solidFill>
                    <a:srgbClr val="33CC33"/>
                  </a:solidFill>
                  <a:prstDash val="solid"/>
                </a:ln>
                <a:solidFill>
                  <a:srgbClr val="009900"/>
                </a:solidFill>
                <a:effectLst>
                  <a:reflection blurRad="12700" stA="28000" endPos="45000" dist="1000" dir="5400000" sy="-100000" algn="bl" rotWithShape="0"/>
                </a:effectLst>
                <a:latin typeface="HY강B" pitchFamily="18" charset="-127"/>
                <a:ea typeface="HY강B" pitchFamily="18" charset="-127"/>
              </a:rPr>
              <a:t>  </a:t>
            </a:r>
            <a:r>
              <a:rPr lang="en-US" altLang="ko-KR" sz="3200" b="1" cap="all" dirty="0" smtClean="0">
                <a:ln w="9000" cmpd="sng">
                  <a:solidFill>
                    <a:srgbClr val="33CC33"/>
                  </a:solidFill>
                  <a:prstDash val="solid"/>
                </a:ln>
                <a:solidFill>
                  <a:srgbClr val="0099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ea"/>
              </a:rPr>
              <a:t>Ⅲ</a:t>
            </a:r>
            <a:r>
              <a:rPr kumimoji="0" lang="en-US" altLang="ko-KR" sz="3200" b="1" cap="all" dirty="0" smtClean="0">
                <a:ln w="9000" cmpd="sng">
                  <a:solidFill>
                    <a:srgbClr val="33CC33"/>
                  </a:solidFill>
                  <a:prstDash val="solid"/>
                </a:ln>
                <a:solidFill>
                  <a:srgbClr val="0099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ea"/>
              </a:rPr>
              <a:t>. </a:t>
            </a:r>
            <a:r>
              <a:rPr kumimoji="0" lang="ko-KR" altLang="en-US" sz="3200" b="1" cap="all" dirty="0" smtClean="0">
                <a:ln w="9000" cmpd="sng">
                  <a:solidFill>
                    <a:srgbClr val="33CC33"/>
                  </a:solidFill>
                  <a:prstDash val="solid"/>
                </a:ln>
                <a:solidFill>
                  <a:srgbClr val="0099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ea"/>
              </a:rPr>
              <a:t>아동학대신고의무자 살펴보기     </a:t>
            </a:r>
            <a:r>
              <a:rPr kumimoji="0" lang="en-US" altLang="ko-KR" sz="3200" b="1" cap="all" dirty="0" smtClean="0">
                <a:ln w="9000" cmpd="sng">
                  <a:solidFill>
                    <a:srgbClr val="33CC33"/>
                  </a:solidFill>
                  <a:prstDash val="solid"/>
                </a:ln>
                <a:solidFill>
                  <a:srgbClr val="0099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ea"/>
              </a:rPr>
              <a:t> </a:t>
            </a:r>
            <a:endParaRPr kumimoji="0" lang="ko-KR" altLang="en-US" sz="3200" b="1" cap="all" dirty="0">
              <a:ln w="9000" cmpd="sng">
                <a:solidFill>
                  <a:srgbClr val="33CC33"/>
                </a:solidFill>
                <a:prstDash val="solid"/>
              </a:ln>
              <a:solidFill>
                <a:srgbClr val="009900"/>
              </a:solidFill>
              <a:effectLst>
                <a:reflection blurRad="12700" stA="28000" endPos="45000" dist="1000" dir="5400000" sy="-100000" algn="bl" rotWithShape="0"/>
              </a:effectLst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4430744"/>
            <a:ext cx="2320764" cy="192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71450"/>
            <a:ext cx="7428637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Ⅲ</a:t>
            </a:r>
            <a:r>
              <a:rPr kumimoji="0" lang="en-US" altLang="ko-KR" sz="2100" b="1" dirty="0" smtClean="0">
                <a:solidFill>
                  <a:srgbClr val="080808"/>
                </a:solidFill>
                <a:latin typeface="+mj-ea"/>
                <a:ea typeface="+mj-ea"/>
              </a:rPr>
              <a:t>. </a:t>
            </a:r>
            <a:r>
              <a:rPr kumimoji="0"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아동학대</a:t>
            </a:r>
            <a:r>
              <a:rPr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신고의무자 살펴보기</a:t>
            </a:r>
            <a:r>
              <a:rPr kumimoji="0" lang="ko-KR" altLang="en-US" sz="2100" b="1" dirty="0" smtClean="0">
                <a:solidFill>
                  <a:srgbClr val="080808"/>
                </a:solidFill>
                <a:latin typeface="+mj-ea"/>
                <a:ea typeface="+mj-ea"/>
              </a:rPr>
              <a:t> 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_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아동학대신고의무자란</a:t>
            </a:r>
            <a:r>
              <a:rPr kumimoji="0" lang="en-US" altLang="ko-KR" sz="2100" b="1" dirty="0" smtClean="0">
                <a:solidFill>
                  <a:srgbClr val="0070C0"/>
                </a:solidFill>
                <a:latin typeface="+mj-ea"/>
                <a:ea typeface="+mj-ea"/>
              </a:rPr>
              <a:t>?</a:t>
            </a:r>
            <a:r>
              <a:rPr kumimoji="0" lang="ko-KR" altLang="en-US" sz="2100" b="1" dirty="0" smtClean="0">
                <a:solidFill>
                  <a:srgbClr val="0070C0"/>
                </a:solidFill>
                <a:latin typeface="+mj-ea"/>
                <a:ea typeface="+mj-ea"/>
              </a:rPr>
              <a:t>  </a:t>
            </a:r>
            <a:endParaRPr kumimoji="0" lang="en-US" altLang="ko-KR" sz="21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683568" y="980728"/>
            <a:ext cx="7632848" cy="136815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wrap="none" rtlCol="0" anchor="ctr"/>
          <a:lstStyle/>
          <a:p>
            <a:pPr algn="ctr"/>
            <a:endParaRPr lang="ko-KR" altLang="en-US" sz="1600" dirty="0" smtClean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7584" y="1124744"/>
            <a:ext cx="734481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2">
                    <a:lumMod val="50000"/>
                  </a:schemeClr>
                </a:solidFill>
                <a:latin typeface="+mj-ea"/>
                <a:ea typeface="+mj-ea"/>
              </a:rPr>
              <a:t>아동복지법 제</a:t>
            </a:r>
            <a:r>
              <a:rPr lang="en-US" altLang="ko-KR" sz="2000" dirty="0" smtClean="0">
                <a:solidFill>
                  <a:schemeClr val="accent2">
                    <a:lumMod val="50000"/>
                  </a:schemeClr>
                </a:solidFill>
                <a:latin typeface="+mj-ea"/>
                <a:ea typeface="+mj-ea"/>
              </a:rPr>
              <a:t>25</a:t>
            </a:r>
            <a:r>
              <a:rPr lang="ko-KR" altLang="en-US" sz="2000" dirty="0" smtClean="0">
                <a:solidFill>
                  <a:schemeClr val="accent2">
                    <a:lumMod val="50000"/>
                  </a:schemeClr>
                </a:solidFill>
                <a:latin typeface="+mj-ea"/>
                <a:ea typeface="+mj-ea"/>
              </a:rPr>
              <a:t>조</a:t>
            </a:r>
            <a:r>
              <a:rPr lang="en-US" altLang="ko-KR" sz="2000" dirty="0" smtClean="0">
                <a:solidFill>
                  <a:schemeClr val="accent2">
                    <a:lumMod val="50000"/>
                  </a:schemeClr>
                </a:solidFill>
                <a:latin typeface="+mj-ea"/>
                <a:ea typeface="+mj-ea"/>
              </a:rPr>
              <a:t>(</a:t>
            </a:r>
            <a:r>
              <a:rPr lang="ko-KR" altLang="en-US" sz="2000" dirty="0" smtClean="0">
                <a:solidFill>
                  <a:schemeClr val="accent2">
                    <a:lumMod val="50000"/>
                  </a:schemeClr>
                </a:solidFill>
                <a:latin typeface="+mj-ea"/>
                <a:ea typeface="+mj-ea"/>
              </a:rPr>
              <a:t>아동학대 신고 의무와 절차</a:t>
            </a:r>
            <a:r>
              <a:rPr lang="en-US" altLang="ko-KR" sz="2000" dirty="0" smtClean="0">
                <a:solidFill>
                  <a:schemeClr val="accent2">
                    <a:lumMod val="50000"/>
                  </a:schemeClr>
                </a:solidFill>
                <a:latin typeface="+mj-ea"/>
                <a:ea typeface="+mj-ea"/>
              </a:rPr>
              <a:t>) </a:t>
            </a:r>
            <a:r>
              <a:rPr lang="ko-KR" altLang="en-US" sz="2000" dirty="0" smtClean="0">
                <a:solidFill>
                  <a:schemeClr val="accent2">
                    <a:lumMod val="50000"/>
                  </a:schemeClr>
                </a:solidFill>
                <a:latin typeface="+mj-ea"/>
                <a:ea typeface="+mj-ea"/>
              </a:rPr>
              <a:t>제</a:t>
            </a:r>
            <a:r>
              <a:rPr lang="en-US" altLang="ko-KR" sz="2000" dirty="0" smtClean="0">
                <a:solidFill>
                  <a:schemeClr val="accent2">
                    <a:lumMod val="50000"/>
                  </a:schemeClr>
                </a:solidFill>
                <a:latin typeface="+mj-ea"/>
                <a:ea typeface="+mj-ea"/>
              </a:rPr>
              <a:t>1</a:t>
            </a:r>
            <a:r>
              <a:rPr lang="ko-KR" altLang="en-US" sz="2000" dirty="0" smtClean="0">
                <a:solidFill>
                  <a:schemeClr val="accent2">
                    <a:lumMod val="50000"/>
                  </a:schemeClr>
                </a:solidFill>
                <a:latin typeface="+mj-ea"/>
                <a:ea typeface="+mj-ea"/>
              </a:rPr>
              <a:t>항</a:t>
            </a:r>
            <a:endParaRPr lang="en-US" altLang="ko-KR" sz="2000" dirty="0" smtClean="0">
              <a:solidFill>
                <a:schemeClr val="accent2">
                  <a:lumMod val="50000"/>
                </a:schemeClr>
              </a:solidFill>
              <a:latin typeface="+mj-ea"/>
              <a:ea typeface="+mj-ea"/>
            </a:endParaRPr>
          </a:p>
          <a:p>
            <a:endParaRPr lang="en-US" altLang="ko-KR" sz="2000" dirty="0" smtClean="0">
              <a:solidFill>
                <a:schemeClr val="accent2">
                  <a:lumMod val="50000"/>
                </a:schemeClr>
              </a:solidFill>
              <a:latin typeface="+mj-ea"/>
              <a:ea typeface="+mj-ea"/>
            </a:endParaRPr>
          </a:p>
          <a:p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+mj-ea"/>
                <a:ea typeface="+mj-ea"/>
              </a:rPr>
              <a:t>누구든지 아동학대를 알게 된 때에는 </a:t>
            </a:r>
            <a:r>
              <a:rPr lang="ko-KR" altLang="en-US" u="sng" dirty="0" smtClean="0">
                <a:solidFill>
                  <a:schemeClr val="accent2">
                    <a:lumMod val="50000"/>
                  </a:schemeClr>
                </a:solidFill>
                <a:latin typeface="+mj-ea"/>
                <a:ea typeface="+mj-ea"/>
              </a:rPr>
              <a:t>아동보호전문기관 또는 수사기관에 신고 </a:t>
            </a:r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+mj-ea"/>
                <a:ea typeface="+mj-ea"/>
              </a:rPr>
              <a:t>할 수 있다</a:t>
            </a:r>
            <a:r>
              <a:rPr lang="en-US" altLang="ko-KR" dirty="0" smtClean="0">
                <a:solidFill>
                  <a:schemeClr val="accent2"/>
                </a:solidFill>
                <a:latin typeface="+mj-ea"/>
                <a:ea typeface="+mj-ea"/>
              </a:rPr>
              <a:t>. </a:t>
            </a:r>
            <a:endParaRPr lang="ko-KR" altLang="en-US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pic>
        <p:nvPicPr>
          <p:cNvPr id="1026" name="Picture 2" descr="C:\Program Files\Microsoft Office\MEDIA\OFFICE12\Bullets\BD14578_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4943" y="1242648"/>
            <a:ext cx="142875" cy="142875"/>
          </a:xfrm>
          <a:prstGeom prst="rect">
            <a:avLst/>
          </a:prstGeom>
          <a:noFill/>
        </p:spPr>
      </p:pic>
      <p:sp>
        <p:nvSpPr>
          <p:cNvPr id="11" name="모서리가 둥근 직사각형 10"/>
          <p:cNvSpPr/>
          <p:nvPr/>
        </p:nvSpPr>
        <p:spPr bwMode="auto">
          <a:xfrm>
            <a:off x="755576" y="2708920"/>
            <a:ext cx="7560840" cy="136815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wrap="none" rtlCol="0" anchor="ctr"/>
          <a:lstStyle/>
          <a:p>
            <a:pPr algn="ctr"/>
            <a:endParaRPr lang="ko-KR" altLang="en-US" sz="1600" dirty="0" smtClean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99592" y="2834093"/>
            <a:ext cx="72008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아동복지법 </a:t>
            </a:r>
            <a:r>
              <a:rPr lang="ko-KR" altLang="en-US" sz="2000" dirty="0" smtClean="0">
                <a:solidFill>
                  <a:schemeClr val="accent2">
                    <a:lumMod val="50000"/>
                  </a:schemeClr>
                </a:solidFill>
                <a:latin typeface="+mj-ea"/>
              </a:rPr>
              <a:t>제</a:t>
            </a:r>
            <a:r>
              <a:rPr lang="en-US" altLang="ko-KR" sz="2000" dirty="0" smtClean="0">
                <a:solidFill>
                  <a:schemeClr val="accent2">
                    <a:lumMod val="50000"/>
                  </a:schemeClr>
                </a:solidFill>
                <a:latin typeface="+mj-ea"/>
              </a:rPr>
              <a:t>25</a:t>
            </a:r>
            <a:r>
              <a:rPr lang="ko-KR" altLang="en-US" sz="2000" dirty="0" smtClean="0">
                <a:solidFill>
                  <a:schemeClr val="accent2">
                    <a:lumMod val="50000"/>
                  </a:schemeClr>
                </a:solidFill>
                <a:latin typeface="+mj-ea"/>
              </a:rPr>
              <a:t>조</a:t>
            </a:r>
            <a:r>
              <a:rPr lang="en-US" altLang="ko-KR" sz="2000" dirty="0" smtClean="0">
                <a:solidFill>
                  <a:schemeClr val="accent2">
                    <a:lumMod val="50000"/>
                  </a:schemeClr>
                </a:solidFill>
                <a:latin typeface="+mj-ea"/>
              </a:rPr>
              <a:t>(</a:t>
            </a:r>
            <a:r>
              <a:rPr lang="ko-KR" altLang="en-US" sz="2000" dirty="0" smtClean="0">
                <a:solidFill>
                  <a:schemeClr val="accent2">
                    <a:lumMod val="50000"/>
                  </a:schemeClr>
                </a:solidFill>
                <a:latin typeface="+mj-ea"/>
              </a:rPr>
              <a:t>아동학대 신고 의무와 절차</a:t>
            </a:r>
            <a:r>
              <a:rPr lang="en-US" altLang="ko-KR" sz="2000" dirty="0" smtClean="0">
                <a:solidFill>
                  <a:schemeClr val="accent2">
                    <a:lumMod val="50000"/>
                  </a:schemeClr>
                </a:solidFill>
                <a:latin typeface="+mj-ea"/>
              </a:rPr>
              <a:t>) </a:t>
            </a:r>
            <a:r>
              <a:rPr lang="ko-KR" altLang="en-US" sz="2000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제</a:t>
            </a:r>
            <a:r>
              <a:rPr lang="en-US" altLang="ko-KR" sz="2000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2</a:t>
            </a:r>
            <a:r>
              <a:rPr lang="ko-KR" altLang="en-US" sz="2000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항 </a:t>
            </a:r>
            <a:endParaRPr lang="en-US" altLang="ko-KR" sz="2000" dirty="0" smtClean="0">
              <a:solidFill>
                <a:schemeClr val="accent2">
                  <a:lumMod val="50000"/>
                </a:schemeClr>
              </a:solidFill>
              <a:latin typeface="+mn-ea"/>
            </a:endParaRPr>
          </a:p>
          <a:p>
            <a:endParaRPr lang="en-US" altLang="ko-KR" sz="2000" dirty="0" smtClean="0">
              <a:solidFill>
                <a:schemeClr val="accent2">
                  <a:lumMod val="50000"/>
                </a:schemeClr>
              </a:solidFill>
              <a:latin typeface="+mn-ea"/>
            </a:endParaRPr>
          </a:p>
          <a:p>
            <a:r>
              <a:rPr lang="ko-KR" altLang="en-US" u="sng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신고의무자들은 직무상 아동학대를 알게 된 때에는 </a:t>
            </a:r>
            <a:r>
              <a:rPr lang="ko-KR" altLang="en-US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즉시 아동보호전문기관 또는 수사기관에 신고하여야 한다</a:t>
            </a:r>
            <a:r>
              <a:rPr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+mn-ea"/>
              </a:rPr>
              <a:t>. </a:t>
            </a:r>
            <a:endParaRPr lang="ko-KR" altLang="en-US" sz="1600" dirty="0">
              <a:solidFill>
                <a:schemeClr val="accent2">
                  <a:lumMod val="50000"/>
                </a:schemeClr>
              </a:solidFill>
              <a:latin typeface="+mn-ea"/>
            </a:endParaRPr>
          </a:p>
        </p:txBody>
      </p:sp>
      <p:pic>
        <p:nvPicPr>
          <p:cNvPr id="1028" name="Picture 4" descr="C:\Program Files\Microsoft Office\MEDIA\OFFICE12\Bullets\BD14578_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6318" y="2949574"/>
            <a:ext cx="142875" cy="142875"/>
          </a:xfrm>
          <a:prstGeom prst="rect">
            <a:avLst/>
          </a:prstGeom>
          <a:noFill/>
        </p:spPr>
      </p:pic>
      <p:grpSp>
        <p:nvGrpSpPr>
          <p:cNvPr id="2" name="그룹 19"/>
          <p:cNvGrpSpPr/>
          <p:nvPr/>
        </p:nvGrpSpPr>
        <p:grpSpPr>
          <a:xfrm>
            <a:off x="1259632" y="4365104"/>
            <a:ext cx="3672408" cy="1785937"/>
            <a:chOff x="1259632" y="4365104"/>
            <a:chExt cx="3672408" cy="1785937"/>
          </a:xfrm>
        </p:grpSpPr>
        <p:pic>
          <p:nvPicPr>
            <p:cNvPr id="15" name="Picture 1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259632" y="4365104"/>
              <a:ext cx="2816444" cy="1785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TextBox 17"/>
            <p:cNvSpPr txBox="1"/>
            <p:nvPr/>
          </p:nvSpPr>
          <p:spPr>
            <a:xfrm>
              <a:off x="4067944" y="5013176"/>
              <a:ext cx="86409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000" dirty="0" smtClean="0"/>
                <a:t>&amp;</a:t>
              </a:r>
              <a:endParaRPr lang="ko-KR" altLang="en-US" sz="4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4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45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4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5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6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1" grpId="0" animBg="1"/>
      <p:bldP spid="1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71450"/>
            <a:ext cx="733405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100" b="1" dirty="0" smtClean="0">
                <a:solidFill>
                  <a:srgbClr val="080808"/>
                </a:solidFill>
                <a:latin typeface="+mn-ea"/>
              </a:rPr>
              <a:t>Ⅲ. </a:t>
            </a:r>
            <a:r>
              <a:rPr lang="ko-KR" altLang="en-US" sz="2100" b="1" dirty="0" smtClean="0">
                <a:solidFill>
                  <a:srgbClr val="080808"/>
                </a:solidFill>
                <a:latin typeface="+mn-ea"/>
              </a:rPr>
              <a:t>아동학대신고의무자 살펴보기 </a:t>
            </a:r>
            <a:r>
              <a:rPr lang="en-US" altLang="ko-KR" sz="2100" b="1" dirty="0" smtClean="0">
                <a:solidFill>
                  <a:srgbClr val="0070C0"/>
                </a:solidFill>
                <a:latin typeface="+mn-ea"/>
              </a:rPr>
              <a:t>_</a:t>
            </a:r>
            <a:r>
              <a:rPr lang="ko-KR" altLang="en-US" sz="2100" b="1" dirty="0" smtClean="0">
                <a:solidFill>
                  <a:srgbClr val="0070C0"/>
                </a:solidFill>
                <a:latin typeface="+mn-ea"/>
              </a:rPr>
              <a:t>아동학대신고의무자란</a:t>
            </a:r>
            <a:r>
              <a:rPr lang="en-US" altLang="ko-KR" sz="2100" b="1" dirty="0" smtClean="0">
                <a:solidFill>
                  <a:srgbClr val="0070C0"/>
                </a:solidFill>
                <a:latin typeface="+mn-ea"/>
              </a:rPr>
              <a:t>?</a:t>
            </a:r>
            <a:r>
              <a:rPr lang="ko-KR" altLang="en-US" sz="2100" b="1" dirty="0" smtClean="0">
                <a:solidFill>
                  <a:srgbClr val="0070C0"/>
                </a:solidFill>
                <a:latin typeface="+mn-ea"/>
              </a:rPr>
              <a:t> </a:t>
            </a:r>
            <a:endParaRPr lang="en-US" altLang="ko-KR" sz="2100" b="1" dirty="0" smtClean="0">
              <a:solidFill>
                <a:srgbClr val="0070C0"/>
              </a:solidFill>
              <a:latin typeface="+mn-ea"/>
            </a:endParaRPr>
          </a:p>
          <a:p>
            <a:endParaRPr kumimoji="0" lang="en-US" altLang="ko-KR" sz="2100" b="1" dirty="0">
              <a:solidFill>
                <a:srgbClr val="0070C0"/>
              </a:solidFill>
              <a:latin typeface="HY강B" pitchFamily="18" charset="-127"/>
              <a:ea typeface="HY강B" pitchFamily="18" charset="-127"/>
            </a:endParaRPr>
          </a:p>
        </p:txBody>
      </p:sp>
      <p:graphicFrame>
        <p:nvGraphicFramePr>
          <p:cNvPr id="7" name="다이어그램 6"/>
          <p:cNvGraphicFramePr/>
          <p:nvPr/>
        </p:nvGraphicFramePr>
        <p:xfrm>
          <a:off x="971600" y="785794"/>
          <a:ext cx="7344816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모서리가 둥근 직사각형 7"/>
          <p:cNvSpPr/>
          <p:nvPr/>
        </p:nvSpPr>
        <p:spPr bwMode="auto">
          <a:xfrm rot="186907">
            <a:off x="2018083" y="2853136"/>
            <a:ext cx="2488428" cy="72468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dkEdge"/>
        </p:spPr>
        <p:txBody>
          <a:bodyPr wrap="none" rtlCol="0" anchor="ctr"/>
          <a:lstStyle/>
          <a:p>
            <a:r>
              <a:rPr lang="ko-KR" altLang="en-US" sz="1400" b="1" dirty="0" smtClean="0">
                <a:latin typeface="+mn-ea"/>
              </a:rPr>
              <a:t>의료인</a:t>
            </a:r>
            <a:r>
              <a:rPr lang="en-US" altLang="ko-KR" sz="1400" b="1" dirty="0" smtClean="0">
                <a:latin typeface="+mn-ea"/>
              </a:rPr>
              <a:t>, </a:t>
            </a:r>
            <a:r>
              <a:rPr lang="ko-KR" altLang="en-US" sz="1400" b="1" dirty="0" smtClean="0">
                <a:latin typeface="+mn-ea"/>
              </a:rPr>
              <a:t>의료기사</a:t>
            </a:r>
            <a:r>
              <a:rPr lang="en-US" altLang="ko-KR" sz="1400" b="1" dirty="0" smtClean="0">
                <a:latin typeface="+mn-ea"/>
              </a:rPr>
              <a:t>, </a:t>
            </a:r>
            <a:r>
              <a:rPr lang="ko-KR" altLang="en-US" sz="1400" b="1" dirty="0" err="1" smtClean="0">
                <a:latin typeface="+mn-ea"/>
              </a:rPr>
              <a:t>응급구조사</a:t>
            </a:r>
            <a:r>
              <a:rPr lang="en-US" altLang="ko-KR" sz="1400" b="1" dirty="0" smtClean="0">
                <a:latin typeface="+mn-ea"/>
              </a:rPr>
              <a:t>,</a:t>
            </a:r>
          </a:p>
        </p:txBody>
      </p:sp>
      <p:sp>
        <p:nvSpPr>
          <p:cNvPr id="9" name="모서리가 둥근 직사각형 8"/>
          <p:cNvSpPr/>
          <p:nvPr/>
        </p:nvSpPr>
        <p:spPr bwMode="auto">
          <a:xfrm rot="296197">
            <a:off x="5381825" y="2309305"/>
            <a:ext cx="2230332" cy="65408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bg2">
                <a:lumMod val="25000"/>
              </a:schemeClr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dkEdge"/>
        </p:spPr>
        <p:txBody>
          <a:bodyPr wrap="none" rtlCol="0" anchor="ctr"/>
          <a:lstStyle/>
          <a:p>
            <a:r>
              <a:rPr lang="ko-KR" altLang="en-US" sz="1200" dirty="0" smtClean="0">
                <a:solidFill>
                  <a:schemeClr val="bg1"/>
                </a:solidFill>
                <a:latin typeface="+mn-ea"/>
              </a:rPr>
              <a:t>  </a:t>
            </a:r>
            <a:r>
              <a:rPr lang="ko-KR" altLang="en-US" sz="1600" b="1" dirty="0" smtClean="0">
                <a:latin typeface="+mn-ea"/>
              </a:rPr>
              <a:t>소방구급대원</a:t>
            </a:r>
            <a:r>
              <a:rPr lang="ko-KR" altLang="en-US" sz="1400" dirty="0" smtClean="0">
                <a:solidFill>
                  <a:schemeClr val="bg1"/>
                </a:solidFill>
                <a:latin typeface="+mn-ea"/>
              </a:rPr>
              <a:t> </a:t>
            </a:r>
          </a:p>
        </p:txBody>
      </p:sp>
      <p:pic>
        <p:nvPicPr>
          <p:cNvPr id="24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7158" y="2143116"/>
            <a:ext cx="1182688" cy="102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_x31631432" descr="EMB0000011412d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3142" y="3367252"/>
            <a:ext cx="1357312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_x31915568" descr="EMB000004ac23ab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859955" y="3714752"/>
            <a:ext cx="1097957" cy="135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C:\Documents and Settings\전수영\바탕 화면\소방관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931963" y="2058568"/>
            <a:ext cx="1212037" cy="1357883"/>
          </a:xfrm>
          <a:prstGeom prst="rect">
            <a:avLst/>
          </a:prstGeom>
          <a:noFill/>
        </p:spPr>
      </p:pic>
      <p:sp>
        <p:nvSpPr>
          <p:cNvPr id="31" name="모서리가 둥근 직사각형 30"/>
          <p:cNvSpPr/>
          <p:nvPr/>
        </p:nvSpPr>
        <p:spPr>
          <a:xfrm rot="21352774">
            <a:off x="1857356" y="1214422"/>
            <a:ext cx="2643206" cy="78581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청소년시설 및 단체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청소년 보호센터 및 재활센터 종사자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5162642" y="934630"/>
            <a:ext cx="2176302" cy="61097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smtClean="0">
                <a:solidFill>
                  <a:schemeClr val="tx1"/>
                </a:solidFill>
              </a:rPr>
              <a:t>정신보건센터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종사자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41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8" grpId="0" animBg="1"/>
      <p:bldP spid="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54868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-108520" y="188640"/>
            <a:ext cx="961032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rgbClr val="080808"/>
                </a:solidFill>
                <a:latin typeface="+mn-ea"/>
              </a:rPr>
              <a:t>Ⅲ. </a:t>
            </a:r>
            <a:r>
              <a:rPr lang="ko-KR" altLang="en-US" sz="2000" b="1" dirty="0" smtClean="0">
                <a:solidFill>
                  <a:srgbClr val="080808"/>
                </a:solidFill>
                <a:latin typeface="+mn-ea"/>
              </a:rPr>
              <a:t>아동학대신고의무자 살펴보기</a:t>
            </a:r>
            <a:r>
              <a:rPr lang="en-US" altLang="ko-KR" sz="2000" b="1" dirty="0" smtClean="0">
                <a:solidFill>
                  <a:srgbClr val="080808"/>
                </a:solidFill>
                <a:latin typeface="+mn-ea"/>
              </a:rPr>
              <a:t>_</a:t>
            </a:r>
            <a:r>
              <a:rPr lang="ko-KR" altLang="en-US" sz="2000" b="1" dirty="0" smtClean="0">
                <a:solidFill>
                  <a:srgbClr val="0070C0"/>
                </a:solidFill>
                <a:latin typeface="+mn-ea"/>
              </a:rPr>
              <a:t>아동학대신고의무자 역할 </a:t>
            </a:r>
            <a:r>
              <a:rPr lang="en-US" altLang="ko-KR" sz="2000" b="1" dirty="0" smtClean="0">
                <a:solidFill>
                  <a:srgbClr val="0070C0"/>
                </a:solidFill>
                <a:latin typeface="+mn-ea"/>
              </a:rPr>
              <a:t>: </a:t>
            </a:r>
            <a:r>
              <a:rPr lang="ko-KR" altLang="en-US" sz="2000" b="1" dirty="0" smtClean="0">
                <a:solidFill>
                  <a:srgbClr val="0070C0"/>
                </a:solidFill>
                <a:latin typeface="+mn-ea"/>
              </a:rPr>
              <a:t>아동학대대처하기   </a:t>
            </a:r>
            <a:endParaRPr lang="en-US" altLang="ko-KR" sz="2000" b="1" dirty="0" smtClean="0">
              <a:solidFill>
                <a:srgbClr val="0070C0"/>
              </a:solidFill>
              <a:latin typeface="+mn-ea"/>
            </a:endParaRPr>
          </a:p>
          <a:p>
            <a:endParaRPr kumimoji="0" lang="en-US" altLang="ko-KR" sz="2000" b="1" dirty="0">
              <a:solidFill>
                <a:srgbClr val="0070C0"/>
              </a:solidFill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17" name="Picture 2" descr="C:\Documents and Settings\전수영\바탕 화면\교재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90109"/>
            <a:ext cx="9144000" cy="667891"/>
          </a:xfrm>
          <a:prstGeom prst="rect">
            <a:avLst/>
          </a:prstGeom>
          <a:noFill/>
        </p:spPr>
      </p:pic>
      <p:grpSp>
        <p:nvGrpSpPr>
          <p:cNvPr id="6" name="그룹 56"/>
          <p:cNvGrpSpPr/>
          <p:nvPr/>
        </p:nvGrpSpPr>
        <p:grpSpPr>
          <a:xfrm>
            <a:off x="539552" y="2924944"/>
            <a:ext cx="8136904" cy="3302536"/>
            <a:chOff x="827584" y="2924944"/>
            <a:chExt cx="8136904" cy="3302536"/>
          </a:xfrm>
        </p:grpSpPr>
        <p:grpSp>
          <p:nvGrpSpPr>
            <p:cNvPr id="7" name="그룹 32"/>
            <p:cNvGrpSpPr/>
            <p:nvPr/>
          </p:nvGrpSpPr>
          <p:grpSpPr>
            <a:xfrm>
              <a:off x="827584" y="2924944"/>
              <a:ext cx="8064897" cy="3302536"/>
              <a:chOff x="457200" y="4492625"/>
              <a:chExt cx="6399075" cy="5401190"/>
            </a:xfrm>
          </p:grpSpPr>
          <p:sp>
            <p:nvSpPr>
              <p:cNvPr id="35" name="AutoShape 3"/>
              <p:cNvSpPr>
                <a:spLocks noChangeArrowheads="1"/>
              </p:cNvSpPr>
              <p:nvPr/>
            </p:nvSpPr>
            <p:spPr bwMode="auto">
              <a:xfrm>
                <a:off x="1271588" y="4492625"/>
                <a:ext cx="4314825" cy="4314825"/>
              </a:xfrm>
              <a:prstGeom prst="diamond">
                <a:avLst/>
              </a:prstGeom>
              <a:gradFill rotWithShape="0">
                <a:gsLst>
                  <a:gs pos="0">
                    <a:srgbClr val="EAF0F6"/>
                  </a:gs>
                  <a:gs pos="100000">
                    <a:srgbClr val="EAF0F6">
                      <a:gamma/>
                      <a:tint val="93333"/>
                      <a:invGamma/>
                    </a:srgbClr>
                  </a:gs>
                </a:gsLst>
                <a:lin ang="5400000" scaled="1"/>
              </a:gradFill>
              <a:ln w="28575">
                <a:miter lim="800000"/>
                <a:headEnd/>
                <a:tailEnd/>
              </a:ln>
              <a:effectLst/>
              <a:scene3d>
                <a:camera prst="legacyObliqueBottom"/>
                <a:lightRig rig="legacyFlat1" dir="t"/>
              </a:scene3d>
              <a:sp3d extrusionH="163500" prstMaterial="legacyMatte">
                <a:bevelT w="13500" h="13500" prst="angle"/>
                <a:bevelB w="13500" h="13500" prst="angle"/>
                <a:extrusionClr>
                  <a:srgbClr val="EAF0F6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36" name="Line 4"/>
              <p:cNvSpPr>
                <a:spLocks noChangeShapeType="1"/>
              </p:cNvSpPr>
              <p:nvPr/>
            </p:nvSpPr>
            <p:spPr bwMode="auto">
              <a:xfrm>
                <a:off x="2046288" y="6640513"/>
                <a:ext cx="2895600" cy="0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prstDash val="sysDot"/>
                <a:round/>
                <a:headEnd/>
                <a:tailEnd/>
              </a:ln>
              <a:effectLst>
                <a:prstShdw prst="shdw18" dist="17961" dir="13500000">
                  <a:srgbClr val="FFFFFF">
                    <a:gamma/>
                    <a:shade val="60000"/>
                    <a:invGamma/>
                  </a:srgbClr>
                </a:prst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7" name="Line 5"/>
              <p:cNvSpPr>
                <a:spLocks noChangeShapeType="1"/>
              </p:cNvSpPr>
              <p:nvPr/>
            </p:nvSpPr>
            <p:spPr bwMode="auto">
              <a:xfrm rot="5400000">
                <a:off x="2003425" y="6557963"/>
                <a:ext cx="2895600" cy="0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prstDash val="sysDot"/>
                <a:round/>
                <a:headEnd/>
                <a:tailEnd/>
              </a:ln>
              <a:effectLst>
                <a:prstShdw prst="shdw18" dist="17961" dir="13500000">
                  <a:srgbClr val="FFFFFF">
                    <a:gamma/>
                    <a:shade val="60000"/>
                    <a:invGamma/>
                  </a:srgbClr>
                </a:prst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8" name="AutoShape 8"/>
              <p:cNvSpPr>
                <a:spLocks noChangeArrowheads="1"/>
              </p:cNvSpPr>
              <p:nvPr/>
            </p:nvSpPr>
            <p:spPr bwMode="auto">
              <a:xfrm>
                <a:off x="509588" y="6243635"/>
                <a:ext cx="1609725" cy="2135291"/>
              </a:xfrm>
              <a:prstGeom prst="roundRect">
                <a:avLst>
                  <a:gd name="adj" fmla="val 11111"/>
                </a:avLst>
              </a:prstGeom>
              <a:solidFill>
                <a:schemeClr val="bg1"/>
              </a:solidFill>
              <a:ln w="28575">
                <a:solidFill>
                  <a:srgbClr val="C0C0C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50000"/>
                  </a:lnSpc>
                </a:pPr>
                <a:endParaRPr lang="ko-KR" altLang="ko-KR" sz="1200" b="1">
                  <a:latin typeface="휴먼새내기체" pitchFamily="18" charset="-127"/>
                  <a:ea typeface="휴먼새내기체" pitchFamily="18" charset="-127"/>
                </a:endParaRPr>
              </a:p>
            </p:txBody>
          </p:sp>
          <p:sp>
            <p:nvSpPr>
              <p:cNvPr id="39" name="AutoShape 9"/>
              <p:cNvSpPr>
                <a:spLocks noChangeArrowheads="1"/>
              </p:cNvSpPr>
              <p:nvPr/>
            </p:nvSpPr>
            <p:spPr bwMode="auto">
              <a:xfrm>
                <a:off x="457200" y="5788059"/>
                <a:ext cx="1676400" cy="522255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rgbClr val="E0B2DD"/>
                  </a:gs>
                  <a:gs pos="50000">
                    <a:srgbClr val="E0B2DD">
                      <a:gamma/>
                      <a:tint val="18039"/>
                      <a:invGamma/>
                    </a:srgbClr>
                  </a:gs>
                  <a:gs pos="100000">
                    <a:srgbClr val="E0B2DD"/>
                  </a:gs>
                </a:gsLst>
                <a:lin ang="5400000" scaled="1"/>
              </a:gradFill>
              <a:ln w="12700">
                <a:noFill/>
                <a:round/>
                <a:headEnd/>
                <a:tailEnd/>
              </a:ln>
              <a:effectLst>
                <a:prstShdw prst="shdw17" dist="17961" dir="2700000">
                  <a:srgbClr val="E0B2DD">
                    <a:gamma/>
                    <a:shade val="60000"/>
                    <a:invGamma/>
                  </a:srgbClr>
                </a:prstShdw>
              </a:effectLst>
            </p:spPr>
            <p:txBody>
              <a:bodyPr wrap="none" lIns="0" tIns="0" rIns="0" bIns="10800" anchor="ctr"/>
              <a:lstStyle/>
              <a:p>
                <a:pPr algn="ctr">
                  <a:lnSpc>
                    <a:spcPct val="120000"/>
                  </a:lnSpc>
                </a:pPr>
                <a:endParaRPr lang="ko-KR" altLang="ko-KR" sz="1200" b="1">
                  <a:solidFill>
                    <a:srgbClr val="FFFFFF"/>
                  </a:solidFill>
                  <a:latin typeface="휴먼새내기체" pitchFamily="18" charset="-127"/>
                  <a:ea typeface="휴먼새내기체" pitchFamily="18" charset="-127"/>
                </a:endParaRPr>
              </a:p>
            </p:txBody>
          </p:sp>
          <p:sp>
            <p:nvSpPr>
              <p:cNvPr id="40" name="AutoShape 10"/>
              <p:cNvSpPr>
                <a:spLocks noChangeArrowheads="1"/>
              </p:cNvSpPr>
              <p:nvPr/>
            </p:nvSpPr>
            <p:spPr bwMode="auto">
              <a:xfrm>
                <a:off x="4628025" y="6243638"/>
                <a:ext cx="2228249" cy="2606356"/>
              </a:xfrm>
              <a:prstGeom prst="roundRect">
                <a:avLst>
                  <a:gd name="adj" fmla="val 11111"/>
                </a:avLst>
              </a:prstGeom>
              <a:solidFill>
                <a:schemeClr val="bg1"/>
              </a:solidFill>
              <a:ln w="28575">
                <a:solidFill>
                  <a:srgbClr val="C0C0C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20000"/>
                  </a:lnSpc>
                </a:pPr>
                <a:endParaRPr lang="ko-KR" altLang="ko-KR" sz="1200" b="1">
                  <a:latin typeface="휴먼새내기체" pitchFamily="18" charset="-127"/>
                  <a:ea typeface="휴먼새내기체" pitchFamily="18" charset="-127"/>
                </a:endParaRPr>
              </a:p>
            </p:txBody>
          </p:sp>
          <p:sp>
            <p:nvSpPr>
              <p:cNvPr id="41" name="AutoShape 11"/>
              <p:cNvSpPr>
                <a:spLocks noChangeArrowheads="1"/>
              </p:cNvSpPr>
              <p:nvPr/>
            </p:nvSpPr>
            <p:spPr bwMode="auto">
              <a:xfrm>
                <a:off x="4570891" y="5788059"/>
                <a:ext cx="2285384" cy="522255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rgbClr val="E0B2DD"/>
                  </a:gs>
                  <a:gs pos="50000">
                    <a:srgbClr val="E0B2DD">
                      <a:gamma/>
                      <a:tint val="18039"/>
                      <a:invGamma/>
                    </a:srgbClr>
                  </a:gs>
                  <a:gs pos="100000">
                    <a:srgbClr val="E0B2DD"/>
                  </a:gs>
                </a:gsLst>
                <a:lin ang="5400000" scaled="1"/>
              </a:gradFill>
              <a:ln w="12700">
                <a:noFill/>
                <a:round/>
                <a:headEnd/>
                <a:tailEnd/>
              </a:ln>
              <a:effectLst>
                <a:prstShdw prst="shdw17" dist="17961" dir="2700000">
                  <a:srgbClr val="E0B2DD">
                    <a:gamma/>
                    <a:shade val="60000"/>
                    <a:invGamma/>
                  </a:srgbClr>
                </a:prstShdw>
              </a:effectLst>
            </p:spPr>
            <p:txBody>
              <a:bodyPr wrap="none" lIns="0" tIns="0" rIns="0" bIns="10800" anchor="ctr"/>
              <a:lstStyle/>
              <a:p>
                <a:pPr algn="ctr">
                  <a:lnSpc>
                    <a:spcPct val="120000"/>
                  </a:lnSpc>
                </a:pPr>
                <a:endParaRPr lang="ko-KR" altLang="ko-KR" sz="1200" b="1">
                  <a:solidFill>
                    <a:srgbClr val="FFFFFF"/>
                  </a:solidFill>
                  <a:latin typeface="휴먼새내기체" pitchFamily="18" charset="-127"/>
                  <a:ea typeface="휴먼새내기체" pitchFamily="18" charset="-127"/>
                </a:endParaRPr>
              </a:p>
            </p:txBody>
          </p:sp>
          <p:sp>
            <p:nvSpPr>
              <p:cNvPr id="42" name="AutoShape 12"/>
              <p:cNvSpPr>
                <a:spLocks noChangeArrowheads="1"/>
              </p:cNvSpPr>
              <p:nvPr/>
            </p:nvSpPr>
            <p:spPr bwMode="auto">
              <a:xfrm>
                <a:off x="2228373" y="8061120"/>
                <a:ext cx="2285383" cy="1832695"/>
              </a:xfrm>
              <a:prstGeom prst="roundRect">
                <a:avLst>
                  <a:gd name="adj" fmla="val 11111"/>
                </a:avLst>
              </a:prstGeom>
              <a:solidFill>
                <a:schemeClr val="bg1"/>
              </a:solidFill>
              <a:ln w="28575">
                <a:solidFill>
                  <a:srgbClr val="C0C0C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50000"/>
                  </a:lnSpc>
                </a:pPr>
                <a:endParaRPr lang="ko-KR" altLang="ko-KR" sz="1200" b="1">
                  <a:latin typeface="휴먼새내기체" pitchFamily="18" charset="-127"/>
                  <a:ea typeface="휴먼새내기체" pitchFamily="18" charset="-127"/>
                </a:endParaRPr>
              </a:p>
            </p:txBody>
          </p:sp>
          <p:sp>
            <p:nvSpPr>
              <p:cNvPr id="43" name="AutoShape 13"/>
              <p:cNvSpPr>
                <a:spLocks noChangeArrowheads="1"/>
              </p:cNvSpPr>
              <p:nvPr/>
            </p:nvSpPr>
            <p:spPr bwMode="auto">
              <a:xfrm>
                <a:off x="2230191" y="7672327"/>
                <a:ext cx="2284890" cy="471549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rgbClr val="E0B2DD"/>
                  </a:gs>
                  <a:gs pos="50000">
                    <a:srgbClr val="E0B2DD">
                      <a:gamma/>
                      <a:tint val="18039"/>
                      <a:invGamma/>
                    </a:srgbClr>
                  </a:gs>
                  <a:gs pos="100000">
                    <a:srgbClr val="E0B2DD"/>
                  </a:gs>
                </a:gsLst>
                <a:lin ang="5400000" scaled="1"/>
              </a:gradFill>
              <a:ln w="12700">
                <a:noFill/>
                <a:round/>
                <a:headEnd/>
                <a:tailEnd/>
              </a:ln>
              <a:effectLst>
                <a:prstShdw prst="shdw17" dist="17961" dir="2700000">
                  <a:srgbClr val="E0B2DD">
                    <a:gamma/>
                    <a:shade val="60000"/>
                    <a:invGamma/>
                  </a:srgbClr>
                </a:prstShdw>
              </a:effectLst>
            </p:spPr>
            <p:txBody>
              <a:bodyPr wrap="none" lIns="0" tIns="0" rIns="0" bIns="10800" anchor="ctr"/>
              <a:lstStyle/>
              <a:p>
                <a:pPr algn="ctr">
                  <a:lnSpc>
                    <a:spcPct val="120000"/>
                  </a:lnSpc>
                </a:pPr>
                <a:endParaRPr lang="ko-KR" altLang="ko-KR" sz="1200" b="1">
                  <a:solidFill>
                    <a:srgbClr val="FFFFFF"/>
                  </a:solidFill>
                  <a:latin typeface="휴먼새내기체" pitchFamily="18" charset="-127"/>
                  <a:ea typeface="휴먼새내기체" pitchFamily="18" charset="-127"/>
                </a:endParaRPr>
              </a:p>
            </p:txBody>
          </p:sp>
          <p:sp>
            <p:nvSpPr>
              <p:cNvPr id="44" name="Oval 14"/>
              <p:cNvSpPr>
                <a:spLocks noChangeArrowheads="1"/>
              </p:cNvSpPr>
              <p:nvPr/>
            </p:nvSpPr>
            <p:spPr bwMode="auto">
              <a:xfrm>
                <a:off x="2444750" y="5726113"/>
                <a:ext cx="1968500" cy="1622425"/>
              </a:xfrm>
              <a:prstGeom prst="ellipse">
                <a:avLst/>
              </a:prstGeom>
              <a:gradFill rotWithShape="0">
                <a:gsLst>
                  <a:gs pos="0">
                    <a:srgbClr val="BFD1E3">
                      <a:gamma/>
                      <a:tint val="0"/>
                      <a:invGamma/>
                    </a:srgbClr>
                  </a:gs>
                  <a:gs pos="100000">
                    <a:srgbClr val="BFD1E3"/>
                  </a:gs>
                </a:gsLst>
                <a:path path="shape">
                  <a:fillToRect l="50000" t="50000" r="50000" b="50000"/>
                </a:path>
              </a:gradFill>
              <a:ln w="28575">
                <a:round/>
                <a:headEnd/>
                <a:tailEnd/>
              </a:ln>
              <a:effectLst/>
              <a:scene3d>
                <a:camera prst="legacyObliqueBottom"/>
                <a:lightRig rig="legacyFlat3" dir="b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FD1E3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marL="457200" indent="-457200"/>
                <a:endParaRPr lang="ko-KR" altLang="ko-KR" sz="1200"/>
              </a:p>
            </p:txBody>
          </p:sp>
          <p:sp>
            <p:nvSpPr>
              <p:cNvPr id="45" name="Oval 15"/>
              <p:cNvSpPr>
                <a:spLocks noChangeArrowheads="1"/>
              </p:cNvSpPr>
              <p:nvPr/>
            </p:nvSpPr>
            <p:spPr bwMode="auto">
              <a:xfrm>
                <a:off x="2452688" y="5735638"/>
                <a:ext cx="1952625" cy="1603375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48" name="TextBox 47"/>
            <p:cNvSpPr txBox="1"/>
            <p:nvPr/>
          </p:nvSpPr>
          <p:spPr>
            <a:xfrm>
              <a:off x="3419872" y="4005064"/>
              <a:ext cx="23632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/>
                <a:t>피해자 보호 </a:t>
              </a:r>
              <a:r>
                <a:rPr lang="en-US" altLang="ko-KR" sz="2000" b="1" dirty="0" smtClean="0"/>
                <a:t>/ </a:t>
              </a:r>
              <a:r>
                <a:rPr lang="ko-KR" altLang="en-US" sz="2000" b="1" dirty="0" smtClean="0"/>
                <a:t>지원 </a:t>
              </a:r>
              <a:endParaRPr lang="ko-KR" altLang="en-US" sz="2000" b="1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989242" y="4128833"/>
              <a:ext cx="1944216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/>
                <a:t> 아동은 아동보호전문기관을 통해 </a:t>
              </a:r>
              <a:r>
                <a:rPr lang="ko-KR" altLang="en-US" sz="1400" b="1" dirty="0" smtClean="0">
                  <a:solidFill>
                    <a:srgbClr val="FF0000"/>
                  </a:solidFill>
                </a:rPr>
                <a:t>상담</a:t>
              </a:r>
              <a:r>
                <a:rPr lang="en-US" altLang="ko-KR" sz="1400" b="1" dirty="0" smtClean="0">
                  <a:solidFill>
                    <a:srgbClr val="FF0000"/>
                  </a:solidFill>
                </a:rPr>
                <a:t>, </a:t>
              </a:r>
              <a:r>
                <a:rPr lang="ko-KR" altLang="en-US" sz="1400" b="1" dirty="0" smtClean="0">
                  <a:solidFill>
                    <a:srgbClr val="FF0000"/>
                  </a:solidFill>
                </a:rPr>
                <a:t>병원치료</a:t>
              </a:r>
              <a:r>
                <a:rPr lang="en-US" altLang="ko-KR" sz="1400" b="1" dirty="0" smtClean="0">
                  <a:solidFill>
                    <a:srgbClr val="FF0000"/>
                  </a:solidFill>
                </a:rPr>
                <a:t>, </a:t>
              </a:r>
              <a:r>
                <a:rPr lang="ko-KR" altLang="en-US" sz="1400" b="1" dirty="0" smtClean="0">
                  <a:solidFill>
                    <a:srgbClr val="FF0000"/>
                  </a:solidFill>
                </a:rPr>
                <a:t>법률지원 </a:t>
              </a:r>
              <a:r>
                <a:rPr lang="ko-KR" altLang="en-US" sz="1400" dirty="0" smtClean="0"/>
                <a:t>등 적절한 조치를 받게 됨 </a:t>
              </a:r>
              <a:endParaRPr lang="ko-KR" altLang="en-US" sz="1400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156176" y="4077072"/>
              <a:ext cx="280831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 </a:t>
              </a:r>
              <a:r>
                <a:rPr lang="ko-KR" altLang="en-US" sz="1400" dirty="0" smtClean="0"/>
                <a:t>피해아동을 </a:t>
              </a:r>
              <a:r>
                <a:rPr lang="ko-KR" altLang="en-US" sz="1400" b="1" dirty="0" smtClean="0">
                  <a:solidFill>
                    <a:srgbClr val="FF0000"/>
                  </a:solidFill>
                </a:rPr>
                <a:t>지지</a:t>
              </a:r>
              <a:r>
                <a:rPr lang="ko-KR" altLang="en-US" sz="1400" dirty="0" smtClean="0"/>
                <a:t>하기 </a:t>
              </a:r>
              <a:endParaRPr lang="en-US" altLang="ko-KR" sz="1400" dirty="0" smtClean="0"/>
            </a:p>
            <a:p>
              <a:r>
                <a:rPr lang="ko-KR" altLang="en-US" sz="1400" dirty="0" smtClean="0"/>
                <a:t> 피해사실을 다른 학생들에게 알 </a:t>
              </a:r>
              <a:endParaRPr lang="en-US" altLang="ko-KR" sz="1400" dirty="0" smtClean="0"/>
            </a:p>
            <a:p>
              <a:r>
                <a:rPr lang="en-US" altLang="ko-KR" sz="1400" dirty="0" smtClean="0"/>
                <a:t> </a:t>
              </a:r>
              <a:r>
                <a:rPr lang="ko-KR" altLang="en-US" sz="1400" dirty="0" err="1" smtClean="0"/>
                <a:t>려지지</a:t>
              </a:r>
              <a:r>
                <a:rPr lang="ko-KR" altLang="en-US" sz="1400" dirty="0" smtClean="0"/>
                <a:t> 않도록 </a:t>
              </a:r>
              <a:r>
                <a:rPr lang="ko-KR" altLang="en-US" sz="1400" b="1" dirty="0" smtClean="0">
                  <a:solidFill>
                    <a:srgbClr val="FF0000"/>
                  </a:solidFill>
                </a:rPr>
                <a:t>조심</a:t>
              </a:r>
              <a:r>
                <a:rPr lang="ko-KR" altLang="en-US" sz="1400" dirty="0" smtClean="0"/>
                <a:t>하기 </a:t>
              </a:r>
              <a:endParaRPr lang="en-US" altLang="ko-KR" sz="1400" dirty="0" smtClean="0"/>
            </a:p>
            <a:p>
              <a:r>
                <a:rPr lang="ko-KR" altLang="en-US" sz="1400" dirty="0" smtClean="0"/>
                <a:t> 아동의 학습진도</a:t>
              </a:r>
              <a:r>
                <a:rPr lang="en-US" altLang="ko-KR" sz="1400" dirty="0" smtClean="0"/>
                <a:t>, </a:t>
              </a:r>
              <a:r>
                <a:rPr lang="ko-KR" altLang="en-US" sz="1400" dirty="0" smtClean="0"/>
                <a:t>과제 </a:t>
              </a:r>
              <a:r>
                <a:rPr lang="ko-KR" altLang="en-US" sz="1400" b="1" dirty="0" smtClean="0">
                  <a:solidFill>
                    <a:srgbClr val="FF0000"/>
                  </a:solidFill>
                </a:rPr>
                <a:t>조정</a:t>
              </a:r>
              <a:r>
                <a:rPr lang="ko-KR" altLang="en-US" sz="1400" dirty="0" smtClean="0"/>
                <a:t>하기</a:t>
              </a:r>
              <a:endParaRPr lang="en-US" altLang="ko-KR" sz="1400" dirty="0" smtClean="0"/>
            </a:p>
            <a:p>
              <a:r>
                <a:rPr lang="ko-KR" altLang="en-US" sz="1400" dirty="0" smtClean="0"/>
                <a:t> 학대가 또 다시 반복 되지 </a:t>
              </a:r>
              <a:r>
                <a:rPr lang="ko-KR" altLang="en-US" sz="1400" dirty="0" err="1" smtClean="0"/>
                <a:t>않도</a:t>
              </a:r>
              <a:endParaRPr lang="en-US" altLang="ko-KR" sz="1400" dirty="0" smtClean="0"/>
            </a:p>
            <a:p>
              <a:r>
                <a:rPr lang="en-US" altLang="ko-KR" sz="1400" dirty="0" smtClean="0"/>
                <a:t> </a:t>
              </a:r>
              <a:r>
                <a:rPr lang="ko-KR" altLang="en-US" sz="1400" dirty="0" err="1" smtClean="0"/>
                <a:t>록</a:t>
              </a:r>
              <a:r>
                <a:rPr lang="ko-KR" altLang="en-US" sz="1400" dirty="0" smtClean="0"/>
                <a:t> 지속적으로</a:t>
              </a:r>
              <a:r>
                <a:rPr lang="ko-KR" altLang="en-US" sz="1400" dirty="0" smtClean="0">
                  <a:solidFill>
                    <a:srgbClr val="FF0000"/>
                  </a:solidFill>
                </a:rPr>
                <a:t> </a:t>
              </a:r>
              <a:r>
                <a:rPr lang="ko-KR" altLang="en-US" sz="1400" b="1" dirty="0" smtClean="0">
                  <a:solidFill>
                    <a:srgbClr val="FF0000"/>
                  </a:solidFill>
                </a:rPr>
                <a:t>관심</a:t>
              </a:r>
              <a:r>
                <a:rPr lang="ko-KR" altLang="en-US" sz="1400" dirty="0" smtClean="0">
                  <a:solidFill>
                    <a:srgbClr val="FF0000"/>
                  </a:solidFill>
                </a:rPr>
                <a:t> </a:t>
              </a:r>
              <a:r>
                <a:rPr lang="ko-KR" altLang="en-US" sz="1400" dirty="0" smtClean="0"/>
                <a:t>가지기 </a:t>
              </a:r>
              <a:endParaRPr lang="ko-KR" altLang="en-US" sz="140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971600" y="3717032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dirty="0" smtClean="0"/>
                <a:t>피해아동 지원 </a:t>
              </a:r>
              <a:endParaRPr lang="ko-KR" altLang="en-US" b="1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300192" y="3717032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dirty="0" smtClean="0"/>
                <a:t>교사의 역할 </a:t>
              </a:r>
              <a:endParaRPr lang="ko-KR" altLang="en-US" b="1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246139" y="4846312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dirty="0" smtClean="0"/>
                <a:t>피해아동 보호 </a:t>
              </a:r>
              <a:endParaRPr lang="ko-KR" altLang="en-US" b="1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059832" y="5157192"/>
              <a:ext cx="295232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/>
                <a:t>  학대로 인해 아동의 상황이 심각하거나  </a:t>
              </a:r>
              <a:r>
                <a:rPr lang="ko-KR" altLang="en-US" sz="1400" dirty="0" err="1" smtClean="0"/>
                <a:t>재학대</a:t>
              </a:r>
              <a:r>
                <a:rPr lang="ko-KR" altLang="en-US" sz="1400" dirty="0" smtClean="0"/>
                <a:t> 발생률이 높을 경우 </a:t>
              </a:r>
              <a:r>
                <a:rPr lang="ko-KR" altLang="en-US" sz="1400" dirty="0" smtClean="0">
                  <a:solidFill>
                    <a:srgbClr val="FF0000"/>
                  </a:solidFill>
                </a:rPr>
                <a:t>아동보호전문기관이 아동을 격리하여 </a:t>
              </a:r>
              <a:r>
                <a:rPr lang="ko-KR" altLang="en-US" sz="1400" b="1" dirty="0" smtClean="0">
                  <a:solidFill>
                    <a:srgbClr val="FF0000"/>
                  </a:solidFill>
                </a:rPr>
                <a:t>보호시설</a:t>
              </a:r>
              <a:r>
                <a:rPr lang="en-US" altLang="ko-KR" sz="1400" b="1" dirty="0" smtClean="0">
                  <a:solidFill>
                    <a:srgbClr val="FF0000"/>
                  </a:solidFill>
                </a:rPr>
                <a:t>(</a:t>
              </a:r>
              <a:r>
                <a:rPr lang="ko-KR" altLang="en-US" sz="1400" b="1" dirty="0" smtClean="0">
                  <a:solidFill>
                    <a:srgbClr val="FF0000"/>
                  </a:solidFill>
                </a:rPr>
                <a:t>쉼터</a:t>
              </a:r>
              <a:r>
                <a:rPr lang="en-US" altLang="ko-KR" sz="1400" b="1" dirty="0" smtClean="0">
                  <a:solidFill>
                    <a:srgbClr val="FF0000"/>
                  </a:solidFill>
                </a:rPr>
                <a:t>)</a:t>
              </a:r>
              <a:r>
                <a:rPr lang="ko-KR" altLang="en-US" sz="1400" dirty="0" smtClean="0">
                  <a:solidFill>
                    <a:srgbClr val="FF0000"/>
                  </a:solidFill>
                </a:rPr>
                <a:t>에 보호함</a:t>
              </a:r>
              <a:endParaRPr lang="ko-KR" altLang="en-US" sz="1400" dirty="0">
                <a:solidFill>
                  <a:srgbClr val="FF0000"/>
                </a:solidFill>
              </a:endParaRPr>
            </a:p>
          </p:txBody>
        </p:sp>
        <p:pic>
          <p:nvPicPr>
            <p:cNvPr id="56322" name="Picture 2" descr="C:\Program Files\Microsoft Office\MEDIA\OFFICE12\Bullets\BD14582_.gi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131840" y="5252646"/>
              <a:ext cx="114300" cy="114300"/>
            </a:xfrm>
            <a:prstGeom prst="rect">
              <a:avLst/>
            </a:prstGeom>
            <a:noFill/>
          </p:spPr>
        </p:pic>
        <p:pic>
          <p:nvPicPr>
            <p:cNvPr id="56323" name="Picture 3" descr="C:\Program Files\Microsoft Office\MEDIA\OFFICE12\Bullets\BD14582_.gi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53382" y="4210344"/>
              <a:ext cx="129158" cy="129158"/>
            </a:xfrm>
            <a:prstGeom prst="rect">
              <a:avLst/>
            </a:prstGeom>
            <a:noFill/>
          </p:spPr>
        </p:pic>
        <p:pic>
          <p:nvPicPr>
            <p:cNvPr id="46" name="Picture 3" descr="C:\Program Files\Microsoft Office\MEDIA\OFFICE12\Bullets\BD14582_.gi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156176" y="4149080"/>
              <a:ext cx="129158" cy="129158"/>
            </a:xfrm>
            <a:prstGeom prst="rect">
              <a:avLst/>
            </a:prstGeom>
            <a:noFill/>
          </p:spPr>
        </p:pic>
        <p:pic>
          <p:nvPicPr>
            <p:cNvPr id="47" name="Picture 3" descr="C:\Program Files\Microsoft Office\MEDIA\OFFICE12\Bullets\BD14582_.gi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156176" y="4378497"/>
              <a:ext cx="129158" cy="129158"/>
            </a:xfrm>
            <a:prstGeom prst="rect">
              <a:avLst/>
            </a:prstGeom>
            <a:noFill/>
          </p:spPr>
        </p:pic>
        <p:pic>
          <p:nvPicPr>
            <p:cNvPr id="55" name="Picture 3" descr="C:\Program Files\Microsoft Office\MEDIA\OFFICE12\Bullets\BD14582_.gi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156176" y="4810545"/>
              <a:ext cx="129158" cy="129158"/>
            </a:xfrm>
            <a:prstGeom prst="rect">
              <a:avLst/>
            </a:prstGeom>
            <a:noFill/>
          </p:spPr>
        </p:pic>
        <p:pic>
          <p:nvPicPr>
            <p:cNvPr id="56" name="Picture 3" descr="C:\Program Files\Microsoft Office\MEDIA\OFFICE12\Bullets\BD14582_.gi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156176" y="5013176"/>
              <a:ext cx="129158" cy="129158"/>
            </a:xfrm>
            <a:prstGeom prst="rect">
              <a:avLst/>
            </a:prstGeom>
            <a:noFill/>
          </p:spPr>
        </p:pic>
      </p:grpSp>
      <p:grpSp>
        <p:nvGrpSpPr>
          <p:cNvPr id="61" name="그룹 60"/>
          <p:cNvGrpSpPr/>
          <p:nvPr/>
        </p:nvGrpSpPr>
        <p:grpSpPr>
          <a:xfrm>
            <a:off x="2051720" y="692696"/>
            <a:ext cx="4572928" cy="2688157"/>
            <a:chOff x="2215120" y="607392"/>
            <a:chExt cx="4572928" cy="2688157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2215120" y="607392"/>
              <a:ext cx="4572928" cy="412384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타원 18"/>
            <p:cNvSpPr/>
            <p:nvPr/>
          </p:nvSpPr>
          <p:spPr>
            <a:xfrm>
              <a:off x="2840624" y="1959344"/>
              <a:ext cx="3096344" cy="1315528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아래쪽 화살표 14"/>
            <p:cNvSpPr/>
            <p:nvPr/>
          </p:nvSpPr>
          <p:spPr>
            <a:xfrm>
              <a:off x="3927112" y="1098432"/>
              <a:ext cx="936104" cy="873824"/>
            </a:xfrm>
            <a:prstGeom prst="downArrow">
              <a:avLst>
                <a:gd name="adj1" fmla="val 50000"/>
                <a:gd name="adj2" fmla="val 5112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154968" y="1818221"/>
              <a:ext cx="252028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altLang="ko-KR" dirty="0" smtClean="0">
                <a:solidFill>
                  <a:schemeClr val="accent6">
                    <a:lumMod val="50000"/>
                  </a:schemeClr>
                </a:solidFill>
              </a:endParaRPr>
            </a:p>
            <a:p>
              <a:pPr algn="ctr"/>
              <a:r>
                <a:rPr lang="ko-KR" altLang="en-US" b="1" dirty="0" smtClean="0">
                  <a:solidFill>
                    <a:schemeClr val="accent6">
                      <a:lumMod val="50000"/>
                    </a:schemeClr>
                  </a:solidFill>
                </a:rPr>
                <a:t>지역아동보호전문기관</a:t>
              </a:r>
              <a:endParaRPr lang="en-US" altLang="ko-KR" b="1" dirty="0" smtClean="0">
                <a:solidFill>
                  <a:schemeClr val="accent6">
                    <a:lumMod val="50000"/>
                  </a:schemeClr>
                </a:solidFill>
              </a:endParaRPr>
            </a:p>
            <a:p>
              <a:pPr algn="ctr"/>
              <a:r>
                <a:rPr lang="en-US" altLang="ko-KR" b="1" dirty="0" smtClean="0">
                  <a:solidFill>
                    <a:schemeClr val="accent6">
                      <a:lumMod val="50000"/>
                    </a:schemeClr>
                  </a:solidFill>
                </a:rPr>
                <a:t>1577-1391</a:t>
              </a:r>
            </a:p>
            <a:p>
              <a:pPr algn="ctr"/>
              <a:r>
                <a:rPr lang="ko-KR" altLang="en-US" b="1" dirty="0" err="1" smtClean="0">
                  <a:solidFill>
                    <a:schemeClr val="accent6">
                      <a:lumMod val="50000"/>
                    </a:schemeClr>
                  </a:solidFill>
                </a:rPr>
                <a:t>보건복지콜센터</a:t>
              </a:r>
              <a:r>
                <a:rPr lang="ko-KR" altLang="en-US" b="1" dirty="0" smtClean="0">
                  <a:solidFill>
                    <a:schemeClr val="accent6">
                      <a:lumMod val="50000"/>
                    </a:schemeClr>
                  </a:solidFill>
                </a:rPr>
                <a:t> </a:t>
              </a:r>
              <a:endParaRPr lang="en-US" altLang="ko-KR" b="1" dirty="0" smtClean="0">
                <a:solidFill>
                  <a:schemeClr val="accent6">
                    <a:lumMod val="50000"/>
                  </a:schemeClr>
                </a:solidFill>
              </a:endParaRPr>
            </a:p>
            <a:p>
              <a:pPr algn="ctr"/>
              <a:r>
                <a:rPr lang="en-US" altLang="ko-KR" b="1" dirty="0" smtClean="0">
                  <a:solidFill>
                    <a:schemeClr val="accent6">
                      <a:lumMod val="50000"/>
                    </a:schemeClr>
                  </a:solidFill>
                </a:rPr>
                <a:t>129</a:t>
              </a:r>
              <a:endParaRPr lang="ko-KR" altLang="en-US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143136" y="1167256"/>
              <a:ext cx="9361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chemeClr val="bg1"/>
                  </a:solidFill>
                </a:rPr>
                <a:t>문의</a:t>
              </a:r>
              <a:endParaRPr lang="en-US" altLang="ko-KR" sz="1200" b="1" dirty="0" smtClean="0">
                <a:solidFill>
                  <a:schemeClr val="bg1"/>
                </a:solidFill>
              </a:endParaRPr>
            </a:p>
            <a:p>
              <a:r>
                <a:rPr lang="ko-KR" altLang="en-US" sz="1200" b="1" dirty="0" smtClean="0">
                  <a:solidFill>
                    <a:schemeClr val="bg1"/>
                  </a:solidFill>
                </a:rPr>
                <a:t>상담</a:t>
              </a:r>
              <a:endParaRPr lang="en-US" altLang="ko-KR" sz="1200" b="1" dirty="0" smtClean="0">
                <a:solidFill>
                  <a:schemeClr val="bg1"/>
                </a:solidFill>
              </a:endParaRPr>
            </a:p>
            <a:p>
              <a:r>
                <a:rPr lang="ko-KR" altLang="en-US" sz="1200" b="1" dirty="0" smtClean="0">
                  <a:solidFill>
                    <a:schemeClr val="bg1"/>
                  </a:solidFill>
                </a:rPr>
                <a:t>신고 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2015016" y="715544"/>
            <a:ext cx="4717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/>
              <a:t>아동학대 피해 사실 의심 또는  발견 시 </a:t>
            </a:r>
            <a:endParaRPr lang="ko-KR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2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3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-68824" y="171450"/>
            <a:ext cx="961032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rgbClr val="080808"/>
                </a:solidFill>
                <a:latin typeface="+mn-ea"/>
              </a:rPr>
              <a:t>Ⅲ. </a:t>
            </a:r>
            <a:r>
              <a:rPr lang="ko-KR" altLang="en-US" sz="2000" b="1" dirty="0" smtClean="0">
                <a:solidFill>
                  <a:srgbClr val="080808"/>
                </a:solidFill>
                <a:latin typeface="+mn-ea"/>
              </a:rPr>
              <a:t>아동학대신고의무자 살펴보기</a:t>
            </a:r>
            <a:r>
              <a:rPr kumimoji="0" lang="en-US" altLang="ko-KR" sz="2000" b="1" dirty="0" smtClean="0">
                <a:solidFill>
                  <a:srgbClr val="0070C0"/>
                </a:solidFill>
                <a:latin typeface="+mn-ea"/>
              </a:rPr>
              <a:t>_</a:t>
            </a:r>
            <a:r>
              <a:rPr kumimoji="0" lang="ko-KR" altLang="en-US" sz="2000" b="1" dirty="0" smtClean="0">
                <a:solidFill>
                  <a:srgbClr val="0070C0"/>
                </a:solidFill>
                <a:latin typeface="+mn-ea"/>
              </a:rPr>
              <a:t>아동학대신고의무자 역할 </a:t>
            </a:r>
            <a:r>
              <a:rPr kumimoji="0" lang="en-US" altLang="ko-KR" sz="2000" b="1" dirty="0" smtClean="0">
                <a:solidFill>
                  <a:srgbClr val="0070C0"/>
                </a:solidFill>
                <a:latin typeface="+mn-ea"/>
              </a:rPr>
              <a:t>: </a:t>
            </a:r>
            <a:r>
              <a:rPr kumimoji="0" lang="ko-KR" altLang="en-US" sz="2000" b="1" dirty="0" smtClean="0">
                <a:solidFill>
                  <a:srgbClr val="0070C0"/>
                </a:solidFill>
                <a:latin typeface="+mn-ea"/>
              </a:rPr>
              <a:t>아동학대대처하기  </a:t>
            </a:r>
            <a:endParaRPr kumimoji="0" lang="en-US" altLang="ko-KR" b="1" dirty="0">
              <a:solidFill>
                <a:srgbClr val="0070C0"/>
              </a:solidFill>
              <a:latin typeface="+mn-ea"/>
            </a:endParaRPr>
          </a:p>
        </p:txBody>
      </p:sp>
      <p:pic>
        <p:nvPicPr>
          <p:cNvPr id="17" name="Picture 2" descr="C:\Documents and Settings\전수영\바탕 화면\교재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90109"/>
            <a:ext cx="9144000" cy="667891"/>
          </a:xfrm>
          <a:prstGeom prst="rect">
            <a:avLst/>
          </a:prstGeom>
          <a:noFill/>
        </p:spPr>
      </p:pic>
      <p:pic>
        <p:nvPicPr>
          <p:cNvPr id="16" name="Picture 39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lum bright="-2000" contrast="4000"/>
          </a:blip>
          <a:stretch>
            <a:fillRect/>
          </a:stretch>
        </p:blipFill>
        <p:spPr bwMode="auto">
          <a:xfrm>
            <a:off x="2555776" y="1052736"/>
            <a:ext cx="6588224" cy="1044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39"/>
          <p:cNvPicPr>
            <a:picLocks noChangeAspect="1" noChangeArrowheads="1"/>
          </p:cNvPicPr>
          <p:nvPr/>
        </p:nvPicPr>
        <p:blipFill>
          <a:blip r:embed="rId5" cstate="print">
            <a:grayscl/>
            <a:lum bright="-3000"/>
          </a:blip>
          <a:stretch>
            <a:fillRect/>
          </a:stretch>
        </p:blipFill>
        <p:spPr bwMode="auto">
          <a:xfrm>
            <a:off x="2555776" y="4618199"/>
            <a:ext cx="6588224" cy="1296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39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lum bright="-1000"/>
          </a:blip>
          <a:stretch>
            <a:fillRect/>
          </a:stretch>
        </p:blipFill>
        <p:spPr bwMode="auto">
          <a:xfrm>
            <a:off x="2555776" y="2132856"/>
            <a:ext cx="6588224" cy="1440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39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4">
                <a:shade val="45000"/>
                <a:satMod val="135000"/>
              </a:schemeClr>
              <a:prstClr val="white"/>
            </a:duotone>
            <a:lum bright="-5000"/>
          </a:blip>
          <a:stretch>
            <a:fillRect/>
          </a:stretch>
        </p:blipFill>
        <p:spPr bwMode="auto">
          <a:xfrm>
            <a:off x="2555776" y="3645024"/>
            <a:ext cx="6588224" cy="936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1" name="Picture 3" descr="C:\Documents and Settings\전수영\바탕 화면\선생님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4293096"/>
            <a:ext cx="1512168" cy="1728192"/>
          </a:xfrm>
          <a:prstGeom prst="rect">
            <a:avLst/>
          </a:prstGeom>
          <a:noFill/>
        </p:spPr>
      </p:pic>
      <p:sp>
        <p:nvSpPr>
          <p:cNvPr id="23" name="구름 모양 설명선 22"/>
          <p:cNvSpPr/>
          <p:nvPr/>
        </p:nvSpPr>
        <p:spPr bwMode="auto">
          <a:xfrm>
            <a:off x="251520" y="2060848"/>
            <a:ext cx="2232248" cy="1872208"/>
          </a:xfrm>
          <a:prstGeom prst="cloudCallou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2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wrap="none" rtlCol="0" anchor="ctr"/>
          <a:lstStyle/>
          <a:p>
            <a:pPr algn="ctr"/>
            <a:endParaRPr lang="ko-KR" altLang="en-US" sz="1600" dirty="0" smtClean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2781" y="2492896"/>
            <a:ext cx="21602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/>
              <a:t> </a:t>
            </a:r>
            <a:r>
              <a:rPr lang="ko-KR" altLang="en-US" sz="2000" dirty="0" smtClean="0">
                <a:latin typeface="HY강B" pitchFamily="18" charset="-127"/>
                <a:ea typeface="HY강B" pitchFamily="18" charset="-127"/>
              </a:rPr>
              <a:t>하나</a:t>
            </a:r>
            <a:r>
              <a:rPr lang="en-US" altLang="ko-KR" sz="2000" dirty="0" smtClean="0">
                <a:latin typeface="HY강B" pitchFamily="18" charset="-127"/>
                <a:ea typeface="HY강B" pitchFamily="18" charset="-127"/>
              </a:rPr>
              <a:t>. </a:t>
            </a:r>
          </a:p>
          <a:p>
            <a:r>
              <a:rPr lang="ko-KR" altLang="en-US" sz="2000" dirty="0" smtClean="0">
                <a:latin typeface="HY강B" pitchFamily="18" charset="-127"/>
                <a:ea typeface="HY강B" pitchFamily="18" charset="-127"/>
              </a:rPr>
              <a:t>학대가 의심되는 아동 발견하기 </a:t>
            </a:r>
            <a:endParaRPr lang="ko-KR" altLang="en-US" sz="2000" dirty="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63644" y="1124745"/>
            <a:ext cx="656371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Both"/>
            </a:pPr>
            <a:r>
              <a:rPr lang="ko-KR" altLang="en-US" b="1" dirty="0" smtClean="0">
                <a:latin typeface="+mn-ea"/>
              </a:rPr>
              <a:t>아동학대 문제를 충분히 인식하기</a:t>
            </a:r>
            <a:endParaRPr lang="en-US" altLang="ko-KR" b="1" dirty="0" smtClean="0">
              <a:latin typeface="+mn-ea"/>
            </a:endParaRPr>
          </a:p>
          <a:p>
            <a:pPr marL="342900" indent="-342900"/>
            <a:r>
              <a:rPr lang="en-US" altLang="ko-KR" sz="1600" dirty="0" smtClean="0">
                <a:latin typeface="+mn-ea"/>
              </a:rPr>
              <a:t>  - </a:t>
            </a:r>
            <a:r>
              <a:rPr lang="ko-KR" altLang="en-US" sz="1700" dirty="0" smtClean="0">
                <a:latin typeface="+mn-ea"/>
              </a:rPr>
              <a:t>빈곤하거나 교육수준이 낮은 가정에서만 학대가 일어날 것이</a:t>
            </a:r>
            <a:endParaRPr lang="en-US" altLang="ko-KR" sz="1700" dirty="0" smtClean="0">
              <a:latin typeface="+mn-ea"/>
            </a:endParaRPr>
          </a:p>
          <a:p>
            <a:pPr marL="342900" indent="-342900"/>
            <a:r>
              <a:rPr lang="en-US" altLang="ko-KR" sz="1700" dirty="0" smtClean="0">
                <a:latin typeface="+mn-ea"/>
              </a:rPr>
              <a:t>   </a:t>
            </a:r>
            <a:r>
              <a:rPr lang="ko-KR" altLang="en-US" sz="1700" dirty="0" smtClean="0">
                <a:latin typeface="+mn-ea"/>
              </a:rPr>
              <a:t>라는 편견 버리기</a:t>
            </a:r>
            <a:r>
              <a:rPr lang="en-US" altLang="ko-KR" sz="1700" dirty="0" smtClean="0">
                <a:latin typeface="+mn-ea"/>
              </a:rPr>
              <a:t>!!</a:t>
            </a:r>
            <a:r>
              <a:rPr lang="ko-KR" altLang="en-US" sz="1700" dirty="0" smtClean="0">
                <a:latin typeface="+mn-ea"/>
              </a:rPr>
              <a:t> </a:t>
            </a:r>
            <a:endParaRPr lang="ko-KR" altLang="en-US" sz="1700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658071" y="2204864"/>
            <a:ext cx="651621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 smtClean="0">
                <a:latin typeface="+mn-ea"/>
              </a:rPr>
              <a:t>(2)  </a:t>
            </a:r>
            <a:r>
              <a:rPr lang="ko-KR" altLang="en-US" b="1" dirty="0" smtClean="0">
                <a:latin typeface="+mn-ea"/>
              </a:rPr>
              <a:t>아동학대 징후를 보이는 아동이 있는지 지켜보기</a:t>
            </a:r>
            <a:endParaRPr lang="en-US" altLang="ko-KR" b="1" dirty="0" smtClean="0">
              <a:latin typeface="+mn-ea"/>
            </a:endParaRPr>
          </a:p>
          <a:p>
            <a:endParaRPr lang="en-US" altLang="ko-KR" sz="600" dirty="0" smtClean="0">
              <a:latin typeface="+mn-ea"/>
            </a:endParaRPr>
          </a:p>
          <a:p>
            <a:r>
              <a:rPr lang="en-US" altLang="ko-KR" sz="1200" dirty="0" smtClean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- </a:t>
            </a:r>
            <a:r>
              <a:rPr lang="ko-KR" altLang="en-US" sz="1700" dirty="0" smtClean="0">
                <a:latin typeface="+mn-ea"/>
              </a:rPr>
              <a:t>아동학대의 외형적 </a:t>
            </a:r>
            <a:r>
              <a:rPr lang="en-US" altLang="ko-KR" sz="1700" dirty="0" smtClean="0">
                <a:latin typeface="+mn-ea"/>
              </a:rPr>
              <a:t>, </a:t>
            </a:r>
            <a:r>
              <a:rPr lang="ko-KR" altLang="en-US" sz="1700" dirty="0" smtClean="0">
                <a:latin typeface="+mn-ea"/>
              </a:rPr>
              <a:t>신체적 사인은 쉽게 감지될 수 있음</a:t>
            </a:r>
            <a:endParaRPr lang="en-US" altLang="ko-KR" sz="1700" dirty="0" smtClean="0">
              <a:latin typeface="+mn-ea"/>
            </a:endParaRPr>
          </a:p>
          <a:p>
            <a:r>
              <a:rPr lang="en-US" altLang="ko-KR" sz="1700" dirty="0" smtClean="0">
                <a:latin typeface="+mn-ea"/>
              </a:rPr>
              <a:t> - </a:t>
            </a:r>
            <a:r>
              <a:rPr lang="ko-KR" altLang="en-US" sz="1700" dirty="0" smtClean="0">
                <a:latin typeface="+mn-ea"/>
              </a:rPr>
              <a:t>아동의 발달단계에서 기대되는 행동유형에서 벗어난 행동을 </a:t>
            </a:r>
            <a:endParaRPr lang="en-US" altLang="ko-KR" sz="1700" dirty="0" smtClean="0">
              <a:latin typeface="+mn-ea"/>
            </a:endParaRPr>
          </a:p>
          <a:p>
            <a:r>
              <a:rPr lang="ko-KR" altLang="en-US" sz="1700" dirty="0" smtClean="0">
                <a:latin typeface="+mn-ea"/>
              </a:rPr>
              <a:t>   주의 깊게 관찰하기 </a:t>
            </a:r>
            <a:endParaRPr lang="ko-KR" altLang="en-US" sz="1700" dirty="0">
              <a:latin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72609" y="3731523"/>
            <a:ext cx="676875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 smtClean="0">
                <a:latin typeface="+mn-ea"/>
              </a:rPr>
              <a:t>(3) </a:t>
            </a:r>
            <a:r>
              <a:rPr lang="ko-KR" altLang="en-US" b="1" dirty="0" smtClean="0">
                <a:latin typeface="+mn-ea"/>
              </a:rPr>
              <a:t>부모 면담을 통해 아동학대 가능성 파악하기 </a:t>
            </a:r>
            <a:endParaRPr lang="en-US" altLang="ko-KR" b="1" dirty="0" smtClean="0">
              <a:latin typeface="+mn-ea"/>
            </a:endParaRPr>
          </a:p>
          <a:p>
            <a:endParaRPr lang="en-US" altLang="ko-KR" sz="700" dirty="0" smtClean="0">
              <a:latin typeface="+mn-ea"/>
            </a:endParaRPr>
          </a:p>
          <a:p>
            <a:r>
              <a:rPr lang="en-US" altLang="ko-KR" sz="1200" dirty="0" smtClean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- </a:t>
            </a:r>
            <a:r>
              <a:rPr lang="ko-KR" altLang="en-US" sz="1700" dirty="0" smtClean="0">
                <a:latin typeface="+mn-ea"/>
              </a:rPr>
              <a:t>부모가 아동에 대하여 어떻게 생각하고 있는지 알아보기        </a:t>
            </a:r>
            <a:endParaRPr lang="en-US" altLang="ko-KR" sz="1700" dirty="0" smtClean="0">
              <a:latin typeface="+mn-ea"/>
            </a:endParaRPr>
          </a:p>
          <a:p>
            <a:r>
              <a:rPr lang="en-US" altLang="ko-KR" sz="1300" dirty="0" smtClean="0">
                <a:latin typeface="+mn-ea"/>
              </a:rPr>
              <a:t> </a:t>
            </a:r>
            <a:endParaRPr lang="ko-KR" altLang="en-US" sz="1300" dirty="0"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699504" y="4690207"/>
            <a:ext cx="6516216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 smtClean="0">
                <a:latin typeface="+mn-ea"/>
              </a:rPr>
              <a:t>(4) </a:t>
            </a:r>
            <a:r>
              <a:rPr lang="ko-KR" altLang="en-US" b="1" dirty="0" smtClean="0">
                <a:latin typeface="+mn-ea"/>
              </a:rPr>
              <a:t>아동학대라고 의심되는 경우</a:t>
            </a:r>
            <a:endParaRPr lang="en-US" altLang="ko-KR" b="1" dirty="0" smtClean="0">
              <a:latin typeface="+mn-ea"/>
            </a:endParaRPr>
          </a:p>
          <a:p>
            <a:r>
              <a:rPr lang="en-US" altLang="ko-KR" sz="1600" b="1" dirty="0" smtClean="0">
                <a:latin typeface="+mn-ea"/>
              </a:rPr>
              <a:t>   </a:t>
            </a:r>
            <a:endParaRPr lang="en-US" altLang="ko-KR" sz="1400" b="1" dirty="0" smtClean="0">
              <a:latin typeface="+mn-ea"/>
            </a:endParaRPr>
          </a:p>
          <a:p>
            <a:r>
              <a:rPr lang="ko-KR" altLang="en-US" sz="1600" dirty="0" smtClean="0">
                <a:solidFill>
                  <a:srgbClr val="FF0000"/>
                </a:solidFill>
                <a:latin typeface="+mn-ea"/>
              </a:rPr>
              <a:t>  </a:t>
            </a:r>
            <a:r>
              <a:rPr lang="ko-KR" altLang="en-US" sz="1700" u="sng" dirty="0" smtClean="0">
                <a:solidFill>
                  <a:srgbClr val="FF0000"/>
                </a:solidFill>
                <a:latin typeface="+mn-ea"/>
              </a:rPr>
              <a:t>아동보호전문기관</a:t>
            </a:r>
            <a:r>
              <a:rPr lang="ko-KR" altLang="en-US" sz="1700" u="sng" dirty="0" smtClean="0">
                <a:latin typeface="+mn-ea"/>
              </a:rPr>
              <a:t>에 신고하기</a:t>
            </a:r>
            <a:r>
              <a:rPr lang="en-US" altLang="ko-KR" sz="1700" u="sng" dirty="0" smtClean="0">
                <a:latin typeface="+mn-ea"/>
              </a:rPr>
              <a:t>!!</a:t>
            </a:r>
            <a:r>
              <a:rPr lang="en-US" altLang="ko-KR" sz="1700" dirty="0" smtClean="0">
                <a:latin typeface="+mn-ea"/>
              </a:rPr>
              <a:t>  </a:t>
            </a:r>
            <a:r>
              <a:rPr lang="en-US" altLang="ko-KR" sz="1600" dirty="0" smtClean="0">
                <a:latin typeface="+mn-ea"/>
              </a:rPr>
              <a:t>☎</a:t>
            </a:r>
            <a:r>
              <a:rPr lang="ko-KR" altLang="en-US" sz="1600" dirty="0" smtClean="0">
                <a:latin typeface="+mn-ea"/>
              </a:rPr>
              <a:t> </a:t>
            </a:r>
            <a:endParaRPr lang="ko-KR" altLang="en-US" sz="1600" dirty="0">
              <a:latin typeface="+mn-ea"/>
            </a:endParaRPr>
          </a:p>
        </p:txBody>
      </p:sp>
      <p:cxnSp>
        <p:nvCxnSpPr>
          <p:cNvPr id="33" name="직선 연결선 32"/>
          <p:cNvCxnSpPr/>
          <p:nvPr/>
        </p:nvCxnSpPr>
        <p:spPr>
          <a:xfrm>
            <a:off x="251520" y="1124744"/>
            <a:ext cx="8784976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5" grpId="0"/>
      <p:bldP spid="26" grpId="0"/>
      <p:bldP spid="27" grpId="0"/>
      <p:bldP spid="2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-39696" y="188640"/>
            <a:ext cx="970009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rgbClr val="080808"/>
                </a:solidFill>
                <a:latin typeface="+mn-ea"/>
              </a:rPr>
              <a:t>Ⅲ. </a:t>
            </a:r>
            <a:r>
              <a:rPr lang="ko-KR" altLang="en-US" sz="2000" b="1" dirty="0" smtClean="0">
                <a:solidFill>
                  <a:srgbClr val="080808"/>
                </a:solidFill>
                <a:latin typeface="+mn-ea"/>
              </a:rPr>
              <a:t>아동학대신고의무자 살펴보기</a:t>
            </a:r>
            <a:r>
              <a:rPr lang="en-US" altLang="ko-KR" sz="2000" b="1" dirty="0" smtClean="0">
                <a:solidFill>
                  <a:srgbClr val="0070C0"/>
                </a:solidFill>
                <a:latin typeface="+mn-ea"/>
              </a:rPr>
              <a:t>_</a:t>
            </a:r>
            <a:r>
              <a:rPr lang="ko-KR" altLang="en-US" sz="2000" b="1" dirty="0" smtClean="0">
                <a:solidFill>
                  <a:srgbClr val="0070C0"/>
                </a:solidFill>
                <a:latin typeface="+mn-ea"/>
              </a:rPr>
              <a:t>아동학대신고의무자 역할 </a:t>
            </a:r>
            <a:r>
              <a:rPr lang="en-US" altLang="ko-KR" sz="2000" b="1" dirty="0" smtClean="0">
                <a:solidFill>
                  <a:srgbClr val="0070C0"/>
                </a:solidFill>
                <a:latin typeface="+mn-ea"/>
              </a:rPr>
              <a:t>: </a:t>
            </a:r>
            <a:r>
              <a:rPr lang="ko-KR" altLang="en-US" sz="2000" b="1" dirty="0" smtClean="0">
                <a:solidFill>
                  <a:srgbClr val="0070C0"/>
                </a:solidFill>
                <a:latin typeface="+mn-ea"/>
              </a:rPr>
              <a:t>아동학대대처하기    </a:t>
            </a:r>
            <a:endParaRPr lang="en-US" altLang="ko-KR" sz="2000" b="1" dirty="0" smtClean="0">
              <a:solidFill>
                <a:srgbClr val="0070C0"/>
              </a:solidFill>
              <a:latin typeface="+mn-ea"/>
            </a:endParaRPr>
          </a:p>
          <a:p>
            <a:endParaRPr kumimoji="0" lang="en-US" altLang="ko-KR" sz="2000" b="1" dirty="0">
              <a:solidFill>
                <a:srgbClr val="0070C0"/>
              </a:solidFill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17" name="Picture 2" descr="C:\Documents and Settings\전수영\바탕 화면\교재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90109"/>
            <a:ext cx="9144000" cy="667891"/>
          </a:xfrm>
          <a:prstGeom prst="rect">
            <a:avLst/>
          </a:prstGeom>
          <a:noFill/>
        </p:spPr>
      </p:pic>
      <p:sp>
        <p:nvSpPr>
          <p:cNvPr id="13" name="직사각형 12"/>
          <p:cNvSpPr/>
          <p:nvPr/>
        </p:nvSpPr>
        <p:spPr bwMode="auto">
          <a:xfrm>
            <a:off x="2699792" y="997208"/>
            <a:ext cx="6120680" cy="500439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 bwMode="auto">
          <a:xfrm>
            <a:off x="539552" y="980728"/>
            <a:ext cx="835292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4149080"/>
            <a:ext cx="13843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구름 모양 설명선 15"/>
          <p:cNvSpPr/>
          <p:nvPr/>
        </p:nvSpPr>
        <p:spPr bwMode="auto">
          <a:xfrm>
            <a:off x="395536" y="1988840"/>
            <a:ext cx="2232248" cy="1728192"/>
          </a:xfrm>
          <a:prstGeom prst="cloudCallou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2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wrap="none" rtlCol="0" anchor="ctr"/>
          <a:lstStyle/>
          <a:p>
            <a:pPr algn="ctr"/>
            <a:endParaRPr lang="ko-KR" altLang="en-US" sz="1600" dirty="0" smtClean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24008" y="2224608"/>
            <a:ext cx="2175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강B" pitchFamily="18" charset="-127"/>
                <a:ea typeface="HY강B" pitchFamily="18" charset="-127"/>
              </a:rPr>
              <a:t>둘</a:t>
            </a:r>
            <a:r>
              <a:rPr lang="en-US" altLang="ko-KR" sz="2000" dirty="0" smtClean="0">
                <a:latin typeface="HY강B" pitchFamily="18" charset="-127"/>
                <a:ea typeface="HY강B" pitchFamily="18" charset="-127"/>
              </a:rPr>
              <a:t>. </a:t>
            </a:r>
          </a:p>
          <a:p>
            <a:r>
              <a:rPr lang="ko-KR" altLang="en-US" sz="2000" dirty="0" smtClean="0">
                <a:latin typeface="HY강B" pitchFamily="18" charset="-127"/>
                <a:ea typeface="HY강B" pitchFamily="18" charset="-127"/>
              </a:rPr>
              <a:t>아동학대 문의</a:t>
            </a:r>
            <a:r>
              <a:rPr lang="en-US" altLang="ko-KR" sz="2000" dirty="0" smtClean="0">
                <a:latin typeface="HY강B" pitchFamily="18" charset="-127"/>
                <a:ea typeface="HY강B" pitchFamily="18" charset="-127"/>
              </a:rPr>
              <a:t>/ </a:t>
            </a:r>
            <a:r>
              <a:rPr lang="ko-KR" altLang="en-US" sz="2000" dirty="0" smtClean="0">
                <a:latin typeface="HY강B" pitchFamily="18" charset="-127"/>
                <a:ea typeface="HY강B" pitchFamily="18" charset="-127"/>
              </a:rPr>
              <a:t>상담 </a:t>
            </a:r>
            <a:r>
              <a:rPr lang="en-US" altLang="ko-KR" sz="2000" dirty="0" smtClean="0">
                <a:latin typeface="HY강B" pitchFamily="18" charset="-127"/>
                <a:ea typeface="HY강B" pitchFamily="18" charset="-127"/>
              </a:rPr>
              <a:t>or</a:t>
            </a:r>
            <a:r>
              <a:rPr lang="ko-KR" altLang="en-US" sz="2000" dirty="0" smtClean="0">
                <a:latin typeface="HY강B" pitchFamily="18" charset="-127"/>
                <a:ea typeface="HY강B" pitchFamily="18" charset="-127"/>
              </a:rPr>
              <a:t> 신고하기 </a:t>
            </a:r>
            <a:endParaRPr lang="ko-KR" altLang="en-US" sz="2000" dirty="0">
              <a:latin typeface="HY강B" pitchFamily="18" charset="-127"/>
              <a:ea typeface="HY강B" pitchFamily="18" charset="-127"/>
            </a:endParaRPr>
          </a:p>
        </p:txBody>
      </p:sp>
      <p:graphicFrame>
        <p:nvGraphicFramePr>
          <p:cNvPr id="33" name="다이어그램 32"/>
          <p:cNvGraphicFramePr/>
          <p:nvPr/>
        </p:nvGraphicFramePr>
        <p:xfrm>
          <a:off x="2915816" y="1340768"/>
          <a:ext cx="576064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8" name="Picture 19" descr="D:\이계화\2009\아동학대예방교육안\참고\그림\http.jp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004048" y="1484784"/>
            <a:ext cx="1584176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059832" y="1556792"/>
            <a:ext cx="1584176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C:\Program Files\Microsoft Office\MEDIA\CAGCAT10\j0332268.wmf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888613" y="1484784"/>
            <a:ext cx="1656184" cy="1512168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4788024" y="3501008"/>
            <a:ext cx="201622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o-KR" altLang="en-US" sz="1400" b="1" dirty="0" smtClean="0"/>
              <a:t>중앙아동보호전문기관 </a:t>
            </a:r>
            <a:endParaRPr lang="en-US" altLang="ko-KR" sz="1400" b="1" dirty="0" smtClean="0"/>
          </a:p>
          <a:p>
            <a:pPr lvl="0" algn="ctr"/>
            <a:r>
              <a:rPr lang="en-US" altLang="ko-KR" sz="1400" b="1" dirty="0" smtClean="0"/>
              <a:t>(korea1391.org) </a:t>
            </a:r>
          </a:p>
          <a:p>
            <a:pPr lvl="0" algn="ctr"/>
            <a:r>
              <a:rPr lang="ko-KR" altLang="en-US" sz="1400" b="1" dirty="0" smtClean="0"/>
              <a:t>지역아동보호전문기관 홈페이지 </a:t>
            </a:r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2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1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2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55" grpId="0"/>
      <p:bldGraphic spid="33" grpId="1">
        <p:bldAsOne/>
      </p:bldGraphic>
      <p:bldGraphic spid="33" grpId="2">
        <p:bldAsOne/>
      </p:bldGraphic>
      <p:bldP spid="2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-49160" y="171450"/>
            <a:ext cx="94307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rgbClr val="080808"/>
                </a:solidFill>
                <a:latin typeface="+mn-ea"/>
              </a:rPr>
              <a:t>Ⅲ. </a:t>
            </a:r>
            <a:r>
              <a:rPr lang="ko-KR" altLang="en-US" sz="2000" b="1" dirty="0" smtClean="0">
                <a:solidFill>
                  <a:srgbClr val="080808"/>
                </a:solidFill>
                <a:latin typeface="+mn-ea"/>
              </a:rPr>
              <a:t>아동학대신고의무자 살펴보기</a:t>
            </a:r>
            <a:r>
              <a:rPr lang="en-US" altLang="ko-KR" sz="2000" b="1" dirty="0" smtClean="0">
                <a:solidFill>
                  <a:srgbClr val="080808"/>
                </a:solidFill>
                <a:latin typeface="+mn-ea"/>
              </a:rPr>
              <a:t>_</a:t>
            </a:r>
            <a:r>
              <a:rPr lang="ko-KR" altLang="en-US" sz="2000" b="1" dirty="0" smtClean="0">
                <a:solidFill>
                  <a:srgbClr val="0070C0"/>
                </a:solidFill>
                <a:latin typeface="+mn-ea"/>
              </a:rPr>
              <a:t>아동학대신고의무자 역할 </a:t>
            </a:r>
            <a:r>
              <a:rPr lang="en-US" altLang="ko-KR" sz="2000" b="1" dirty="0" smtClean="0">
                <a:solidFill>
                  <a:srgbClr val="0070C0"/>
                </a:solidFill>
                <a:latin typeface="+mn-ea"/>
              </a:rPr>
              <a:t>: </a:t>
            </a:r>
            <a:r>
              <a:rPr lang="ko-KR" altLang="en-US" sz="2000" b="1" dirty="0" smtClean="0">
                <a:solidFill>
                  <a:srgbClr val="0070C0"/>
                </a:solidFill>
                <a:latin typeface="+mn-ea"/>
              </a:rPr>
              <a:t>아동학대대처하기 </a:t>
            </a:r>
            <a:endParaRPr kumimoji="0" lang="en-US" altLang="ko-KR" sz="2000" b="1" dirty="0">
              <a:solidFill>
                <a:srgbClr val="0070C0"/>
              </a:solidFill>
              <a:latin typeface="+mn-ea"/>
            </a:endParaRPr>
          </a:p>
        </p:txBody>
      </p:sp>
      <p:pic>
        <p:nvPicPr>
          <p:cNvPr id="17" name="Picture 2" descr="C:\Documents and Settings\전수영\바탕 화면\교재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90109"/>
            <a:ext cx="9144000" cy="667891"/>
          </a:xfrm>
          <a:prstGeom prst="rect">
            <a:avLst/>
          </a:prstGeom>
          <a:noFill/>
        </p:spPr>
      </p:pic>
      <p:cxnSp>
        <p:nvCxnSpPr>
          <p:cNvPr id="14" name="직선 연결선 13"/>
          <p:cNvCxnSpPr/>
          <p:nvPr/>
        </p:nvCxnSpPr>
        <p:spPr bwMode="auto">
          <a:xfrm>
            <a:off x="539552" y="980728"/>
            <a:ext cx="835292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3" name="그룹 32"/>
          <p:cNvGrpSpPr/>
          <p:nvPr/>
        </p:nvGrpSpPr>
        <p:grpSpPr>
          <a:xfrm>
            <a:off x="2699792" y="980728"/>
            <a:ext cx="6120680" cy="5004394"/>
            <a:chOff x="2699792" y="980728"/>
            <a:chExt cx="6120680" cy="5004394"/>
          </a:xfrm>
        </p:grpSpPr>
        <p:sp>
          <p:nvSpPr>
            <p:cNvPr id="13" name="직사각형 12"/>
            <p:cNvSpPr/>
            <p:nvPr/>
          </p:nvSpPr>
          <p:spPr bwMode="auto">
            <a:xfrm>
              <a:off x="2699792" y="980728"/>
              <a:ext cx="6120680" cy="500439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987824" y="1052736"/>
              <a:ext cx="576064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latin typeface="+mj-lt"/>
                </a:rPr>
                <a:t>신고를 할 때에는 가능한 한 아동 및 학대에 관한 많은 정보를 알려주는 것이 아동학대를 판단하는데 도움이 되며</a:t>
              </a:r>
              <a:r>
                <a:rPr lang="en-US" altLang="ko-KR" dirty="0" smtClean="0">
                  <a:latin typeface="+mj-lt"/>
                </a:rPr>
                <a:t>, </a:t>
              </a:r>
              <a:r>
                <a:rPr lang="ko-KR" altLang="en-US" dirty="0" smtClean="0">
                  <a:latin typeface="+mj-lt"/>
                </a:rPr>
                <a:t>다음과 같은 사항들이 포함되어야 함 </a:t>
              </a:r>
              <a:endParaRPr lang="ko-KR" altLang="en-US" dirty="0">
                <a:latin typeface="+mj-lt"/>
              </a:endParaRPr>
            </a:p>
          </p:txBody>
        </p:sp>
        <p:pic>
          <p:nvPicPr>
            <p:cNvPr id="1026" name="Picture 2" descr="C:\Program Files\Microsoft Office\MEDIA\OFFICE12\Bullets\BD14868_.gi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915816" y="1196752"/>
              <a:ext cx="114300" cy="114300"/>
            </a:xfrm>
            <a:prstGeom prst="rect">
              <a:avLst/>
            </a:prstGeom>
            <a:noFill/>
          </p:spPr>
        </p:pic>
        <p:sp>
          <p:nvSpPr>
            <p:cNvPr id="32" name="오각형 31"/>
            <p:cNvSpPr/>
            <p:nvPr/>
          </p:nvSpPr>
          <p:spPr bwMode="auto">
            <a:xfrm>
              <a:off x="3059832" y="3212976"/>
              <a:ext cx="5544616" cy="1152128"/>
            </a:xfrm>
            <a:prstGeom prst="homePlate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wrap="none" rtlCol="0" anchor="ctr"/>
            <a:lstStyle/>
            <a:p>
              <a:pPr algn="ctr"/>
              <a:endParaRPr lang="ko-KR" altLang="en-US" sz="16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endParaRPr>
            </a:p>
          </p:txBody>
        </p:sp>
        <p:pic>
          <p:nvPicPr>
            <p:cNvPr id="35" name="Picture 30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059074" y="3225609"/>
              <a:ext cx="1008870" cy="1067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6" name="그룹 21"/>
            <p:cNvGrpSpPr>
              <a:grpSpLocks/>
            </p:cNvGrpSpPr>
            <p:nvPr/>
          </p:nvGrpSpPr>
          <p:grpSpPr bwMode="auto">
            <a:xfrm>
              <a:off x="4041912" y="3212976"/>
              <a:ext cx="1230314" cy="595884"/>
              <a:chOff x="3693567" y="4786319"/>
              <a:chExt cx="1000696" cy="595228"/>
            </a:xfrm>
          </p:grpSpPr>
          <p:pic>
            <p:nvPicPr>
              <p:cNvPr id="37" name="Picture 5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3794711" y="4786319"/>
                <a:ext cx="819964" cy="4968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8" name="TextBox 37"/>
              <p:cNvSpPr txBox="1"/>
              <p:nvPr/>
            </p:nvSpPr>
            <p:spPr>
              <a:xfrm>
                <a:off x="3693567" y="4858248"/>
                <a:ext cx="1000696" cy="5232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1400" b="1" dirty="0">
                    <a:latin typeface="+mn-ea"/>
                    <a:ea typeface="+mn-ea"/>
                  </a:rPr>
                  <a:t>학대행위자</a:t>
                </a:r>
              </a:p>
            </p:txBody>
          </p:sp>
        </p:grpSp>
        <p:sp>
          <p:nvSpPr>
            <p:cNvPr id="39" name="오각형 38"/>
            <p:cNvSpPr/>
            <p:nvPr/>
          </p:nvSpPr>
          <p:spPr bwMode="auto">
            <a:xfrm>
              <a:off x="3059832" y="2060848"/>
              <a:ext cx="5616624" cy="1008112"/>
            </a:xfrm>
            <a:prstGeom prst="homePlate">
              <a:avLst/>
            </a:prstGeom>
            <a:solidFill>
              <a:schemeClr val="bg1"/>
            </a:solidFill>
            <a:ln w="9525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wrap="none" rtlCol="0" anchor="ctr"/>
            <a:lstStyle/>
            <a:p>
              <a:pPr algn="ctr"/>
              <a:endParaRPr lang="ko-KR" altLang="en-US" sz="16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endParaRPr>
            </a:p>
          </p:txBody>
        </p:sp>
        <p:pic>
          <p:nvPicPr>
            <p:cNvPr id="40" name="Picture 19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089328" y="2090344"/>
              <a:ext cx="937199" cy="937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3" name="그룹 20"/>
            <p:cNvGrpSpPr>
              <a:grpSpLocks/>
            </p:cNvGrpSpPr>
            <p:nvPr/>
          </p:nvGrpSpPr>
          <p:grpSpPr bwMode="auto">
            <a:xfrm>
              <a:off x="4119935" y="2140025"/>
              <a:ext cx="1028130" cy="496887"/>
              <a:chOff x="3766733" y="4793491"/>
              <a:chExt cx="1028112" cy="496898"/>
            </a:xfrm>
          </p:grpSpPr>
          <p:pic>
            <p:nvPicPr>
              <p:cNvPr id="44" name="Picture 5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3766733" y="4793491"/>
                <a:ext cx="1028112" cy="4968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5" name="TextBox 44"/>
              <p:cNvSpPr txBox="1"/>
              <p:nvPr/>
            </p:nvSpPr>
            <p:spPr>
              <a:xfrm>
                <a:off x="3786181" y="4857761"/>
                <a:ext cx="1000108" cy="30798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1400" b="1" dirty="0">
                    <a:latin typeface="+mn-ea"/>
                    <a:ea typeface="+mn-ea"/>
                  </a:rPr>
                  <a:t>피해아동</a:t>
                </a:r>
              </a:p>
            </p:txBody>
          </p:sp>
        </p:grpSp>
        <p:sp>
          <p:nvSpPr>
            <p:cNvPr id="46" name="오각형 45"/>
            <p:cNvSpPr/>
            <p:nvPr/>
          </p:nvSpPr>
          <p:spPr bwMode="auto">
            <a:xfrm>
              <a:off x="3059832" y="4522136"/>
              <a:ext cx="5688632" cy="1067104"/>
            </a:xfrm>
            <a:prstGeom prst="homePlate">
              <a:avLst/>
            </a:prstGeom>
            <a:solidFill>
              <a:schemeClr val="bg1"/>
            </a:solidFill>
            <a:ln w="9525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wrap="none" rtlCol="0" anchor="ctr"/>
            <a:lstStyle/>
            <a:p>
              <a:pPr algn="ctr"/>
              <a:endParaRPr lang="ko-KR" altLang="en-US" sz="16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endParaRPr>
            </a:p>
          </p:txBody>
        </p:sp>
        <p:pic>
          <p:nvPicPr>
            <p:cNvPr id="47" name="Picture 31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203848" y="4551632"/>
              <a:ext cx="1025400" cy="1008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" name="Picture 5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159617" y="4581128"/>
              <a:ext cx="1008112" cy="496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" name="TextBox 50"/>
            <p:cNvSpPr txBox="1"/>
            <p:nvPr/>
          </p:nvSpPr>
          <p:spPr>
            <a:xfrm>
              <a:off x="4283968" y="4653136"/>
              <a:ext cx="821584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latin typeface="+mn-ea"/>
                </a:rPr>
                <a:t>신고자</a:t>
              </a:r>
            </a:p>
            <a:p>
              <a:endParaRPr lang="ko-KR" altLang="en-US" sz="1100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084151" y="2204864"/>
              <a:ext cx="34040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dirty="0" smtClean="0">
                  <a:latin typeface="+mj-lt"/>
                </a:rPr>
                <a:t>이름</a:t>
              </a:r>
              <a:r>
                <a:rPr lang="en-US" altLang="ko-KR" sz="2000" dirty="0" smtClean="0">
                  <a:latin typeface="+mj-lt"/>
                </a:rPr>
                <a:t>, </a:t>
              </a:r>
              <a:r>
                <a:rPr lang="ko-KR" altLang="en-US" sz="2000" dirty="0" smtClean="0">
                  <a:latin typeface="+mj-lt"/>
                </a:rPr>
                <a:t>성별</a:t>
              </a:r>
              <a:r>
                <a:rPr lang="en-US" altLang="ko-KR" sz="2000" dirty="0" smtClean="0">
                  <a:latin typeface="+mj-lt"/>
                </a:rPr>
                <a:t>, </a:t>
              </a:r>
              <a:r>
                <a:rPr lang="ko-KR" altLang="en-US" sz="2000" dirty="0" smtClean="0">
                  <a:latin typeface="+mj-lt"/>
                </a:rPr>
                <a:t>나이</a:t>
              </a:r>
              <a:r>
                <a:rPr lang="en-US" altLang="ko-KR" sz="2000" dirty="0" smtClean="0">
                  <a:latin typeface="+mj-lt"/>
                </a:rPr>
                <a:t>, </a:t>
              </a:r>
              <a:r>
                <a:rPr lang="ko-KR" altLang="en-US" sz="2000" dirty="0" smtClean="0">
                  <a:latin typeface="+mj-lt"/>
                </a:rPr>
                <a:t>주소 </a:t>
              </a:r>
              <a:endParaRPr lang="en-US" altLang="ko-KR" sz="2000" dirty="0" smtClean="0">
                <a:latin typeface="+mj-lt"/>
              </a:endParaRPr>
            </a:p>
            <a:p>
              <a:r>
                <a:rPr lang="ko-KR" altLang="en-US" sz="2000" dirty="0" smtClean="0">
                  <a:latin typeface="+mj-lt"/>
                </a:rPr>
                <a:t>전화번호</a:t>
              </a:r>
              <a:r>
                <a:rPr lang="en-US" altLang="ko-KR" sz="2000" dirty="0" smtClean="0">
                  <a:latin typeface="+mj-lt"/>
                </a:rPr>
                <a:t>, </a:t>
              </a:r>
              <a:r>
                <a:rPr lang="ko-KR" altLang="en-US" sz="2000" dirty="0" smtClean="0">
                  <a:latin typeface="+mj-lt"/>
                </a:rPr>
                <a:t>학교 및 </a:t>
              </a:r>
              <a:r>
                <a:rPr lang="ko-KR" altLang="en-US" sz="2000" dirty="0" err="1" smtClean="0">
                  <a:latin typeface="+mj-lt"/>
                </a:rPr>
                <a:t>기관명</a:t>
              </a:r>
              <a:r>
                <a:rPr lang="ko-KR" altLang="en-US" sz="2000" dirty="0" smtClean="0">
                  <a:latin typeface="+mj-lt"/>
                </a:rPr>
                <a:t> 등 </a:t>
              </a:r>
              <a:endParaRPr lang="ko-KR" altLang="en-US" sz="2000" dirty="0">
                <a:latin typeface="+mj-lt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149223" y="3284984"/>
              <a:ext cx="309634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dirty="0" smtClean="0">
                  <a:latin typeface="+mj-lt"/>
                </a:rPr>
                <a:t>이름</a:t>
              </a:r>
              <a:r>
                <a:rPr lang="en-US" altLang="ko-KR" sz="2000" dirty="0" smtClean="0">
                  <a:latin typeface="+mj-lt"/>
                </a:rPr>
                <a:t>, </a:t>
              </a:r>
              <a:r>
                <a:rPr lang="ko-KR" altLang="en-US" sz="2000" dirty="0" smtClean="0">
                  <a:latin typeface="+mj-lt"/>
                </a:rPr>
                <a:t>성별</a:t>
              </a:r>
              <a:r>
                <a:rPr lang="en-US" altLang="ko-KR" sz="2000" dirty="0" smtClean="0">
                  <a:latin typeface="+mj-lt"/>
                </a:rPr>
                <a:t>, </a:t>
              </a:r>
              <a:r>
                <a:rPr lang="ko-KR" altLang="en-US" sz="2000" dirty="0" smtClean="0">
                  <a:latin typeface="+mj-lt"/>
                </a:rPr>
                <a:t>나이 </a:t>
              </a:r>
              <a:r>
                <a:rPr lang="en-US" altLang="ko-KR" sz="2000" dirty="0" smtClean="0">
                  <a:latin typeface="+mj-lt"/>
                </a:rPr>
                <a:t>, </a:t>
              </a:r>
              <a:r>
                <a:rPr lang="ko-KR" altLang="en-US" sz="2000" dirty="0" smtClean="0">
                  <a:latin typeface="+mj-lt"/>
                </a:rPr>
                <a:t>주소 </a:t>
              </a:r>
              <a:endParaRPr lang="en-US" altLang="ko-KR" sz="2000" dirty="0" smtClean="0">
                <a:latin typeface="+mj-lt"/>
              </a:endParaRPr>
            </a:p>
            <a:p>
              <a:r>
                <a:rPr lang="ko-KR" altLang="en-US" sz="2000" dirty="0" smtClean="0">
                  <a:latin typeface="+mj-lt"/>
                </a:rPr>
                <a:t>전화번호</a:t>
              </a:r>
              <a:r>
                <a:rPr lang="en-US" altLang="ko-KR" sz="2000" dirty="0" smtClean="0">
                  <a:latin typeface="+mj-lt"/>
                </a:rPr>
                <a:t>, </a:t>
              </a:r>
              <a:r>
                <a:rPr lang="ko-KR" altLang="en-US" sz="2000" dirty="0" smtClean="0">
                  <a:latin typeface="+mj-lt"/>
                </a:rPr>
                <a:t>직업</a:t>
              </a:r>
              <a:endParaRPr lang="en-US" altLang="ko-KR" sz="2000" dirty="0" smtClean="0">
                <a:latin typeface="+mj-lt"/>
              </a:endParaRPr>
            </a:p>
            <a:p>
              <a:r>
                <a:rPr lang="ko-KR" altLang="en-US" sz="2000" dirty="0" smtClean="0">
                  <a:latin typeface="+mj-lt"/>
                </a:rPr>
                <a:t>피해아동과의 관계 등</a:t>
              </a:r>
              <a:endParaRPr lang="ko-KR" altLang="en-US" sz="2000" dirty="0">
                <a:latin typeface="+mj-lt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147489" y="4581128"/>
              <a:ext cx="350236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dirty="0" smtClean="0">
                  <a:latin typeface="+mj-lt"/>
                </a:rPr>
                <a:t>이름</a:t>
              </a:r>
              <a:r>
                <a:rPr lang="en-US" altLang="ko-KR" sz="2000" dirty="0" smtClean="0">
                  <a:latin typeface="+mj-lt"/>
                </a:rPr>
                <a:t>, </a:t>
              </a:r>
              <a:r>
                <a:rPr lang="ko-KR" altLang="en-US" sz="2000" dirty="0" smtClean="0">
                  <a:latin typeface="+mj-lt"/>
                </a:rPr>
                <a:t>전화번호</a:t>
              </a:r>
              <a:endParaRPr lang="en-US" altLang="ko-KR" sz="2000" dirty="0" smtClean="0">
                <a:latin typeface="+mj-lt"/>
              </a:endParaRPr>
            </a:p>
            <a:p>
              <a:r>
                <a:rPr lang="ko-KR" altLang="en-US" sz="2000" dirty="0" smtClean="0">
                  <a:latin typeface="+mj-lt"/>
                </a:rPr>
                <a:t>피해아동과의 관계</a:t>
              </a:r>
              <a:r>
                <a:rPr lang="en-US" altLang="ko-KR" sz="2000" dirty="0" smtClean="0">
                  <a:latin typeface="+mj-lt"/>
                </a:rPr>
                <a:t> </a:t>
              </a:r>
            </a:p>
            <a:p>
              <a:r>
                <a:rPr lang="ko-KR" altLang="en-US" sz="2000" dirty="0" smtClean="0">
                  <a:latin typeface="+mj-lt"/>
                </a:rPr>
                <a:t>학대사실을 알게 된 경위 등 </a:t>
              </a:r>
              <a:endParaRPr lang="ko-KR" altLang="en-US" sz="2000" dirty="0">
                <a:latin typeface="+mj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20688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-98320" y="171450"/>
            <a:ext cx="952055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rgbClr val="080808"/>
                </a:solidFill>
                <a:latin typeface="+mn-ea"/>
              </a:rPr>
              <a:t>Ⅲ. </a:t>
            </a:r>
            <a:r>
              <a:rPr lang="ko-KR" altLang="en-US" sz="2000" b="1" dirty="0" smtClean="0">
                <a:solidFill>
                  <a:srgbClr val="080808"/>
                </a:solidFill>
                <a:latin typeface="+mn-ea"/>
              </a:rPr>
              <a:t>아동학대신고의무자 살펴보기</a:t>
            </a:r>
            <a:r>
              <a:rPr lang="en-US" altLang="ko-KR" sz="2000" b="1" dirty="0" smtClean="0">
                <a:solidFill>
                  <a:srgbClr val="080808"/>
                </a:solidFill>
                <a:latin typeface="+mn-ea"/>
              </a:rPr>
              <a:t>_</a:t>
            </a:r>
            <a:r>
              <a:rPr lang="ko-KR" altLang="en-US" sz="2000" b="1" dirty="0" smtClean="0">
                <a:solidFill>
                  <a:srgbClr val="0070C0"/>
                </a:solidFill>
                <a:latin typeface="+mn-ea"/>
              </a:rPr>
              <a:t>아동학대신고의무자 역할 </a:t>
            </a:r>
            <a:r>
              <a:rPr lang="en-US" altLang="ko-KR" sz="2000" b="1" dirty="0" smtClean="0">
                <a:solidFill>
                  <a:srgbClr val="0070C0"/>
                </a:solidFill>
                <a:latin typeface="+mn-ea"/>
              </a:rPr>
              <a:t>: </a:t>
            </a:r>
            <a:r>
              <a:rPr lang="ko-KR" altLang="en-US" sz="2000" b="1" dirty="0" smtClean="0">
                <a:solidFill>
                  <a:srgbClr val="0070C0"/>
                </a:solidFill>
                <a:latin typeface="+mn-ea"/>
              </a:rPr>
              <a:t>아동학대 대처하기 </a:t>
            </a:r>
            <a:endParaRPr lang="en-US" altLang="ko-KR" sz="2000" b="1" dirty="0" smtClean="0">
              <a:solidFill>
                <a:srgbClr val="0070C0"/>
              </a:solidFill>
              <a:latin typeface="+mn-ea"/>
            </a:endParaRPr>
          </a:p>
          <a:p>
            <a:endParaRPr kumimoji="0" lang="en-US" altLang="ko-KR" sz="2000" b="1" dirty="0">
              <a:solidFill>
                <a:srgbClr val="0070C0"/>
              </a:solidFill>
              <a:latin typeface="+mn-ea"/>
            </a:endParaRPr>
          </a:p>
        </p:txBody>
      </p:sp>
      <p:pic>
        <p:nvPicPr>
          <p:cNvPr id="17" name="Picture 2" descr="C:\Documents and Settings\전수영\바탕 화면\교재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90109"/>
            <a:ext cx="9144000" cy="667891"/>
          </a:xfrm>
          <a:prstGeom prst="rect">
            <a:avLst/>
          </a:prstGeom>
          <a:noFill/>
        </p:spPr>
      </p:pic>
      <p:pic>
        <p:nvPicPr>
          <p:cNvPr id="8" name="Picture 3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4005064"/>
            <a:ext cx="2016224" cy="2172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구름 모양 설명선 8"/>
          <p:cNvSpPr/>
          <p:nvPr/>
        </p:nvSpPr>
        <p:spPr bwMode="auto">
          <a:xfrm>
            <a:off x="323528" y="2132856"/>
            <a:ext cx="2016224" cy="1728192"/>
          </a:xfrm>
          <a:prstGeom prst="cloudCallou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2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wrap="none" rtlCol="0" anchor="ctr"/>
          <a:lstStyle/>
          <a:p>
            <a:pPr algn="ctr"/>
            <a:endParaRPr lang="ko-KR" altLang="en-US" sz="1600" dirty="0" smtClean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1560" y="2348880"/>
            <a:ext cx="15841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강B" pitchFamily="18" charset="-127"/>
                <a:ea typeface="HY강B" pitchFamily="18" charset="-127"/>
              </a:rPr>
              <a:t>셋</a:t>
            </a:r>
            <a:r>
              <a:rPr lang="en-US" altLang="ko-KR" sz="2000" dirty="0" smtClean="0">
                <a:latin typeface="HY강B" pitchFamily="18" charset="-127"/>
                <a:ea typeface="HY강B" pitchFamily="18" charset="-127"/>
              </a:rPr>
              <a:t>. </a:t>
            </a:r>
          </a:p>
          <a:p>
            <a:r>
              <a:rPr lang="ko-KR" altLang="en-US" sz="2000" dirty="0" smtClean="0">
                <a:latin typeface="HY강B" pitchFamily="18" charset="-127"/>
                <a:ea typeface="HY강B" pitchFamily="18" charset="-127"/>
              </a:rPr>
              <a:t>아동학대</a:t>
            </a:r>
            <a:endParaRPr lang="en-US" altLang="ko-KR" sz="2000" dirty="0" smtClean="0">
              <a:latin typeface="HY강B" pitchFamily="18" charset="-127"/>
              <a:ea typeface="HY강B" pitchFamily="18" charset="-127"/>
            </a:endParaRPr>
          </a:p>
          <a:p>
            <a:r>
              <a:rPr lang="ko-KR" altLang="en-US" sz="2000" dirty="0" smtClean="0">
                <a:latin typeface="HY강B" pitchFamily="18" charset="-127"/>
                <a:ea typeface="HY강B" pitchFamily="18" charset="-127"/>
              </a:rPr>
              <a:t>신고 후 </a:t>
            </a:r>
            <a:endParaRPr lang="en-US" altLang="ko-KR" sz="2000" dirty="0" smtClean="0">
              <a:latin typeface="HY강B" pitchFamily="18" charset="-127"/>
              <a:ea typeface="HY강B" pitchFamily="18" charset="-127"/>
            </a:endParaRPr>
          </a:p>
          <a:p>
            <a:r>
              <a:rPr lang="ko-KR" altLang="en-US" sz="2000" dirty="0" smtClean="0">
                <a:latin typeface="HY강B" pitchFamily="18" charset="-127"/>
                <a:ea typeface="HY강B" pitchFamily="18" charset="-127"/>
              </a:rPr>
              <a:t>교사의 역할  </a:t>
            </a:r>
            <a:endParaRPr lang="ko-KR" altLang="en-US" sz="2000" dirty="0">
              <a:latin typeface="HY강B" pitchFamily="18" charset="-127"/>
              <a:ea typeface="HY강B" pitchFamily="18" charset="-127"/>
            </a:endParaRPr>
          </a:p>
        </p:txBody>
      </p:sp>
      <p:grpSp>
        <p:nvGrpSpPr>
          <p:cNvPr id="37" name="그룹 36"/>
          <p:cNvGrpSpPr/>
          <p:nvPr/>
        </p:nvGrpSpPr>
        <p:grpSpPr>
          <a:xfrm>
            <a:off x="2483768" y="980728"/>
            <a:ext cx="6480720" cy="4824536"/>
            <a:chOff x="2483768" y="980728"/>
            <a:chExt cx="6480720" cy="4824536"/>
          </a:xfrm>
        </p:grpSpPr>
        <p:grpSp>
          <p:nvGrpSpPr>
            <p:cNvPr id="28" name="그룹 27"/>
            <p:cNvGrpSpPr/>
            <p:nvPr/>
          </p:nvGrpSpPr>
          <p:grpSpPr>
            <a:xfrm>
              <a:off x="2483768" y="980728"/>
              <a:ext cx="6480720" cy="4824536"/>
              <a:chOff x="538163" y="7318375"/>
              <a:chExt cx="5797550" cy="1673225"/>
            </a:xfrm>
          </p:grpSpPr>
          <p:sp>
            <p:nvSpPr>
              <p:cNvPr id="29" name="AutoShape 11"/>
              <p:cNvSpPr>
                <a:spLocks noChangeArrowheads="1"/>
              </p:cNvSpPr>
              <p:nvPr/>
            </p:nvSpPr>
            <p:spPr bwMode="auto">
              <a:xfrm>
                <a:off x="538163" y="7515225"/>
                <a:ext cx="5797550" cy="1476375"/>
              </a:xfrm>
              <a:prstGeom prst="roundRect">
                <a:avLst>
                  <a:gd name="adj" fmla="val 3120"/>
                </a:avLst>
              </a:prstGeom>
              <a:solidFill>
                <a:srgbClr val="DEECC4"/>
              </a:solidFill>
              <a:ln w="12700">
                <a:round/>
                <a:headEnd/>
                <a:tailEnd/>
              </a:ln>
              <a:effectLst/>
              <a:scene3d>
                <a:camera prst="legacyPerspectiveBottom"/>
                <a:lightRig rig="legacyFlat3" dir="t"/>
              </a:scene3d>
              <a:sp3d extrusionH="608000" prstMaterial="legacyMatte">
                <a:bevelT w="13500" h="13500" prst="angle"/>
                <a:bevelB w="13500" h="13500" prst="angle"/>
                <a:extrusionClr>
                  <a:srgbClr val="DEECC4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algn="ctr" defTabSz="762000" eaLnBrk="0" latinLnBrk="0" hangingPunct="0"/>
                <a:endParaRPr lang="ko-KR" altLang="ko-KR" sz="1200">
                  <a:latin typeface="굴림체" pitchFamily="49" charset="-127"/>
                  <a:ea typeface="굴림체" pitchFamily="49" charset="-127"/>
                </a:endParaRPr>
              </a:p>
            </p:txBody>
          </p:sp>
          <p:sp>
            <p:nvSpPr>
              <p:cNvPr id="30" name="AutoShape 12"/>
              <p:cNvSpPr>
                <a:spLocks noChangeArrowheads="1"/>
              </p:cNvSpPr>
              <p:nvPr/>
            </p:nvSpPr>
            <p:spPr bwMode="auto">
              <a:xfrm>
                <a:off x="600075" y="7540625"/>
                <a:ext cx="5672138" cy="1435100"/>
              </a:xfrm>
              <a:prstGeom prst="roundRect">
                <a:avLst>
                  <a:gd name="adj" fmla="val 2435"/>
                </a:avLst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31" name="Group 14"/>
              <p:cNvGrpSpPr>
                <a:grpSpLocks/>
              </p:cNvGrpSpPr>
              <p:nvPr/>
            </p:nvGrpSpPr>
            <p:grpSpPr bwMode="auto">
              <a:xfrm>
                <a:off x="2235200" y="7318375"/>
                <a:ext cx="2527300" cy="304800"/>
                <a:chOff x="1408" y="4610"/>
                <a:chExt cx="1592" cy="192"/>
              </a:xfrm>
            </p:grpSpPr>
            <p:sp>
              <p:nvSpPr>
                <p:cNvPr id="41" name="AutoShape 15"/>
                <p:cNvSpPr>
                  <a:spLocks noChangeArrowheads="1"/>
                </p:cNvSpPr>
                <p:nvPr/>
              </p:nvSpPr>
              <p:spPr bwMode="auto">
                <a:xfrm>
                  <a:off x="1408" y="4610"/>
                  <a:ext cx="1592" cy="192"/>
                </a:xfrm>
                <a:prstGeom prst="bevel">
                  <a:avLst>
                    <a:gd name="adj" fmla="val 50000"/>
                  </a:avLst>
                </a:prstGeom>
                <a:solidFill>
                  <a:srgbClr val="A8D375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ko-KR" altLang="en-US"/>
                </a:p>
              </p:txBody>
            </p:sp>
            <p:sp>
              <p:nvSpPr>
                <p:cNvPr id="42" name="AutoShape 16"/>
                <p:cNvSpPr>
                  <a:spLocks noChangeArrowheads="1"/>
                </p:cNvSpPr>
                <p:nvPr/>
              </p:nvSpPr>
              <p:spPr bwMode="auto">
                <a:xfrm>
                  <a:off x="1505" y="4639"/>
                  <a:ext cx="1414" cy="133"/>
                </a:xfrm>
                <a:prstGeom prst="hexagon">
                  <a:avLst>
                    <a:gd name="adj" fmla="val 88596"/>
                    <a:gd name="vf" fmla="val 115470"/>
                  </a:avLst>
                </a:prstGeom>
                <a:solidFill>
                  <a:srgbClr val="EDF4E4"/>
                </a:solidFill>
                <a:ln w="9525">
                  <a:noFill/>
                  <a:miter lim="800000"/>
                  <a:headEnd/>
                  <a:tailEnd/>
                </a:ln>
                <a:effectLst>
                  <a:prstShdw prst="shdw18" dist="17961" dir="13500000">
                    <a:srgbClr val="EDF4E4">
                      <a:gamma/>
                      <a:shade val="60000"/>
                      <a:invGamma/>
                    </a:srgbClr>
                  </a:prstShdw>
                </a:effectLst>
              </p:spPr>
              <p:txBody>
                <a:bodyPr wrap="none" lIns="90000" tIns="46800" rIns="90000" bIns="46800" anchor="ctr"/>
                <a:lstStyle/>
                <a:p>
                  <a:pPr algn="ctr">
                    <a:lnSpc>
                      <a:spcPct val="90000"/>
                    </a:lnSpc>
                  </a:pPr>
                  <a:endParaRPr lang="ko-KR" altLang="ko-KR">
                    <a:effectLst>
                      <a:outerShdw blurRad="38100" dist="38100" dir="2700000" algn="tl">
                        <a:srgbClr val="FFFFFF"/>
                      </a:outerShdw>
                    </a:effectLst>
                  </a:endParaRPr>
                </a:p>
              </p:txBody>
            </p:sp>
          </p:grpSp>
          <p:sp>
            <p:nvSpPr>
              <p:cNvPr id="32" name="Rectangle 17"/>
              <p:cNvSpPr>
                <a:spLocks noChangeArrowheads="1"/>
              </p:cNvSpPr>
              <p:nvPr/>
            </p:nvSpPr>
            <p:spPr bwMode="auto">
              <a:xfrm>
                <a:off x="722313" y="7926191"/>
                <a:ext cx="5435814" cy="1011434"/>
              </a:xfrm>
              <a:prstGeom prst="rect">
                <a:avLst/>
              </a:prstGeom>
              <a:solidFill>
                <a:srgbClr val="FEFEF8"/>
              </a:solidFill>
              <a:ln w="9525">
                <a:solidFill>
                  <a:srgbClr val="336600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pPr fontAlgn="t" hangingPunct="0"/>
                <a:endParaRPr lang="ko-KR" altLang="ko-KR" sz="1100"/>
              </a:p>
            </p:txBody>
          </p:sp>
          <p:sp>
            <p:nvSpPr>
              <p:cNvPr id="33" name="Rectangle 18"/>
              <p:cNvSpPr>
                <a:spLocks noChangeArrowheads="1"/>
              </p:cNvSpPr>
              <p:nvPr/>
            </p:nvSpPr>
            <p:spPr bwMode="auto">
              <a:xfrm>
                <a:off x="722313" y="7685089"/>
                <a:ext cx="1308100" cy="207809"/>
              </a:xfrm>
              <a:prstGeom prst="rect">
                <a:avLst/>
              </a:prstGeom>
              <a:solidFill>
                <a:srgbClr val="D7E8C8"/>
              </a:solidFill>
              <a:ln w="9525">
                <a:solidFill>
                  <a:srgbClr val="3366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altLang="ko-KR"/>
              </a:p>
              <a:p>
                <a:pPr algn="ctr"/>
                <a:endParaRPr lang="en-US" altLang="ko-KR"/>
              </a:p>
            </p:txBody>
          </p:sp>
          <p:sp>
            <p:nvSpPr>
              <p:cNvPr id="34" name="Rectangle 19"/>
              <p:cNvSpPr>
                <a:spLocks noChangeArrowheads="1"/>
              </p:cNvSpPr>
              <p:nvPr/>
            </p:nvSpPr>
            <p:spPr bwMode="auto">
              <a:xfrm>
                <a:off x="741363" y="7899400"/>
                <a:ext cx="236537" cy="234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8345" tIns="49173" rIns="98345" bIns="49173">
                <a:spAutoFit/>
              </a:bodyPr>
              <a:lstStyle/>
              <a:p>
                <a:pPr defTabSz="814388" eaLnBrk="0" latinLnBrk="0" hangingPunct="0">
                  <a:buFontTx/>
                  <a:buChar char="•"/>
                </a:pPr>
                <a:endParaRPr kumimoji="0" lang="ko-KR" altLang="ko-KR" sz="900">
                  <a:latin typeface="굴림체" pitchFamily="49" charset="-127"/>
                  <a:ea typeface="굴림체" pitchFamily="49" charset="-127"/>
                </a:endParaRPr>
              </a:p>
            </p:txBody>
          </p:sp>
          <p:sp>
            <p:nvSpPr>
              <p:cNvPr id="36" name="Rectangle 21"/>
              <p:cNvSpPr>
                <a:spLocks noChangeArrowheads="1"/>
              </p:cNvSpPr>
              <p:nvPr/>
            </p:nvSpPr>
            <p:spPr bwMode="auto">
              <a:xfrm>
                <a:off x="2093913" y="7685089"/>
                <a:ext cx="1308100" cy="207809"/>
              </a:xfrm>
              <a:prstGeom prst="rect">
                <a:avLst/>
              </a:prstGeom>
              <a:solidFill>
                <a:srgbClr val="D7E8C8"/>
              </a:solidFill>
              <a:ln w="9525">
                <a:solidFill>
                  <a:srgbClr val="3366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altLang="ko-KR"/>
              </a:p>
              <a:p>
                <a:pPr algn="ctr"/>
                <a:endParaRPr lang="en-US" altLang="ko-KR"/>
              </a:p>
            </p:txBody>
          </p:sp>
          <p:sp>
            <p:nvSpPr>
              <p:cNvPr id="38" name="Rectangle 23"/>
              <p:cNvSpPr>
                <a:spLocks noChangeArrowheads="1"/>
              </p:cNvSpPr>
              <p:nvPr/>
            </p:nvSpPr>
            <p:spPr bwMode="auto">
              <a:xfrm>
                <a:off x="3478213" y="7685089"/>
                <a:ext cx="1308100" cy="207809"/>
              </a:xfrm>
              <a:prstGeom prst="rect">
                <a:avLst/>
              </a:prstGeom>
              <a:solidFill>
                <a:srgbClr val="D7E8C8"/>
              </a:solidFill>
              <a:ln w="9525">
                <a:solidFill>
                  <a:srgbClr val="3366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altLang="ko-KR"/>
              </a:p>
              <a:p>
                <a:pPr algn="ctr"/>
                <a:endParaRPr lang="en-US" altLang="ko-KR"/>
              </a:p>
            </p:txBody>
          </p:sp>
          <p:sp>
            <p:nvSpPr>
              <p:cNvPr id="40" name="Rectangle 25"/>
              <p:cNvSpPr>
                <a:spLocks noChangeArrowheads="1"/>
              </p:cNvSpPr>
              <p:nvPr/>
            </p:nvSpPr>
            <p:spPr bwMode="auto">
              <a:xfrm>
                <a:off x="4836867" y="7686759"/>
                <a:ext cx="1321260" cy="203030"/>
              </a:xfrm>
              <a:prstGeom prst="rect">
                <a:avLst/>
              </a:prstGeom>
              <a:solidFill>
                <a:srgbClr val="D7E8C8"/>
              </a:solidFill>
              <a:ln w="9525">
                <a:solidFill>
                  <a:srgbClr val="3366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altLang="ko-KR"/>
              </a:p>
              <a:p>
                <a:pPr algn="ctr"/>
                <a:endParaRPr lang="en-US" altLang="ko-KR"/>
              </a:p>
            </p:txBody>
          </p:sp>
        </p:grpSp>
        <p:grpSp>
          <p:nvGrpSpPr>
            <p:cNvPr id="35" name="그룹 34"/>
            <p:cNvGrpSpPr/>
            <p:nvPr/>
          </p:nvGrpSpPr>
          <p:grpSpPr>
            <a:xfrm>
              <a:off x="2944272" y="2079208"/>
              <a:ext cx="5532926" cy="561838"/>
              <a:chOff x="2944272" y="2079208"/>
              <a:chExt cx="5532926" cy="561838"/>
            </a:xfrm>
          </p:grpSpPr>
          <p:sp>
            <p:nvSpPr>
              <p:cNvPr id="46" name="TextBox 45"/>
              <p:cNvSpPr txBox="1"/>
              <p:nvPr/>
            </p:nvSpPr>
            <p:spPr>
              <a:xfrm>
                <a:off x="2944272" y="2102730"/>
                <a:ext cx="93610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2800" b="1" dirty="0" smtClean="0"/>
                  <a:t>지지</a:t>
                </a:r>
                <a:endParaRPr lang="ko-KR" altLang="en-US" sz="3200" b="1" dirty="0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4476546" y="2102730"/>
                <a:ext cx="93610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2800" b="1" dirty="0" smtClean="0"/>
                  <a:t>조심</a:t>
                </a:r>
                <a:r>
                  <a:rPr lang="ko-KR" altLang="en-US" sz="2800" dirty="0" smtClean="0"/>
                  <a:t> </a:t>
                </a:r>
                <a:endParaRPr lang="ko-KR" altLang="en-US" sz="2800" dirty="0"/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6032266" y="2117826"/>
                <a:ext cx="93610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2800" b="1" dirty="0" smtClean="0"/>
                  <a:t>조정</a:t>
                </a:r>
                <a:r>
                  <a:rPr lang="ko-KR" altLang="en-US" sz="2800" dirty="0" smtClean="0"/>
                  <a:t>  </a:t>
                </a:r>
                <a:endParaRPr lang="ko-KR" altLang="en-US" sz="2800" dirty="0"/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7541094" y="2079208"/>
                <a:ext cx="93610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2800" b="1" dirty="0" smtClean="0"/>
                  <a:t>관심</a:t>
                </a:r>
                <a:r>
                  <a:rPr lang="ko-KR" altLang="en-US" sz="2800" dirty="0" smtClean="0"/>
                  <a:t>   </a:t>
                </a:r>
                <a:endParaRPr lang="ko-KR" altLang="en-US" sz="2800" dirty="0"/>
              </a:p>
            </p:txBody>
          </p:sp>
        </p:grpSp>
        <p:sp>
          <p:nvSpPr>
            <p:cNvPr id="50" name="TextBox 49"/>
            <p:cNvSpPr txBox="1"/>
            <p:nvPr/>
          </p:nvSpPr>
          <p:spPr>
            <a:xfrm>
              <a:off x="4941293" y="1174900"/>
              <a:ext cx="19442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dirty="0" smtClean="0"/>
                <a:t>교사의 역할 </a:t>
              </a:r>
              <a:endParaRPr lang="ko-KR" altLang="en-US" sz="2400" b="1" dirty="0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2771800" y="2722313"/>
              <a:ext cx="5976664" cy="30008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dirty="0" smtClean="0">
                  <a:latin typeface="+mn-ea"/>
                </a:rPr>
                <a:t>  신고 전과 후</a:t>
              </a:r>
              <a:r>
                <a:rPr lang="en-US" altLang="ko-KR" dirty="0" smtClean="0">
                  <a:latin typeface="+mn-ea"/>
                </a:rPr>
                <a:t>, </a:t>
              </a:r>
              <a:r>
                <a:rPr lang="ko-KR" altLang="en-US" dirty="0" smtClean="0">
                  <a:latin typeface="+mn-ea"/>
                </a:rPr>
                <a:t>동일한 태도로 아동을 대하며 지지하기 </a:t>
              </a:r>
              <a:endParaRPr lang="en-US" altLang="ko-KR" dirty="0" smtClean="0"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dirty="0" smtClean="0">
                  <a:latin typeface="+mn-ea"/>
                </a:rPr>
                <a:t>  아동의 욕구에 민감하고</a:t>
              </a:r>
              <a:r>
                <a:rPr lang="en-US" altLang="ko-KR" dirty="0" smtClean="0">
                  <a:latin typeface="+mn-ea"/>
                </a:rPr>
                <a:t>, </a:t>
              </a:r>
              <a:r>
                <a:rPr lang="ko-KR" altLang="en-US" dirty="0" smtClean="0">
                  <a:latin typeface="+mn-ea"/>
                </a:rPr>
                <a:t>존중과 이해로 대하기</a:t>
              </a:r>
              <a:endParaRPr lang="en-US" altLang="ko-KR" dirty="0" smtClean="0"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dirty="0" smtClean="0">
                  <a:latin typeface="+mn-ea"/>
                </a:rPr>
                <a:t>  아동의 말을 경청하고</a:t>
              </a:r>
              <a:r>
                <a:rPr lang="en-US" altLang="ko-KR" dirty="0" smtClean="0">
                  <a:latin typeface="+mn-ea"/>
                </a:rPr>
                <a:t>, </a:t>
              </a:r>
              <a:r>
                <a:rPr lang="ko-KR" altLang="en-US" dirty="0" smtClean="0">
                  <a:latin typeface="+mn-ea"/>
                </a:rPr>
                <a:t>비언어적인 대화에 반응해 주기</a:t>
              </a:r>
              <a:endParaRPr lang="en-US" altLang="ko-KR" dirty="0" smtClean="0"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dirty="0" smtClean="0">
                  <a:latin typeface="+mn-ea"/>
                </a:rPr>
                <a:t>  아동의 학업 수행 정도와 과제의 양을 조정해 주기 </a:t>
              </a:r>
              <a:endParaRPr lang="en-US" altLang="ko-KR" dirty="0" smtClean="0"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dirty="0" smtClean="0">
                  <a:latin typeface="+mn-ea"/>
                </a:rPr>
                <a:t>  아동의 안정을 위해 또래나 다른 교사들에게 피해 사  </a:t>
              </a:r>
              <a:endParaRPr lang="en-US" altLang="ko-KR" dirty="0" smtClean="0"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dirty="0" smtClean="0">
                  <a:latin typeface="+mn-ea"/>
                </a:rPr>
                <a:t>  </a:t>
              </a:r>
              <a:r>
                <a:rPr lang="ko-KR" altLang="en-US" dirty="0" smtClean="0">
                  <a:latin typeface="+mn-ea"/>
                </a:rPr>
                <a:t>실이 누설되지 않도록 조심하기 </a:t>
              </a:r>
              <a:endParaRPr lang="en-US" altLang="ko-KR" dirty="0" smtClean="0"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dirty="0" smtClean="0">
                  <a:latin typeface="+mn-ea"/>
                </a:rPr>
                <a:t>  학대 받은 것이 아동의 잘못이 아님을 확인시켜 주기</a:t>
              </a:r>
              <a:endParaRPr lang="en-US" altLang="ko-KR" dirty="0" smtClean="0">
                <a:latin typeface="+mn-ea"/>
              </a:endParaRPr>
            </a:p>
          </p:txBody>
        </p:sp>
        <p:pic>
          <p:nvPicPr>
            <p:cNvPr id="56322" name="Picture 2" descr="C:\Program Files\Microsoft Office\MEDIA\OFFICE12\Bullets\BD14582_.gi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749819" y="2914890"/>
              <a:ext cx="165997" cy="165997"/>
            </a:xfrm>
            <a:prstGeom prst="rect">
              <a:avLst/>
            </a:prstGeom>
            <a:noFill/>
          </p:spPr>
        </p:pic>
        <p:pic>
          <p:nvPicPr>
            <p:cNvPr id="53" name="Picture 2" descr="C:\Program Files\Microsoft Office\MEDIA\OFFICE12\Bullets\BD14582_.gi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758407" y="3325196"/>
              <a:ext cx="165997" cy="165997"/>
            </a:xfrm>
            <a:prstGeom prst="rect">
              <a:avLst/>
            </a:prstGeom>
            <a:noFill/>
          </p:spPr>
        </p:pic>
        <p:pic>
          <p:nvPicPr>
            <p:cNvPr id="54" name="Picture 2" descr="C:\Program Files\Microsoft Office\MEDIA\OFFICE12\Bullets\BD14582_.gi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771800" y="3730425"/>
              <a:ext cx="165997" cy="165997"/>
            </a:xfrm>
            <a:prstGeom prst="rect">
              <a:avLst/>
            </a:prstGeom>
            <a:noFill/>
          </p:spPr>
        </p:pic>
        <p:pic>
          <p:nvPicPr>
            <p:cNvPr id="55" name="Picture 2" descr="C:\Program Files\Microsoft Office\MEDIA\OFFICE12\Bullets\BD14582_.gi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746684" y="4150750"/>
              <a:ext cx="165997" cy="165997"/>
            </a:xfrm>
            <a:prstGeom prst="rect">
              <a:avLst/>
            </a:prstGeom>
            <a:noFill/>
          </p:spPr>
        </p:pic>
        <p:pic>
          <p:nvPicPr>
            <p:cNvPr id="56" name="Picture 2" descr="C:\Program Files\Microsoft Office\MEDIA\OFFICE12\Bullets\BD14582_.gi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749819" y="4535906"/>
              <a:ext cx="165997" cy="165997"/>
            </a:xfrm>
            <a:prstGeom prst="rect">
              <a:avLst/>
            </a:prstGeom>
            <a:noFill/>
          </p:spPr>
        </p:pic>
        <p:pic>
          <p:nvPicPr>
            <p:cNvPr id="57" name="Picture 2" descr="C:\Program Files\Microsoft Office\MEDIA\OFFICE12\Bullets\BD14582_.gi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771800" y="5363163"/>
              <a:ext cx="165997" cy="165997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-98320" y="171450"/>
            <a:ext cx="952055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rgbClr val="080808"/>
                </a:solidFill>
                <a:latin typeface="+mn-ea"/>
              </a:rPr>
              <a:t>Ⅲ. </a:t>
            </a:r>
            <a:r>
              <a:rPr lang="ko-KR" altLang="en-US" sz="2000" b="1" dirty="0" smtClean="0">
                <a:solidFill>
                  <a:srgbClr val="080808"/>
                </a:solidFill>
                <a:latin typeface="+mn-ea"/>
              </a:rPr>
              <a:t>아동학대신고의무자 살펴보기</a:t>
            </a:r>
            <a:r>
              <a:rPr lang="en-US" altLang="ko-KR" sz="2000" b="1" dirty="0" smtClean="0">
                <a:solidFill>
                  <a:srgbClr val="080808"/>
                </a:solidFill>
                <a:latin typeface="+mn-ea"/>
              </a:rPr>
              <a:t>_</a:t>
            </a:r>
            <a:r>
              <a:rPr lang="ko-KR" altLang="en-US" sz="2000" b="1" dirty="0" smtClean="0">
                <a:solidFill>
                  <a:srgbClr val="0070C0"/>
                </a:solidFill>
                <a:latin typeface="+mn-ea"/>
              </a:rPr>
              <a:t>아동학대신고의무자 역할 </a:t>
            </a:r>
            <a:r>
              <a:rPr lang="en-US" altLang="ko-KR" sz="2000" b="1" dirty="0" smtClean="0">
                <a:solidFill>
                  <a:srgbClr val="0070C0"/>
                </a:solidFill>
                <a:latin typeface="+mn-ea"/>
              </a:rPr>
              <a:t>: </a:t>
            </a:r>
            <a:r>
              <a:rPr lang="ko-KR" altLang="en-US" sz="2000" b="1" dirty="0" smtClean="0">
                <a:solidFill>
                  <a:srgbClr val="0070C0"/>
                </a:solidFill>
                <a:latin typeface="+mn-ea"/>
              </a:rPr>
              <a:t>아동학대 대처하기 </a:t>
            </a:r>
            <a:endParaRPr lang="en-US" altLang="ko-KR" sz="2000" b="1" dirty="0" smtClean="0">
              <a:solidFill>
                <a:srgbClr val="0070C0"/>
              </a:solidFill>
              <a:latin typeface="+mn-ea"/>
            </a:endParaRPr>
          </a:p>
          <a:p>
            <a:endParaRPr kumimoji="0" lang="en-US" altLang="ko-KR" sz="2000" b="1" dirty="0">
              <a:solidFill>
                <a:srgbClr val="0070C0"/>
              </a:solidFill>
              <a:latin typeface="+mn-ea"/>
            </a:endParaRPr>
          </a:p>
        </p:txBody>
      </p:sp>
      <p:pic>
        <p:nvPicPr>
          <p:cNvPr id="17" name="Picture 2" descr="C:\Documents and Settings\전수영\바탕 화면\교재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90109"/>
            <a:ext cx="9144000" cy="667891"/>
          </a:xfrm>
          <a:prstGeom prst="rect">
            <a:avLst/>
          </a:prstGeom>
          <a:noFill/>
        </p:spPr>
      </p:pic>
      <p:grpSp>
        <p:nvGrpSpPr>
          <p:cNvPr id="48" name="그룹 47"/>
          <p:cNvGrpSpPr/>
          <p:nvPr/>
        </p:nvGrpSpPr>
        <p:grpSpPr>
          <a:xfrm>
            <a:off x="2195736" y="3645024"/>
            <a:ext cx="4248472" cy="2476748"/>
            <a:chOff x="2123728" y="3645024"/>
            <a:chExt cx="3384376" cy="2476748"/>
          </a:xfrm>
        </p:grpSpPr>
        <p:grpSp>
          <p:nvGrpSpPr>
            <p:cNvPr id="44" name="Group 11"/>
            <p:cNvGrpSpPr>
              <a:grpSpLocks/>
            </p:cNvGrpSpPr>
            <p:nvPr/>
          </p:nvGrpSpPr>
          <p:grpSpPr bwMode="auto">
            <a:xfrm>
              <a:off x="2123728" y="3645024"/>
              <a:ext cx="3384376" cy="2476748"/>
              <a:chOff x="334" y="2976"/>
              <a:chExt cx="920" cy="1248"/>
            </a:xfrm>
          </p:grpSpPr>
          <p:sp>
            <p:nvSpPr>
              <p:cNvPr id="46" name="AutoShape 12"/>
              <p:cNvSpPr>
                <a:spLocks noChangeArrowheads="1"/>
              </p:cNvSpPr>
              <p:nvPr/>
            </p:nvSpPr>
            <p:spPr bwMode="auto">
              <a:xfrm>
                <a:off x="334" y="2976"/>
                <a:ext cx="920" cy="1248"/>
              </a:xfrm>
              <a:prstGeom prst="roundRect">
                <a:avLst>
                  <a:gd name="adj" fmla="val 16134"/>
                </a:avLst>
              </a:prstGeom>
              <a:gradFill rotWithShape="0">
                <a:gsLst>
                  <a:gs pos="0">
                    <a:srgbClr val="B9C0D1"/>
                  </a:gs>
                  <a:gs pos="100000">
                    <a:srgbClr val="B9C0D1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635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fontAlgn="ctr" latinLnBrk="0" hangingPunct="0">
                  <a:lnSpc>
                    <a:spcPct val="125000"/>
                  </a:lnSpc>
                  <a:buFont typeface="Symbol" pitchFamily="18" charset="2"/>
                  <a:buNone/>
                </a:pPr>
                <a:endParaRPr lang="ko-KR" altLang="ko-KR" sz="14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굴림체" pitchFamily="49" charset="-127"/>
                  <a:ea typeface="굴림체" pitchFamily="49" charset="-127"/>
                </a:endParaRPr>
              </a:p>
            </p:txBody>
          </p:sp>
          <p:sp>
            <p:nvSpPr>
              <p:cNvPr id="47" name="AutoShape 13"/>
              <p:cNvSpPr>
                <a:spLocks noChangeArrowheads="1"/>
              </p:cNvSpPr>
              <p:nvPr/>
            </p:nvSpPr>
            <p:spPr bwMode="auto">
              <a:xfrm>
                <a:off x="388" y="3024"/>
                <a:ext cx="815" cy="1152"/>
              </a:xfrm>
              <a:prstGeom prst="roundRect">
                <a:avLst>
                  <a:gd name="adj" fmla="val 16134"/>
                </a:avLst>
              </a:prstGeom>
              <a:gradFill rotWithShape="0">
                <a:gsLst>
                  <a:gs pos="0">
                    <a:srgbClr val="EBEDF1"/>
                  </a:gs>
                  <a:gs pos="100000">
                    <a:srgbClr val="EBEDF1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 w="635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fontAlgn="ctr" latinLnBrk="0" hangingPunct="0">
                  <a:lnSpc>
                    <a:spcPct val="125000"/>
                  </a:lnSpc>
                  <a:buFont typeface="Symbol" pitchFamily="18" charset="2"/>
                  <a:buNone/>
                </a:pPr>
                <a:endParaRPr lang="ko-KR" altLang="ko-KR" sz="1400">
                  <a:latin typeface="굴림체" pitchFamily="49" charset="-127"/>
                  <a:ea typeface="굴림체" pitchFamily="49" charset="-127"/>
                </a:endParaRPr>
              </a:p>
            </p:txBody>
          </p:sp>
        </p:grpSp>
        <p:pic>
          <p:nvPicPr>
            <p:cNvPr id="30" name="Picture 5" descr="C:\Documents and Settings\전수영\바탕 화면\굿윌헌팅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421813" y="3884494"/>
              <a:ext cx="2798320" cy="2054032"/>
            </a:xfrm>
            <a:prstGeom prst="rect">
              <a:avLst/>
            </a:prstGeom>
            <a:noFill/>
          </p:spPr>
        </p:pic>
      </p:grpSp>
      <p:sp>
        <p:nvSpPr>
          <p:cNvPr id="32" name="TextBox 31"/>
          <p:cNvSpPr txBox="1"/>
          <p:nvPr/>
        </p:nvSpPr>
        <p:spPr>
          <a:xfrm>
            <a:off x="6588224" y="4437112"/>
            <a:ext cx="22322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solidFill>
                  <a:srgbClr val="002060"/>
                </a:solidFill>
              </a:rPr>
              <a:t>It’s not your fault.</a:t>
            </a:r>
          </a:p>
          <a:p>
            <a:r>
              <a:rPr lang="en-US" altLang="ko-KR" sz="2000" dirty="0" smtClean="0">
                <a:solidFill>
                  <a:srgbClr val="002060"/>
                </a:solidFill>
              </a:rPr>
              <a:t>It’s not your fault.</a:t>
            </a:r>
          </a:p>
          <a:p>
            <a:r>
              <a:rPr lang="en-US" altLang="ko-KR" sz="2000" dirty="0" smtClean="0">
                <a:solidFill>
                  <a:srgbClr val="002060"/>
                </a:solidFill>
              </a:rPr>
              <a:t>It’s not your fault.</a:t>
            </a:r>
          </a:p>
          <a:p>
            <a:r>
              <a:rPr lang="en-US" altLang="ko-KR" sz="2000" dirty="0" smtClean="0">
                <a:solidFill>
                  <a:srgbClr val="002060"/>
                </a:solidFill>
              </a:rPr>
              <a:t> </a:t>
            </a:r>
            <a:r>
              <a:rPr lang="en-US" altLang="ko-KR" sz="1400" dirty="0" smtClean="0">
                <a:solidFill>
                  <a:srgbClr val="002060"/>
                </a:solidFill>
              </a:rPr>
              <a:t>-&lt;</a:t>
            </a:r>
            <a:r>
              <a:rPr lang="ko-KR" altLang="en-US" sz="1400" dirty="0" smtClean="0">
                <a:solidFill>
                  <a:srgbClr val="002060"/>
                </a:solidFill>
              </a:rPr>
              <a:t>영화 </a:t>
            </a:r>
            <a:r>
              <a:rPr lang="en-US" altLang="ko-KR" sz="1400" dirty="0" smtClean="0">
                <a:solidFill>
                  <a:srgbClr val="002060"/>
                </a:solidFill>
              </a:rPr>
              <a:t>“</a:t>
            </a:r>
            <a:r>
              <a:rPr lang="ko-KR" altLang="en-US" sz="1400" dirty="0" err="1" smtClean="0">
                <a:solidFill>
                  <a:srgbClr val="002060"/>
                </a:solidFill>
              </a:rPr>
              <a:t>굿윌헌팅</a:t>
            </a:r>
            <a:r>
              <a:rPr lang="en-US" altLang="ko-KR" sz="1400" dirty="0" smtClean="0">
                <a:solidFill>
                  <a:srgbClr val="002060"/>
                </a:solidFill>
              </a:rPr>
              <a:t>” </a:t>
            </a:r>
            <a:r>
              <a:rPr lang="ko-KR" altLang="en-US" sz="1400" dirty="0" smtClean="0">
                <a:solidFill>
                  <a:srgbClr val="002060"/>
                </a:solidFill>
              </a:rPr>
              <a:t>中</a:t>
            </a:r>
            <a:r>
              <a:rPr lang="en-US" altLang="ko-KR" sz="1400" dirty="0" smtClean="0">
                <a:solidFill>
                  <a:srgbClr val="002060"/>
                </a:solidFill>
              </a:rPr>
              <a:t>&gt;-</a:t>
            </a:r>
            <a:r>
              <a:rPr lang="ko-KR" altLang="en-US" sz="1400" dirty="0" smtClean="0">
                <a:solidFill>
                  <a:srgbClr val="002060"/>
                </a:solidFill>
              </a:rPr>
              <a:t> </a:t>
            </a:r>
            <a:endParaRPr lang="en-US" altLang="ko-KR" sz="1400" dirty="0" smtClean="0">
              <a:solidFill>
                <a:srgbClr val="002060"/>
              </a:solidFill>
            </a:endParaRPr>
          </a:p>
          <a:p>
            <a:endParaRPr lang="en-US" altLang="ko-KR" sz="2000" dirty="0" smtClean="0">
              <a:solidFill>
                <a:srgbClr val="002060"/>
              </a:solidFill>
            </a:endParaRPr>
          </a:p>
          <a:p>
            <a:r>
              <a:rPr lang="en-US" altLang="ko-KR" sz="2000" dirty="0" smtClean="0">
                <a:solidFill>
                  <a:srgbClr val="002060"/>
                </a:solidFill>
              </a:rPr>
              <a:t> </a:t>
            </a:r>
            <a:endParaRPr lang="ko-KR" altLang="en-US" sz="2000" dirty="0">
              <a:solidFill>
                <a:srgbClr val="002060"/>
              </a:solidFill>
            </a:endParaRPr>
          </a:p>
        </p:txBody>
      </p:sp>
      <p:grpSp>
        <p:nvGrpSpPr>
          <p:cNvPr id="65" name="그룹 64"/>
          <p:cNvGrpSpPr/>
          <p:nvPr/>
        </p:nvGrpSpPr>
        <p:grpSpPr>
          <a:xfrm>
            <a:off x="5148064" y="908720"/>
            <a:ext cx="3889998" cy="2511917"/>
            <a:chOff x="323528" y="945559"/>
            <a:chExt cx="3889998" cy="2511917"/>
          </a:xfrm>
        </p:grpSpPr>
        <p:grpSp>
          <p:nvGrpSpPr>
            <p:cNvPr id="42" name="그룹 41"/>
            <p:cNvGrpSpPr/>
            <p:nvPr/>
          </p:nvGrpSpPr>
          <p:grpSpPr>
            <a:xfrm>
              <a:off x="323528" y="980728"/>
              <a:ext cx="3889998" cy="2476748"/>
              <a:chOff x="5436096" y="1268760"/>
              <a:chExt cx="3656598" cy="2476748"/>
            </a:xfrm>
          </p:grpSpPr>
          <p:grpSp>
            <p:nvGrpSpPr>
              <p:cNvPr id="33" name="Group 11"/>
              <p:cNvGrpSpPr>
                <a:grpSpLocks/>
              </p:cNvGrpSpPr>
              <p:nvPr/>
            </p:nvGrpSpPr>
            <p:grpSpPr bwMode="auto">
              <a:xfrm>
                <a:off x="5436096" y="1268760"/>
                <a:ext cx="3656598" cy="2476748"/>
                <a:chOff x="334" y="2976"/>
                <a:chExt cx="994" cy="1248"/>
              </a:xfrm>
            </p:grpSpPr>
            <p:sp>
              <p:nvSpPr>
                <p:cNvPr id="34" name="AutoShape 12"/>
                <p:cNvSpPr>
                  <a:spLocks noChangeArrowheads="1"/>
                </p:cNvSpPr>
                <p:nvPr/>
              </p:nvSpPr>
              <p:spPr bwMode="auto">
                <a:xfrm>
                  <a:off x="334" y="2976"/>
                  <a:ext cx="994" cy="1248"/>
                </a:xfrm>
                <a:prstGeom prst="roundRect">
                  <a:avLst>
                    <a:gd name="adj" fmla="val 16134"/>
                  </a:avLst>
                </a:prstGeom>
                <a:gradFill rotWithShape="0">
                  <a:gsLst>
                    <a:gs pos="0">
                      <a:srgbClr val="B9C0D1"/>
                    </a:gs>
                    <a:gs pos="100000">
                      <a:srgbClr val="B9C0D1">
                        <a:gamma/>
                        <a:shade val="46275"/>
                        <a:invGamma/>
                      </a:srgbClr>
                    </a:gs>
                  </a:gsLst>
                  <a:lin ang="2700000" scaled="1"/>
                </a:gradFill>
                <a:ln w="6350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fontAlgn="ctr" latinLnBrk="0" hangingPunct="0">
                    <a:lnSpc>
                      <a:spcPct val="125000"/>
                    </a:lnSpc>
                    <a:buFont typeface="Symbol" pitchFamily="18" charset="2"/>
                    <a:buNone/>
                  </a:pPr>
                  <a:endParaRPr lang="ko-KR" altLang="ko-KR" sz="1400" b="1"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굴림체" pitchFamily="49" charset="-127"/>
                    <a:ea typeface="굴림체" pitchFamily="49" charset="-127"/>
                  </a:endParaRPr>
                </a:p>
              </p:txBody>
            </p:sp>
            <p:sp>
              <p:nvSpPr>
                <p:cNvPr id="35" name="AutoShape 13"/>
                <p:cNvSpPr>
                  <a:spLocks noChangeArrowheads="1"/>
                </p:cNvSpPr>
                <p:nvPr/>
              </p:nvSpPr>
              <p:spPr bwMode="auto">
                <a:xfrm>
                  <a:off x="388" y="3024"/>
                  <a:ext cx="903" cy="1152"/>
                </a:xfrm>
                <a:prstGeom prst="roundRect">
                  <a:avLst>
                    <a:gd name="adj" fmla="val 16134"/>
                  </a:avLst>
                </a:prstGeom>
                <a:gradFill rotWithShape="0">
                  <a:gsLst>
                    <a:gs pos="0">
                      <a:srgbClr val="EBEDF1"/>
                    </a:gs>
                    <a:gs pos="100000">
                      <a:srgbClr val="EBEDF1">
                        <a:gamma/>
                        <a:tint val="0"/>
                        <a:invGamma/>
                      </a:srgbClr>
                    </a:gs>
                  </a:gsLst>
                  <a:lin ang="2700000" scaled="1"/>
                </a:gradFill>
                <a:ln w="6350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fontAlgn="ctr" latinLnBrk="0" hangingPunct="0">
                    <a:lnSpc>
                      <a:spcPct val="125000"/>
                    </a:lnSpc>
                    <a:buFont typeface="Symbol" pitchFamily="18" charset="2"/>
                    <a:buNone/>
                  </a:pPr>
                  <a:endParaRPr lang="ko-KR" altLang="ko-KR" sz="1400">
                    <a:latin typeface="굴림체" pitchFamily="49" charset="-127"/>
                    <a:ea typeface="굴림체" pitchFamily="49" charset="-127"/>
                  </a:endParaRPr>
                </a:p>
              </p:txBody>
            </p:sp>
          </p:grpSp>
          <p:sp>
            <p:nvSpPr>
              <p:cNvPr id="36" name="TextBox 35"/>
              <p:cNvSpPr txBox="1"/>
              <p:nvPr/>
            </p:nvSpPr>
            <p:spPr>
              <a:xfrm>
                <a:off x="5577079" y="1651395"/>
                <a:ext cx="3514143" cy="15542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900" dirty="0" smtClean="0"/>
                  <a:t>“</a:t>
                </a:r>
                <a:r>
                  <a:rPr lang="ko-KR" altLang="en-US" sz="1900" dirty="0" smtClean="0"/>
                  <a:t>언제나 선생님은 네 편이란다</a:t>
                </a:r>
                <a:r>
                  <a:rPr lang="en-US" altLang="ko-KR" sz="1900" dirty="0" smtClean="0"/>
                  <a:t>. “</a:t>
                </a:r>
              </a:p>
              <a:p>
                <a:r>
                  <a:rPr lang="en-US" altLang="ko-KR" sz="1900" dirty="0" smtClean="0"/>
                  <a:t>“</a:t>
                </a:r>
                <a:r>
                  <a:rPr lang="ko-KR" altLang="en-US" sz="1900" dirty="0" smtClean="0"/>
                  <a:t>너를 돕는 역할을 할게</a:t>
                </a:r>
                <a:r>
                  <a:rPr lang="en-US" altLang="ko-KR" sz="1900" dirty="0" smtClean="0"/>
                  <a:t>.” </a:t>
                </a:r>
              </a:p>
              <a:p>
                <a:r>
                  <a:rPr lang="en-US" altLang="ko-KR" sz="1900" dirty="0" smtClean="0"/>
                  <a:t>“</a:t>
                </a:r>
                <a:r>
                  <a:rPr lang="ko-KR" altLang="en-US" sz="1900" dirty="0" smtClean="0"/>
                  <a:t>네 탓이 아니야</a:t>
                </a:r>
                <a:r>
                  <a:rPr lang="en-US" altLang="ko-KR" sz="1900" dirty="0" smtClean="0"/>
                  <a:t>, </a:t>
                </a:r>
                <a:r>
                  <a:rPr lang="ko-KR" altLang="en-US" sz="1900" dirty="0" smtClean="0"/>
                  <a:t>그런 일은 있을 수 있어</a:t>
                </a:r>
                <a:r>
                  <a:rPr lang="en-US" altLang="ko-KR" sz="1900" dirty="0" smtClean="0"/>
                  <a:t>. “</a:t>
                </a:r>
              </a:p>
              <a:p>
                <a:r>
                  <a:rPr lang="en-US" altLang="ko-KR" sz="1900" dirty="0" smtClean="0"/>
                  <a:t>“</a:t>
                </a:r>
                <a:r>
                  <a:rPr lang="ko-KR" altLang="en-US" sz="1900" dirty="0" smtClean="0"/>
                  <a:t>너는 무엇보다 소중한 아이란다</a:t>
                </a:r>
                <a:r>
                  <a:rPr lang="en-US" altLang="ko-KR" sz="1900" dirty="0" smtClean="0"/>
                  <a:t>. </a:t>
                </a:r>
                <a:endParaRPr lang="ko-KR" altLang="en-US" sz="1900" dirty="0"/>
              </a:p>
            </p:txBody>
          </p:sp>
        </p:grpSp>
        <p:grpSp>
          <p:nvGrpSpPr>
            <p:cNvPr id="50" name="Group 21"/>
            <p:cNvGrpSpPr>
              <a:grpSpLocks/>
            </p:cNvGrpSpPr>
            <p:nvPr/>
          </p:nvGrpSpPr>
          <p:grpSpPr bwMode="auto">
            <a:xfrm>
              <a:off x="432375" y="945559"/>
              <a:ext cx="2312988" cy="388939"/>
              <a:chOff x="240" y="738"/>
              <a:chExt cx="1457" cy="245"/>
            </a:xfrm>
          </p:grpSpPr>
          <p:grpSp>
            <p:nvGrpSpPr>
              <p:cNvPr id="52" name="Group 22"/>
              <p:cNvGrpSpPr>
                <a:grpSpLocks/>
              </p:cNvGrpSpPr>
              <p:nvPr/>
            </p:nvGrpSpPr>
            <p:grpSpPr bwMode="auto">
              <a:xfrm>
                <a:off x="240" y="767"/>
                <a:ext cx="1457" cy="216"/>
                <a:chOff x="240" y="1680"/>
                <a:chExt cx="1457" cy="304"/>
              </a:xfrm>
            </p:grpSpPr>
            <p:sp>
              <p:nvSpPr>
                <p:cNvPr id="55" name="Rectangle 23"/>
                <p:cNvSpPr>
                  <a:spLocks noChangeArrowheads="1"/>
                </p:cNvSpPr>
                <p:nvPr/>
              </p:nvSpPr>
              <p:spPr bwMode="auto">
                <a:xfrm>
                  <a:off x="278" y="1683"/>
                  <a:ext cx="1419" cy="301"/>
                </a:xfrm>
                <a:prstGeom prst="rect">
                  <a:avLst/>
                </a:prstGeom>
                <a:solidFill>
                  <a:srgbClr val="00669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ko-KR" altLang="ko-KR" sz="11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6" name="AutoShape 24"/>
                <p:cNvSpPr>
                  <a:spLocks noChangeArrowheads="1"/>
                </p:cNvSpPr>
                <p:nvPr/>
              </p:nvSpPr>
              <p:spPr bwMode="auto">
                <a:xfrm>
                  <a:off x="240" y="1680"/>
                  <a:ext cx="912" cy="19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6699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ko-KR" altLang="ko-KR" sz="11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7" name="Rectangle 25"/>
                <p:cNvSpPr>
                  <a:spLocks noChangeArrowheads="1"/>
                </p:cNvSpPr>
                <p:nvPr/>
              </p:nvSpPr>
              <p:spPr bwMode="auto">
                <a:xfrm>
                  <a:off x="247" y="1781"/>
                  <a:ext cx="542" cy="196"/>
                </a:xfrm>
                <a:prstGeom prst="rect">
                  <a:avLst/>
                </a:prstGeom>
                <a:solidFill>
                  <a:srgbClr val="00669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ko-KR" altLang="ko-KR" sz="11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</p:grpSp>
          <p:sp>
            <p:nvSpPr>
              <p:cNvPr id="54" name="Rectangle 27"/>
              <p:cNvSpPr>
                <a:spLocks noChangeArrowheads="1"/>
              </p:cNvSpPr>
              <p:nvPr/>
            </p:nvSpPr>
            <p:spPr bwMode="auto">
              <a:xfrm>
                <a:off x="605" y="738"/>
                <a:ext cx="662" cy="2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101453" tIns="50726" rIns="101453" bIns="50726">
                <a:sp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bg1"/>
                    </a:solidFill>
                    <a:latin typeface="HY울릉도M" pitchFamily="18" charset="-127"/>
                    <a:ea typeface="HY울릉도M" pitchFamily="18" charset="-127"/>
                  </a:rPr>
                  <a:t>좋은 예 </a:t>
                </a:r>
                <a:endParaRPr lang="ko-KR" altLang="en-US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</p:grpSp>
      <p:grpSp>
        <p:nvGrpSpPr>
          <p:cNvPr id="64" name="그룹 63"/>
          <p:cNvGrpSpPr/>
          <p:nvPr/>
        </p:nvGrpSpPr>
        <p:grpSpPr>
          <a:xfrm>
            <a:off x="179511" y="870950"/>
            <a:ext cx="3746111" cy="2564387"/>
            <a:chOff x="5268634" y="909286"/>
            <a:chExt cx="3457949" cy="2530999"/>
          </a:xfrm>
        </p:grpSpPr>
        <p:grpSp>
          <p:nvGrpSpPr>
            <p:cNvPr id="41" name="그룹 40"/>
            <p:cNvGrpSpPr/>
            <p:nvPr/>
          </p:nvGrpSpPr>
          <p:grpSpPr>
            <a:xfrm>
              <a:off x="5268634" y="957282"/>
              <a:ext cx="3457949" cy="2483003"/>
              <a:chOff x="683568" y="1412776"/>
              <a:chExt cx="3457949" cy="2483003"/>
            </a:xfrm>
          </p:grpSpPr>
          <p:grpSp>
            <p:nvGrpSpPr>
              <p:cNvPr id="37" name="Group 11"/>
              <p:cNvGrpSpPr>
                <a:grpSpLocks/>
              </p:cNvGrpSpPr>
              <p:nvPr/>
            </p:nvGrpSpPr>
            <p:grpSpPr bwMode="auto">
              <a:xfrm>
                <a:off x="683568" y="1412776"/>
                <a:ext cx="3457949" cy="2476748"/>
                <a:chOff x="334" y="2976"/>
                <a:chExt cx="940" cy="1248"/>
              </a:xfrm>
            </p:grpSpPr>
            <p:sp>
              <p:nvSpPr>
                <p:cNvPr id="38" name="AutoShape 12"/>
                <p:cNvSpPr>
                  <a:spLocks noChangeArrowheads="1"/>
                </p:cNvSpPr>
                <p:nvPr/>
              </p:nvSpPr>
              <p:spPr bwMode="auto">
                <a:xfrm>
                  <a:off x="334" y="2976"/>
                  <a:ext cx="940" cy="1248"/>
                </a:xfrm>
                <a:prstGeom prst="roundRect">
                  <a:avLst>
                    <a:gd name="adj" fmla="val 16134"/>
                  </a:avLst>
                </a:prstGeom>
                <a:gradFill rotWithShape="0">
                  <a:gsLst>
                    <a:gs pos="0">
                      <a:srgbClr val="B9C0D1"/>
                    </a:gs>
                    <a:gs pos="100000">
                      <a:srgbClr val="B9C0D1">
                        <a:gamma/>
                        <a:shade val="46275"/>
                        <a:invGamma/>
                      </a:srgbClr>
                    </a:gs>
                  </a:gsLst>
                  <a:lin ang="2700000" scaled="1"/>
                </a:gradFill>
                <a:ln w="6350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fontAlgn="ctr" latinLnBrk="0" hangingPunct="0">
                    <a:lnSpc>
                      <a:spcPct val="125000"/>
                    </a:lnSpc>
                    <a:buFont typeface="Symbol" pitchFamily="18" charset="2"/>
                    <a:buNone/>
                  </a:pPr>
                  <a:endParaRPr lang="ko-KR" altLang="ko-KR" sz="1400" b="1"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굴림체" pitchFamily="49" charset="-127"/>
                    <a:ea typeface="굴림체" pitchFamily="49" charset="-127"/>
                  </a:endParaRPr>
                </a:p>
              </p:txBody>
            </p:sp>
            <p:sp>
              <p:nvSpPr>
                <p:cNvPr id="39" name="AutoShape 13"/>
                <p:cNvSpPr>
                  <a:spLocks noChangeArrowheads="1"/>
                </p:cNvSpPr>
                <p:nvPr/>
              </p:nvSpPr>
              <p:spPr bwMode="auto">
                <a:xfrm>
                  <a:off x="388" y="3024"/>
                  <a:ext cx="849" cy="1152"/>
                </a:xfrm>
                <a:prstGeom prst="roundRect">
                  <a:avLst>
                    <a:gd name="adj" fmla="val 16134"/>
                  </a:avLst>
                </a:prstGeom>
                <a:gradFill rotWithShape="0">
                  <a:gsLst>
                    <a:gs pos="0">
                      <a:srgbClr val="EBEDF1"/>
                    </a:gs>
                    <a:gs pos="100000">
                      <a:srgbClr val="EBEDF1">
                        <a:gamma/>
                        <a:tint val="0"/>
                        <a:invGamma/>
                      </a:srgbClr>
                    </a:gs>
                  </a:gsLst>
                  <a:lin ang="2700000" scaled="1"/>
                </a:gradFill>
                <a:ln w="6350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fontAlgn="ctr" latinLnBrk="0" hangingPunct="0">
                    <a:lnSpc>
                      <a:spcPct val="125000"/>
                    </a:lnSpc>
                    <a:buFont typeface="Symbol" pitchFamily="18" charset="2"/>
                    <a:buNone/>
                  </a:pPr>
                  <a:endParaRPr lang="ko-KR" altLang="ko-KR" sz="1400">
                    <a:latin typeface="굴림체" pitchFamily="49" charset="-127"/>
                    <a:ea typeface="굴림체" pitchFamily="49" charset="-127"/>
                  </a:endParaRPr>
                </a:p>
              </p:txBody>
            </p:sp>
          </p:grpSp>
          <p:sp>
            <p:nvSpPr>
              <p:cNvPr id="40" name="TextBox 39"/>
              <p:cNvSpPr txBox="1"/>
              <p:nvPr/>
            </p:nvSpPr>
            <p:spPr>
              <a:xfrm>
                <a:off x="899592" y="1784582"/>
                <a:ext cx="3240360" cy="21111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900" dirty="0" smtClean="0"/>
                  <a:t>“</a:t>
                </a:r>
                <a:r>
                  <a:rPr lang="ko-KR" altLang="en-US" sz="1900" dirty="0" smtClean="0"/>
                  <a:t>왜 그런 곳에 따라 갔니</a:t>
                </a:r>
                <a:r>
                  <a:rPr lang="en-US" altLang="ko-KR" sz="1900" dirty="0" smtClean="0"/>
                  <a:t>?</a:t>
                </a:r>
                <a:r>
                  <a:rPr lang="ko-KR" altLang="en-US" sz="1900" dirty="0" smtClean="0"/>
                  <a:t> </a:t>
                </a:r>
                <a:r>
                  <a:rPr lang="en-US" altLang="ko-KR" sz="1900" dirty="0" smtClean="0"/>
                  <a:t>“</a:t>
                </a:r>
              </a:p>
              <a:p>
                <a:r>
                  <a:rPr lang="en-US" altLang="ko-KR" sz="1900" dirty="0" smtClean="0"/>
                  <a:t>“</a:t>
                </a:r>
                <a:r>
                  <a:rPr lang="ko-KR" altLang="en-US" sz="1900" dirty="0" smtClean="0"/>
                  <a:t>너에게도 문제가 있어</a:t>
                </a:r>
                <a:r>
                  <a:rPr lang="en-US" altLang="ko-KR" sz="1900" dirty="0" smtClean="0"/>
                  <a:t>.</a:t>
                </a:r>
                <a:r>
                  <a:rPr lang="ko-KR" altLang="en-US" sz="1900" dirty="0" smtClean="0"/>
                  <a:t> </a:t>
                </a:r>
                <a:r>
                  <a:rPr lang="en-US" altLang="ko-KR" sz="1900" dirty="0" smtClean="0"/>
                  <a:t>“</a:t>
                </a:r>
              </a:p>
              <a:p>
                <a:r>
                  <a:rPr lang="en-US" altLang="ko-KR" sz="1900" dirty="0" smtClean="0"/>
                  <a:t>“</a:t>
                </a:r>
                <a:r>
                  <a:rPr lang="ko-KR" altLang="en-US" sz="1900" dirty="0" smtClean="0"/>
                  <a:t>네가 혼날 짓을 한 거야</a:t>
                </a:r>
                <a:r>
                  <a:rPr lang="en-US" altLang="ko-KR" sz="1900" dirty="0" smtClean="0"/>
                  <a:t>.</a:t>
                </a:r>
                <a:r>
                  <a:rPr lang="ko-KR" altLang="en-US" sz="1900" dirty="0" smtClean="0"/>
                  <a:t> </a:t>
                </a:r>
                <a:r>
                  <a:rPr lang="en-US" altLang="ko-KR" sz="1900" dirty="0" smtClean="0"/>
                  <a:t>“</a:t>
                </a:r>
              </a:p>
              <a:p>
                <a:r>
                  <a:rPr lang="en-US" altLang="ko-KR" sz="1900" dirty="0" smtClean="0"/>
                  <a:t>“</a:t>
                </a:r>
                <a:r>
                  <a:rPr lang="ko-KR" altLang="en-US" sz="1900" dirty="0" smtClean="0"/>
                  <a:t>도대체 뭐가 문제인 거야</a:t>
                </a:r>
                <a:r>
                  <a:rPr lang="en-US" altLang="ko-KR" sz="1900" dirty="0" smtClean="0"/>
                  <a:t>?”</a:t>
                </a:r>
              </a:p>
              <a:p>
                <a:r>
                  <a:rPr lang="en-US" altLang="ko-KR" sz="1900" dirty="0" smtClean="0"/>
                  <a:t>“</a:t>
                </a:r>
                <a:r>
                  <a:rPr lang="ko-KR" altLang="en-US" sz="1900" dirty="0" smtClean="0"/>
                  <a:t>절대 아무한테도 말하지 말거라</a:t>
                </a:r>
                <a:r>
                  <a:rPr lang="en-US" altLang="ko-KR" sz="1900" dirty="0" smtClean="0"/>
                  <a:t>. </a:t>
                </a:r>
                <a:r>
                  <a:rPr lang="ko-KR" altLang="en-US" sz="1900" dirty="0" smtClean="0"/>
                  <a:t>창피한 줄 알아야지</a:t>
                </a:r>
                <a:r>
                  <a:rPr lang="en-US" altLang="ko-KR" sz="1900" dirty="0" smtClean="0"/>
                  <a:t>.”</a:t>
                </a:r>
              </a:p>
              <a:p>
                <a:endParaRPr lang="ko-KR" altLang="en-US" sz="1900" dirty="0"/>
              </a:p>
            </p:txBody>
          </p:sp>
        </p:grpSp>
        <p:grpSp>
          <p:nvGrpSpPr>
            <p:cNvPr id="58" name="Group 21"/>
            <p:cNvGrpSpPr>
              <a:grpSpLocks/>
            </p:cNvGrpSpPr>
            <p:nvPr/>
          </p:nvGrpSpPr>
          <p:grpSpPr bwMode="auto">
            <a:xfrm>
              <a:off x="5399014" y="909286"/>
              <a:ext cx="2289176" cy="388880"/>
              <a:chOff x="262" y="741"/>
              <a:chExt cx="1442" cy="146"/>
            </a:xfrm>
          </p:grpSpPr>
          <p:grpSp>
            <p:nvGrpSpPr>
              <p:cNvPr id="59" name="Group 22"/>
              <p:cNvGrpSpPr>
                <a:grpSpLocks/>
              </p:cNvGrpSpPr>
              <p:nvPr/>
            </p:nvGrpSpPr>
            <p:grpSpPr bwMode="auto">
              <a:xfrm>
                <a:off x="262" y="741"/>
                <a:ext cx="1442" cy="144"/>
                <a:chOff x="262" y="1652"/>
                <a:chExt cx="1442" cy="203"/>
              </a:xfrm>
            </p:grpSpPr>
            <p:sp>
              <p:nvSpPr>
                <p:cNvPr id="61" name="Rectangle 23"/>
                <p:cNvSpPr>
                  <a:spLocks noChangeArrowheads="1"/>
                </p:cNvSpPr>
                <p:nvPr/>
              </p:nvSpPr>
              <p:spPr bwMode="auto">
                <a:xfrm>
                  <a:off x="285" y="1655"/>
                  <a:ext cx="1419" cy="200"/>
                </a:xfrm>
                <a:prstGeom prst="rect">
                  <a:avLst/>
                </a:prstGeom>
                <a:solidFill>
                  <a:srgbClr val="00669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ko-KR" altLang="ko-KR" sz="11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2" name="AutoShape 24"/>
                <p:cNvSpPr>
                  <a:spLocks noChangeArrowheads="1"/>
                </p:cNvSpPr>
                <p:nvPr/>
              </p:nvSpPr>
              <p:spPr bwMode="auto">
                <a:xfrm>
                  <a:off x="262" y="1652"/>
                  <a:ext cx="912" cy="19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6699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ko-KR" altLang="ko-KR" sz="11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3" name="Rectangle 25"/>
                <p:cNvSpPr>
                  <a:spLocks noChangeArrowheads="1"/>
                </p:cNvSpPr>
                <p:nvPr/>
              </p:nvSpPr>
              <p:spPr bwMode="auto">
                <a:xfrm>
                  <a:off x="273" y="1750"/>
                  <a:ext cx="542" cy="92"/>
                </a:xfrm>
                <a:prstGeom prst="rect">
                  <a:avLst/>
                </a:prstGeom>
                <a:solidFill>
                  <a:srgbClr val="00669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ko-KR" altLang="ko-KR" sz="11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</p:grpSp>
          <p:sp>
            <p:nvSpPr>
              <p:cNvPr id="60" name="Rectangle 27"/>
              <p:cNvSpPr>
                <a:spLocks noChangeArrowheads="1"/>
              </p:cNvSpPr>
              <p:nvPr/>
            </p:nvSpPr>
            <p:spPr bwMode="auto">
              <a:xfrm>
                <a:off x="653" y="746"/>
                <a:ext cx="567" cy="1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101453" tIns="50726" rIns="101453" bIns="50726">
                <a:sp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bg1"/>
                    </a:solidFill>
                    <a:latin typeface="HY울릉도M" pitchFamily="18" charset="-127"/>
                    <a:ea typeface="HY울릉도M" pitchFamily="18" charset="-127"/>
                  </a:rPr>
                  <a:t>나쁜 예</a:t>
                </a:r>
                <a:endParaRPr lang="ko-KR" altLang="en-US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</p:grpSp>
      <p:sp>
        <p:nvSpPr>
          <p:cNvPr id="66" name="AutoShape 7"/>
          <p:cNvSpPr>
            <a:spLocks noChangeArrowheads="1"/>
          </p:cNvSpPr>
          <p:nvPr/>
        </p:nvSpPr>
        <p:spPr bwMode="auto">
          <a:xfrm>
            <a:off x="4084424" y="1624112"/>
            <a:ext cx="864095" cy="1235075"/>
          </a:xfrm>
          <a:prstGeom prst="rightArrow">
            <a:avLst>
              <a:gd name="adj1" fmla="val 50000"/>
              <a:gd name="adj2" fmla="val 53046"/>
            </a:avLst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0"/>
          </a:gradFill>
          <a:ln w="6350">
            <a:noFill/>
            <a:miter lim="800000"/>
            <a:headEnd/>
            <a:tailEnd/>
          </a:ln>
          <a:effectLst/>
        </p:spPr>
        <p:txBody>
          <a:bodyPr wrap="none" rIns="198000" anchor="ctr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6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71450"/>
            <a:ext cx="952055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rgbClr val="080808"/>
                </a:solidFill>
                <a:latin typeface="+mn-ea"/>
              </a:rPr>
              <a:t>Ⅲ. </a:t>
            </a:r>
            <a:r>
              <a:rPr lang="ko-KR" altLang="en-US" sz="2000" b="1" dirty="0" smtClean="0">
                <a:solidFill>
                  <a:srgbClr val="080808"/>
                </a:solidFill>
                <a:latin typeface="+mn-ea"/>
              </a:rPr>
              <a:t>아동학대신고의무자 살펴보기</a:t>
            </a:r>
            <a:r>
              <a:rPr lang="en-US" altLang="ko-KR" sz="2000" b="1" dirty="0" smtClean="0">
                <a:solidFill>
                  <a:srgbClr val="080808"/>
                </a:solidFill>
                <a:latin typeface="+mn-ea"/>
              </a:rPr>
              <a:t>_</a:t>
            </a:r>
            <a:r>
              <a:rPr lang="ko-KR" altLang="en-US" sz="2000" b="1" dirty="0" smtClean="0">
                <a:solidFill>
                  <a:srgbClr val="0070C0"/>
                </a:solidFill>
                <a:latin typeface="+mn-ea"/>
              </a:rPr>
              <a:t>아동학대신고의무자 역할 </a:t>
            </a:r>
            <a:r>
              <a:rPr lang="en-US" altLang="ko-KR" sz="2000" b="1" dirty="0" smtClean="0">
                <a:solidFill>
                  <a:srgbClr val="0070C0"/>
                </a:solidFill>
                <a:latin typeface="+mn-ea"/>
              </a:rPr>
              <a:t>: </a:t>
            </a:r>
            <a:r>
              <a:rPr lang="ko-KR" altLang="en-US" sz="2000" b="1" dirty="0" smtClean="0">
                <a:solidFill>
                  <a:srgbClr val="0070C0"/>
                </a:solidFill>
                <a:latin typeface="+mn-ea"/>
              </a:rPr>
              <a:t>아동학대대처하기  </a:t>
            </a:r>
            <a:endParaRPr lang="en-US" altLang="ko-KR" sz="2000" b="1" dirty="0" smtClean="0">
              <a:solidFill>
                <a:srgbClr val="0070C0"/>
              </a:solidFill>
              <a:latin typeface="+mn-ea"/>
            </a:endParaRPr>
          </a:p>
          <a:p>
            <a:endParaRPr kumimoji="0" lang="en-US" altLang="ko-KR" sz="2000" b="1" dirty="0">
              <a:solidFill>
                <a:srgbClr val="0070C0"/>
              </a:solidFill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17" name="Picture 2" descr="C:\Documents and Settings\전수영\바탕 화면\교재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90109"/>
            <a:ext cx="9144000" cy="667891"/>
          </a:xfrm>
          <a:prstGeom prst="rect">
            <a:avLst/>
          </a:prstGeom>
          <a:noFill/>
        </p:spPr>
      </p:pic>
      <p:sp>
        <p:nvSpPr>
          <p:cNvPr id="50" name="Rectangle 4"/>
          <p:cNvSpPr>
            <a:spLocks noChangeArrowheads="1"/>
          </p:cNvSpPr>
          <p:nvPr/>
        </p:nvSpPr>
        <p:spPr bwMode="auto">
          <a:xfrm>
            <a:off x="395536" y="949536"/>
            <a:ext cx="3311689" cy="323850"/>
          </a:xfrm>
          <a:prstGeom prst="rect">
            <a:avLst/>
          </a:prstGeom>
          <a:gradFill rotWithShape="0">
            <a:gsLst>
              <a:gs pos="0">
                <a:srgbClr val="99CCFF"/>
              </a:gs>
              <a:gs pos="50000">
                <a:srgbClr val="99CCFF">
                  <a:gamma/>
                  <a:tint val="9020"/>
                  <a:invGamma/>
                </a:srgbClr>
              </a:gs>
              <a:gs pos="100000">
                <a:srgbClr val="99CCFF"/>
              </a:gs>
            </a:gsLst>
            <a:lin ang="0" scaled="1"/>
          </a:gradFill>
          <a:ln w="6350">
            <a:miter lim="800000"/>
            <a:headEnd/>
            <a:tailEnd/>
          </a:ln>
          <a:effectLst/>
          <a:scene3d>
            <a:camera prst="legacyPerspectiveBottom">
              <a:rot lat="300000" lon="0" rev="0"/>
            </a:camera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99CCFF"/>
            </a:extrusionClr>
          </a:sp3d>
        </p:spPr>
        <p:txBody>
          <a:bodyPr wrap="none" rIns="90000" anchor="ctr">
            <a:flatTx/>
          </a:bodyPr>
          <a:lstStyle/>
          <a:p>
            <a:pPr algn="ctr">
              <a:spcBef>
                <a:spcPct val="10000"/>
              </a:spcBef>
            </a:pPr>
            <a:endParaRPr lang="ko-KR" altLang="ko-KR" sz="1200" b="1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39552" y="922360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/>
              <a:t>아동 </a:t>
            </a:r>
            <a:r>
              <a:rPr lang="ko-KR" altLang="en-US" sz="2000" b="1" dirty="0" err="1" smtClean="0"/>
              <a:t>성학대</a:t>
            </a:r>
            <a:r>
              <a:rPr lang="ko-KR" altLang="en-US" sz="2000" b="1" dirty="0" smtClean="0"/>
              <a:t> </a:t>
            </a:r>
            <a:endParaRPr lang="ko-KR" altLang="en-US" sz="2000" b="1" dirty="0"/>
          </a:p>
        </p:txBody>
      </p:sp>
      <p:grpSp>
        <p:nvGrpSpPr>
          <p:cNvPr id="43" name="그룹 42"/>
          <p:cNvGrpSpPr/>
          <p:nvPr/>
        </p:nvGrpSpPr>
        <p:grpSpPr>
          <a:xfrm>
            <a:off x="467540" y="1556792"/>
            <a:ext cx="8064900" cy="4545335"/>
            <a:chOff x="467540" y="1556792"/>
            <a:chExt cx="8064900" cy="4545335"/>
          </a:xfrm>
        </p:grpSpPr>
        <p:grpSp>
          <p:nvGrpSpPr>
            <p:cNvPr id="9" name="그룹 8"/>
            <p:cNvGrpSpPr/>
            <p:nvPr/>
          </p:nvGrpSpPr>
          <p:grpSpPr>
            <a:xfrm>
              <a:off x="467540" y="1556792"/>
              <a:ext cx="7992892" cy="4545335"/>
              <a:chOff x="400046" y="3652838"/>
              <a:chExt cx="6057904" cy="4905375"/>
            </a:xfrm>
          </p:grpSpPr>
          <p:sp>
            <p:nvSpPr>
              <p:cNvPr id="10" name="AutoShape 6"/>
              <p:cNvSpPr>
                <a:spLocks noChangeArrowheads="1"/>
              </p:cNvSpPr>
              <p:nvPr/>
            </p:nvSpPr>
            <p:spPr bwMode="auto">
              <a:xfrm>
                <a:off x="2359025" y="3652838"/>
                <a:ext cx="4098925" cy="1704975"/>
              </a:xfrm>
              <a:prstGeom prst="roundRect">
                <a:avLst>
                  <a:gd name="adj" fmla="val 6153"/>
                </a:avLst>
              </a:prstGeom>
              <a:solidFill>
                <a:schemeClr val="bg1"/>
              </a:solidFill>
              <a:ln w="28575">
                <a:solidFill>
                  <a:srgbClr val="C6D9F2"/>
                </a:solidFill>
                <a:round/>
                <a:headEnd/>
                <a:tailEnd/>
              </a:ln>
              <a:effectLst/>
            </p:spPr>
            <p:txBody>
              <a:bodyPr wrap="none" lIns="90000" tIns="46800" rIns="90000" bIns="46800" anchor="ctr"/>
              <a:lstStyle/>
              <a:p>
                <a:endParaRPr lang="ko-KR" altLang="en-US"/>
              </a:p>
            </p:txBody>
          </p:sp>
          <p:sp>
            <p:nvSpPr>
              <p:cNvPr id="11" name="AutoShape 7"/>
              <p:cNvSpPr>
                <a:spLocks noChangeArrowheads="1"/>
              </p:cNvSpPr>
              <p:nvPr/>
            </p:nvSpPr>
            <p:spPr bwMode="auto">
              <a:xfrm flipH="1">
                <a:off x="400048" y="5483225"/>
                <a:ext cx="1917700" cy="1588933"/>
              </a:xfrm>
              <a:prstGeom prst="cube">
                <a:avLst>
                  <a:gd name="adj" fmla="val 4023"/>
                </a:avLst>
              </a:prstGeom>
              <a:solidFill>
                <a:srgbClr val="7699DE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" name="AutoShape 11"/>
              <p:cNvSpPr>
                <a:spLocks noChangeArrowheads="1"/>
              </p:cNvSpPr>
              <p:nvPr/>
            </p:nvSpPr>
            <p:spPr bwMode="auto">
              <a:xfrm>
                <a:off x="2359024" y="5517922"/>
                <a:ext cx="4098926" cy="1554236"/>
              </a:xfrm>
              <a:prstGeom prst="roundRect">
                <a:avLst>
                  <a:gd name="adj" fmla="val 6153"/>
                </a:avLst>
              </a:prstGeom>
              <a:solidFill>
                <a:schemeClr val="bg1"/>
              </a:solidFill>
              <a:ln w="28575">
                <a:solidFill>
                  <a:srgbClr val="C6D9F2"/>
                </a:solidFill>
                <a:round/>
                <a:headEnd/>
                <a:tailEnd/>
              </a:ln>
              <a:effectLst/>
            </p:spPr>
            <p:txBody>
              <a:bodyPr wrap="none" lIns="90000" tIns="46800" rIns="90000" bIns="46800" anchor="ctr"/>
              <a:lstStyle/>
              <a:p>
                <a:endParaRPr lang="ko-KR" altLang="en-US"/>
              </a:p>
            </p:txBody>
          </p:sp>
          <p:sp>
            <p:nvSpPr>
              <p:cNvPr id="16" name="AutoShape 12"/>
              <p:cNvSpPr>
                <a:spLocks noChangeArrowheads="1"/>
              </p:cNvSpPr>
              <p:nvPr/>
            </p:nvSpPr>
            <p:spPr bwMode="auto">
              <a:xfrm flipH="1">
                <a:off x="400046" y="7149870"/>
                <a:ext cx="1917700" cy="1408342"/>
              </a:xfrm>
              <a:prstGeom prst="cube">
                <a:avLst>
                  <a:gd name="adj" fmla="val 4023"/>
                </a:avLst>
              </a:prstGeom>
              <a:solidFill>
                <a:srgbClr val="7699DE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" name="AutoShape 16"/>
              <p:cNvSpPr>
                <a:spLocks noChangeArrowheads="1"/>
              </p:cNvSpPr>
              <p:nvPr/>
            </p:nvSpPr>
            <p:spPr bwMode="auto">
              <a:xfrm>
                <a:off x="2359025" y="7227583"/>
                <a:ext cx="4098925" cy="1330630"/>
              </a:xfrm>
              <a:prstGeom prst="roundRect">
                <a:avLst>
                  <a:gd name="adj" fmla="val 6153"/>
                </a:avLst>
              </a:prstGeom>
              <a:solidFill>
                <a:schemeClr val="bg1"/>
              </a:solidFill>
              <a:ln w="28575">
                <a:solidFill>
                  <a:srgbClr val="C6D9F2"/>
                </a:solidFill>
                <a:round/>
                <a:headEnd/>
                <a:tailEnd/>
              </a:ln>
              <a:effectLst/>
            </p:spPr>
            <p:txBody>
              <a:bodyPr wrap="none" lIns="90000" tIns="46800" rIns="90000" bIns="46800" anchor="ctr"/>
              <a:lstStyle/>
              <a:p>
                <a:endParaRPr lang="ko-KR" altLang="en-US"/>
              </a:p>
            </p:txBody>
          </p:sp>
          <p:sp>
            <p:nvSpPr>
              <p:cNvPr id="23" name="AutoShape 17"/>
              <p:cNvSpPr>
                <a:spLocks noChangeArrowheads="1"/>
              </p:cNvSpPr>
              <p:nvPr/>
            </p:nvSpPr>
            <p:spPr bwMode="auto">
              <a:xfrm flipH="1">
                <a:off x="409575" y="3679825"/>
                <a:ext cx="1917700" cy="1671638"/>
              </a:xfrm>
              <a:prstGeom prst="cube">
                <a:avLst>
                  <a:gd name="adj" fmla="val 4023"/>
                </a:avLst>
              </a:prstGeom>
              <a:solidFill>
                <a:srgbClr val="7699DE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27" name="Group 21"/>
              <p:cNvGrpSpPr>
                <a:grpSpLocks/>
              </p:cNvGrpSpPr>
              <p:nvPr/>
            </p:nvGrpSpPr>
            <p:grpSpPr bwMode="auto">
              <a:xfrm>
                <a:off x="585788" y="3937000"/>
                <a:ext cx="1522412" cy="236538"/>
                <a:chOff x="451" y="3059"/>
                <a:chExt cx="941" cy="149"/>
              </a:xfrm>
            </p:grpSpPr>
            <p:grpSp>
              <p:nvGrpSpPr>
                <p:cNvPr id="38" name="Group 22"/>
                <p:cNvGrpSpPr>
                  <a:grpSpLocks/>
                </p:cNvGrpSpPr>
                <p:nvPr/>
              </p:nvGrpSpPr>
              <p:grpSpPr bwMode="auto">
                <a:xfrm>
                  <a:off x="451" y="3059"/>
                  <a:ext cx="941" cy="149"/>
                  <a:chOff x="452" y="3065"/>
                  <a:chExt cx="1089" cy="217"/>
                </a:xfrm>
              </p:grpSpPr>
              <p:sp>
                <p:nvSpPr>
                  <p:cNvPr id="40" name="AutoShape 23"/>
                  <p:cNvSpPr>
                    <a:spLocks noChangeArrowheads="1"/>
                  </p:cNvSpPr>
                  <p:nvPr/>
                </p:nvSpPr>
                <p:spPr bwMode="auto">
                  <a:xfrm>
                    <a:off x="516" y="3091"/>
                    <a:ext cx="1025" cy="165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lIns="90000" tIns="46800" rIns="90000" bIns="46800" anchor="ctr"/>
                  <a:lstStyle/>
                  <a:p>
                    <a:endParaRPr lang="ko-KR" altLang="en-US"/>
                  </a:p>
                </p:txBody>
              </p:sp>
              <p:sp>
                <p:nvSpPr>
                  <p:cNvPr id="41" name="Oval 24"/>
                  <p:cNvSpPr>
                    <a:spLocks noChangeArrowheads="1"/>
                  </p:cNvSpPr>
                  <p:nvPr/>
                </p:nvSpPr>
                <p:spPr bwMode="auto">
                  <a:xfrm>
                    <a:off x="452" y="3065"/>
                    <a:ext cx="218" cy="217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lIns="90000" tIns="46800" rIns="90000" bIns="46800" anchor="ctr"/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39" name="Oval 25"/>
                <p:cNvSpPr>
                  <a:spLocks noChangeArrowheads="1"/>
                </p:cNvSpPr>
                <p:nvPr/>
              </p:nvSpPr>
              <p:spPr bwMode="auto">
                <a:xfrm>
                  <a:off x="471" y="3075"/>
                  <a:ext cx="120" cy="116"/>
                </a:xfrm>
                <a:prstGeom prst="ellipse">
                  <a:avLst/>
                </a:prstGeom>
                <a:solidFill>
                  <a:srgbClr val="CAD7F2"/>
                </a:solidFill>
                <a:ln w="12700">
                  <a:noFill/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28" name="Group 26"/>
              <p:cNvGrpSpPr>
                <a:grpSpLocks/>
              </p:cNvGrpSpPr>
              <p:nvPr/>
            </p:nvGrpSpPr>
            <p:grpSpPr bwMode="auto">
              <a:xfrm>
                <a:off x="604838" y="5656283"/>
                <a:ext cx="1524000" cy="236538"/>
                <a:chOff x="451" y="3059"/>
                <a:chExt cx="941" cy="149"/>
              </a:xfrm>
            </p:grpSpPr>
            <p:grpSp>
              <p:nvGrpSpPr>
                <p:cNvPr id="34" name="Group 27"/>
                <p:cNvGrpSpPr>
                  <a:grpSpLocks/>
                </p:cNvGrpSpPr>
                <p:nvPr/>
              </p:nvGrpSpPr>
              <p:grpSpPr bwMode="auto">
                <a:xfrm>
                  <a:off x="451" y="3059"/>
                  <a:ext cx="941" cy="149"/>
                  <a:chOff x="452" y="3065"/>
                  <a:chExt cx="1089" cy="217"/>
                </a:xfrm>
              </p:grpSpPr>
              <p:sp>
                <p:nvSpPr>
                  <p:cNvPr id="36" name="AutoShape 28"/>
                  <p:cNvSpPr>
                    <a:spLocks noChangeArrowheads="1"/>
                  </p:cNvSpPr>
                  <p:nvPr/>
                </p:nvSpPr>
                <p:spPr bwMode="auto">
                  <a:xfrm>
                    <a:off x="516" y="3091"/>
                    <a:ext cx="1025" cy="165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lIns="90000" tIns="46800" rIns="90000" bIns="46800" anchor="ctr"/>
                  <a:lstStyle/>
                  <a:p>
                    <a:endParaRPr lang="ko-KR" altLang="en-US"/>
                  </a:p>
                </p:txBody>
              </p:sp>
              <p:sp>
                <p:nvSpPr>
                  <p:cNvPr id="37" name="Oval 29"/>
                  <p:cNvSpPr>
                    <a:spLocks noChangeArrowheads="1"/>
                  </p:cNvSpPr>
                  <p:nvPr/>
                </p:nvSpPr>
                <p:spPr bwMode="auto">
                  <a:xfrm>
                    <a:off x="452" y="3065"/>
                    <a:ext cx="218" cy="217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lIns="90000" tIns="46800" rIns="90000" bIns="46800" anchor="ctr"/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35" name="Oval 30"/>
                <p:cNvSpPr>
                  <a:spLocks noChangeArrowheads="1"/>
                </p:cNvSpPr>
                <p:nvPr/>
              </p:nvSpPr>
              <p:spPr bwMode="auto">
                <a:xfrm>
                  <a:off x="471" y="3075"/>
                  <a:ext cx="120" cy="116"/>
                </a:xfrm>
                <a:prstGeom prst="ellipse">
                  <a:avLst/>
                </a:prstGeom>
                <a:solidFill>
                  <a:srgbClr val="CAD7F2"/>
                </a:solidFill>
                <a:ln w="12700">
                  <a:noFill/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ko-KR" altLang="en-US"/>
                </a:p>
              </p:txBody>
            </p:sp>
          </p:grpSp>
        </p:grpSp>
        <p:pic>
          <p:nvPicPr>
            <p:cNvPr id="42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11560" y="1759072"/>
              <a:ext cx="2304256" cy="1296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" name="Picture 4" descr="D:\이계화\기타\그림\그림\방임2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11560" y="3376344"/>
              <a:ext cx="2304256" cy="1276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" name="Picture 4" descr="D:\이계화\기타\그림\그림\신고인2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88114" y="4941168"/>
              <a:ext cx="2304256" cy="10801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7" name="TextBox 46"/>
            <p:cNvSpPr txBox="1"/>
            <p:nvPr/>
          </p:nvSpPr>
          <p:spPr>
            <a:xfrm>
              <a:off x="3131840" y="3384354"/>
              <a:ext cx="5400600" cy="1261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900" dirty="0" smtClean="0"/>
                <a:t>성폭력특별법은 아동성폭력 발생 시 그 처벌은 비교적 엄하게 하고 있으나 실제 아동성폭력 사건의 </a:t>
              </a:r>
              <a:r>
                <a:rPr lang="en-US" altLang="ko-KR" sz="1900" dirty="0" smtClean="0"/>
                <a:t>10%</a:t>
              </a:r>
              <a:r>
                <a:rPr lang="ko-KR" altLang="en-US" sz="1900" dirty="0" smtClean="0"/>
                <a:t>도 안 되는 사건에 대해서만 신고가 이루어짐 </a:t>
              </a:r>
              <a:endParaRPr lang="ko-KR" altLang="en-US" sz="190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131840" y="1700808"/>
              <a:ext cx="511256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dirty="0" smtClean="0"/>
                <a:t> </a:t>
              </a:r>
              <a:r>
                <a:rPr lang="ko-KR" altLang="en-US" sz="2000" dirty="0" smtClean="0"/>
                <a:t>조두순 사건 </a:t>
              </a:r>
              <a:r>
                <a:rPr lang="en-US" altLang="ko-KR" sz="2000" dirty="0" smtClean="0"/>
                <a:t>– 8</a:t>
              </a:r>
              <a:r>
                <a:rPr lang="ko-KR" altLang="en-US" sz="2000" dirty="0" smtClean="0"/>
                <a:t>세 여아 강간  </a:t>
              </a:r>
              <a:endParaRPr lang="en-US" altLang="ko-KR" sz="2000" dirty="0" smtClean="0"/>
            </a:p>
            <a:p>
              <a:pPr>
                <a:lnSpc>
                  <a:spcPct val="150000"/>
                </a:lnSpc>
              </a:pPr>
              <a:r>
                <a:rPr lang="ko-KR" altLang="en-US" sz="2000" dirty="0" smtClean="0"/>
                <a:t> 김길태 사건 </a:t>
              </a:r>
              <a:r>
                <a:rPr lang="en-US" altLang="ko-KR" sz="2000" dirty="0" smtClean="0"/>
                <a:t>–</a:t>
              </a:r>
              <a:r>
                <a:rPr lang="ko-KR" altLang="en-US" sz="2000" dirty="0" smtClean="0"/>
                <a:t> </a:t>
              </a:r>
              <a:r>
                <a:rPr lang="en-US" altLang="ko-KR" sz="2000" dirty="0" smtClean="0"/>
                <a:t>13</a:t>
              </a:r>
              <a:r>
                <a:rPr lang="ko-KR" altLang="en-US" sz="2000" dirty="0" smtClean="0"/>
                <a:t>세 여중생 강간</a:t>
              </a:r>
              <a:r>
                <a:rPr lang="en-US" altLang="ko-KR" sz="2000" dirty="0" smtClean="0"/>
                <a:t>, </a:t>
              </a:r>
              <a:r>
                <a:rPr lang="ko-KR" altLang="en-US" sz="2000" dirty="0" smtClean="0"/>
                <a:t>살인 </a:t>
              </a:r>
              <a:endParaRPr lang="en-US" altLang="ko-KR" sz="2000" dirty="0" smtClean="0"/>
            </a:p>
            <a:p>
              <a:pPr>
                <a:lnSpc>
                  <a:spcPct val="150000"/>
                </a:lnSpc>
              </a:pPr>
              <a:r>
                <a:rPr lang="ko-KR" altLang="en-US" sz="2000" dirty="0" smtClean="0"/>
                <a:t> 김수철 사건 </a:t>
              </a:r>
              <a:r>
                <a:rPr lang="en-US" altLang="ko-KR" sz="2000" dirty="0" smtClean="0"/>
                <a:t>– 8</a:t>
              </a:r>
              <a:r>
                <a:rPr lang="ko-KR" altLang="en-US" sz="2000" dirty="0" smtClean="0"/>
                <a:t>세 여아 강간 </a:t>
              </a:r>
              <a:endParaRPr lang="ko-KR" altLang="en-US" sz="2000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227294" y="5070121"/>
              <a:ext cx="511256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dirty="0" smtClean="0"/>
                <a:t>아동 </a:t>
              </a:r>
              <a:r>
                <a:rPr lang="ko-KR" altLang="en-US" sz="2400" dirty="0" err="1" smtClean="0"/>
                <a:t>성학대는</a:t>
              </a:r>
              <a:r>
                <a:rPr lang="ko-KR" altLang="en-US" sz="2400" dirty="0" smtClean="0"/>
                <a:t> </a:t>
              </a:r>
              <a:endParaRPr lang="en-US" altLang="ko-KR" sz="2400" dirty="0" smtClean="0"/>
            </a:p>
            <a:p>
              <a:r>
                <a:rPr lang="ko-KR" altLang="en-US" sz="2400" dirty="0" smtClean="0"/>
                <a:t>처벌만큼 </a:t>
              </a:r>
              <a:r>
                <a:rPr lang="ko-KR" altLang="en-US" sz="2400" dirty="0" smtClean="0">
                  <a:solidFill>
                    <a:srgbClr val="FF0000"/>
                  </a:solidFill>
                </a:rPr>
                <a:t>신고</a:t>
              </a:r>
              <a:r>
                <a:rPr lang="ko-KR" altLang="en-US" sz="2400" dirty="0" smtClean="0"/>
                <a:t>와 </a:t>
              </a:r>
              <a:r>
                <a:rPr lang="ko-KR" altLang="en-US" sz="2400" dirty="0" smtClean="0">
                  <a:solidFill>
                    <a:srgbClr val="FF0000"/>
                  </a:solidFill>
                </a:rPr>
                <a:t>예방</a:t>
              </a:r>
              <a:r>
                <a:rPr lang="ko-KR" altLang="en-US" sz="2400" dirty="0" smtClean="0"/>
                <a:t>이 중요함 </a:t>
              </a:r>
              <a:r>
                <a:rPr lang="en-US" altLang="ko-KR" sz="2400" dirty="0" smtClean="0"/>
                <a:t>!!</a:t>
              </a:r>
              <a:endParaRPr lang="ko-KR" altLang="en-US" sz="2400" dirty="0"/>
            </a:p>
          </p:txBody>
        </p:sp>
        <p:pic>
          <p:nvPicPr>
            <p:cNvPr id="57347" name="Picture 3" descr="C:\Program Files\Microsoft Office\MEDIA\OFFICE12\Bullets\BD14580_.gif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106724" y="1924441"/>
              <a:ext cx="144016" cy="144016"/>
            </a:xfrm>
            <a:prstGeom prst="rect">
              <a:avLst/>
            </a:prstGeom>
            <a:noFill/>
          </p:spPr>
        </p:pic>
        <p:pic>
          <p:nvPicPr>
            <p:cNvPr id="53" name="Picture 3" descr="C:\Program Files\Microsoft Office\MEDIA\OFFICE12\Bullets\BD14580_.gif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118447" y="2354108"/>
              <a:ext cx="144016" cy="144016"/>
            </a:xfrm>
            <a:prstGeom prst="rect">
              <a:avLst/>
            </a:prstGeom>
            <a:noFill/>
          </p:spPr>
        </p:pic>
        <p:pic>
          <p:nvPicPr>
            <p:cNvPr id="54" name="Picture 3" descr="C:\Program Files\Microsoft Office\MEDIA\OFFICE12\Bullets\BD14580_.gif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121787" y="2851195"/>
              <a:ext cx="154069" cy="154069"/>
            </a:xfrm>
            <a:prstGeom prst="rect">
              <a:avLst/>
            </a:prstGeom>
            <a:noFill/>
          </p:spPr>
        </p:pic>
        <p:pic>
          <p:nvPicPr>
            <p:cNvPr id="55" name="Picture 3" descr="C:\Program Files\Microsoft Office\MEDIA\OFFICE12\Bullets\BD14580_.gif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059832" y="3486521"/>
              <a:ext cx="144016" cy="144016"/>
            </a:xfrm>
            <a:prstGeom prst="rect">
              <a:avLst/>
            </a:prstGeom>
            <a:noFill/>
          </p:spPr>
        </p:pic>
        <p:pic>
          <p:nvPicPr>
            <p:cNvPr id="56" name="Picture 3" descr="C:\Program Files\Microsoft Office\MEDIA\OFFICE12\Bullets\BD14580_.gif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131840" y="5214104"/>
              <a:ext cx="144016" cy="144016"/>
            </a:xfrm>
            <a:prstGeom prst="rect">
              <a:avLst/>
            </a:prstGeom>
            <a:noFill/>
          </p:spPr>
        </p:pic>
        <p:pic>
          <p:nvPicPr>
            <p:cNvPr id="58" name="Picture 19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246858" y="4999783"/>
              <a:ext cx="792088" cy="470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71450"/>
            <a:ext cx="961032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rgbClr val="080808"/>
                </a:solidFill>
                <a:latin typeface="+mn-ea"/>
              </a:rPr>
              <a:t>Ⅲ. </a:t>
            </a:r>
            <a:r>
              <a:rPr lang="ko-KR" altLang="en-US" sz="2000" b="1" dirty="0" smtClean="0">
                <a:solidFill>
                  <a:srgbClr val="080808"/>
                </a:solidFill>
                <a:latin typeface="+mn-ea"/>
              </a:rPr>
              <a:t>아동학대신고의무자 살펴보기</a:t>
            </a:r>
            <a:r>
              <a:rPr lang="en-US" altLang="ko-KR" sz="2000" b="1" dirty="0" smtClean="0">
                <a:solidFill>
                  <a:srgbClr val="080808"/>
                </a:solidFill>
                <a:latin typeface="+mn-ea"/>
              </a:rPr>
              <a:t>_</a:t>
            </a:r>
            <a:r>
              <a:rPr lang="ko-KR" altLang="en-US" sz="2000" b="1" dirty="0" smtClean="0">
                <a:solidFill>
                  <a:srgbClr val="0070C0"/>
                </a:solidFill>
                <a:latin typeface="+mn-ea"/>
              </a:rPr>
              <a:t>아동학대신고의무자 역할 </a:t>
            </a:r>
            <a:r>
              <a:rPr lang="en-US" altLang="ko-KR" sz="2000" b="1" dirty="0" smtClean="0">
                <a:solidFill>
                  <a:srgbClr val="0070C0"/>
                </a:solidFill>
                <a:latin typeface="+mn-ea"/>
              </a:rPr>
              <a:t>: </a:t>
            </a:r>
            <a:r>
              <a:rPr lang="ko-KR" altLang="en-US" sz="2000" b="1" dirty="0" smtClean="0">
                <a:solidFill>
                  <a:srgbClr val="0070C0"/>
                </a:solidFill>
                <a:latin typeface="+mn-ea"/>
              </a:rPr>
              <a:t>아동학대대처하기    </a:t>
            </a:r>
            <a:endParaRPr lang="en-US" altLang="ko-KR" sz="2000" b="1" dirty="0" smtClean="0">
              <a:solidFill>
                <a:srgbClr val="0070C0"/>
              </a:solidFill>
              <a:latin typeface="+mn-ea"/>
            </a:endParaRPr>
          </a:p>
          <a:p>
            <a:endParaRPr kumimoji="0" lang="en-US" altLang="ko-KR" sz="2000" b="1" dirty="0">
              <a:solidFill>
                <a:srgbClr val="0070C0"/>
              </a:solidFill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17" name="Picture 2" descr="C:\Documents and Settings\전수영\바탕 화면\교재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237312"/>
            <a:ext cx="9144000" cy="620688"/>
          </a:xfrm>
          <a:prstGeom prst="rect">
            <a:avLst/>
          </a:prstGeom>
          <a:noFill/>
        </p:spPr>
      </p:pic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996056" y="1245752"/>
            <a:ext cx="3248512" cy="2549103"/>
          </a:xfrm>
          <a:prstGeom prst="rect">
            <a:avLst/>
          </a:prstGeom>
          <a:solidFill>
            <a:srgbClr val="D5EFFF"/>
          </a:solidFill>
          <a:ln w="6350">
            <a:noFill/>
            <a:miter lim="800000"/>
            <a:headEnd/>
            <a:tailEnd/>
          </a:ln>
          <a:effectLst/>
        </p:spPr>
        <p:txBody>
          <a:bodyPr wrap="none" rIns="198000" anchor="ctr"/>
          <a:lstStyle/>
          <a:p>
            <a:endParaRPr lang="ko-KR" altLang="en-US"/>
          </a:p>
        </p:txBody>
      </p:sp>
      <p:sp>
        <p:nvSpPr>
          <p:cNvPr id="49" name="Rectangle 4"/>
          <p:cNvSpPr>
            <a:spLocks noChangeArrowheads="1"/>
          </p:cNvSpPr>
          <p:nvPr/>
        </p:nvSpPr>
        <p:spPr bwMode="auto">
          <a:xfrm>
            <a:off x="323528" y="764704"/>
            <a:ext cx="3311689" cy="323850"/>
          </a:xfrm>
          <a:prstGeom prst="rect">
            <a:avLst/>
          </a:prstGeom>
          <a:gradFill rotWithShape="0">
            <a:gsLst>
              <a:gs pos="0">
                <a:srgbClr val="99CCFF"/>
              </a:gs>
              <a:gs pos="50000">
                <a:srgbClr val="99CCFF">
                  <a:gamma/>
                  <a:tint val="9020"/>
                  <a:invGamma/>
                </a:srgbClr>
              </a:gs>
              <a:gs pos="100000">
                <a:srgbClr val="99CCFF"/>
              </a:gs>
            </a:gsLst>
            <a:lin ang="0" scaled="1"/>
          </a:gradFill>
          <a:ln w="6350">
            <a:miter lim="800000"/>
            <a:headEnd/>
            <a:tailEnd/>
          </a:ln>
          <a:effectLst/>
          <a:scene3d>
            <a:camera prst="legacyPerspectiveBottom">
              <a:rot lat="300000" lon="0" rev="0"/>
            </a:camera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99CCFF"/>
            </a:extrusionClr>
          </a:sp3d>
        </p:spPr>
        <p:txBody>
          <a:bodyPr wrap="none" rIns="90000" anchor="ctr">
            <a:flatTx/>
          </a:bodyPr>
          <a:lstStyle/>
          <a:p>
            <a:pPr algn="ctr">
              <a:spcBef>
                <a:spcPct val="10000"/>
              </a:spcBef>
            </a:pPr>
            <a:endParaRPr lang="ko-KR" altLang="ko-KR" sz="1200" b="1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76080" y="739432"/>
            <a:ext cx="309634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900" b="1" dirty="0" smtClean="0"/>
              <a:t>응급 아동 </a:t>
            </a:r>
            <a:r>
              <a:rPr lang="ko-KR" altLang="en-US" sz="1900" b="1" dirty="0" err="1" smtClean="0"/>
              <a:t>성학대</a:t>
            </a:r>
            <a:r>
              <a:rPr lang="ko-KR" altLang="en-US" sz="1900" b="1" dirty="0" smtClean="0"/>
              <a:t> 발생 시 </a:t>
            </a:r>
            <a:endParaRPr lang="ko-KR" altLang="en-US" sz="1900" b="1" dirty="0"/>
          </a:p>
        </p:txBody>
      </p:sp>
      <p:grpSp>
        <p:nvGrpSpPr>
          <p:cNvPr id="40" name="그룹 39"/>
          <p:cNvGrpSpPr/>
          <p:nvPr/>
        </p:nvGrpSpPr>
        <p:grpSpPr>
          <a:xfrm>
            <a:off x="971600" y="1248928"/>
            <a:ext cx="7200800" cy="4789283"/>
            <a:chOff x="971600" y="1248928"/>
            <a:chExt cx="7200800" cy="4789283"/>
          </a:xfrm>
        </p:grpSpPr>
        <p:sp>
          <p:nvSpPr>
            <p:cNvPr id="51" name="Rectangle 6"/>
            <p:cNvSpPr>
              <a:spLocks noChangeArrowheads="1"/>
            </p:cNvSpPr>
            <p:nvPr/>
          </p:nvSpPr>
          <p:spPr bwMode="auto">
            <a:xfrm>
              <a:off x="4851880" y="1248928"/>
              <a:ext cx="3248512" cy="2545928"/>
            </a:xfrm>
            <a:prstGeom prst="rect">
              <a:avLst/>
            </a:prstGeom>
            <a:solidFill>
              <a:srgbClr val="D5EFFF"/>
            </a:solidFill>
            <a:ln w="6350">
              <a:noFill/>
              <a:miter lim="800000"/>
              <a:headEnd/>
              <a:tailEnd/>
            </a:ln>
            <a:effectLst/>
          </p:spPr>
          <p:txBody>
            <a:bodyPr wrap="none" rIns="198000" anchor="ctr"/>
            <a:lstStyle/>
            <a:p>
              <a:endParaRPr lang="ko-KR" altLang="en-US"/>
            </a:p>
          </p:txBody>
        </p:sp>
        <p:sp>
          <p:nvSpPr>
            <p:cNvPr id="53" name="Rectangle 8"/>
            <p:cNvSpPr>
              <a:spLocks noChangeArrowheads="1"/>
            </p:cNvSpPr>
            <p:nvPr/>
          </p:nvSpPr>
          <p:spPr bwMode="auto">
            <a:xfrm>
              <a:off x="971600" y="4365104"/>
              <a:ext cx="574705" cy="1503598"/>
            </a:xfrm>
            <a:prstGeom prst="rect">
              <a:avLst/>
            </a:prstGeom>
            <a:gradFill rotWithShape="0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0" scaled="0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rIns="198000" anchor="ctr"/>
            <a:lstStyle/>
            <a:p>
              <a:pPr algn="ctr">
                <a:spcBef>
                  <a:spcPct val="10000"/>
                </a:spcBef>
              </a:pPr>
              <a:endParaRPr lang="ko-KR" altLang="ko-KR" sz="1200" b="1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54" name="Rectangle 12"/>
            <p:cNvSpPr>
              <a:spLocks noChangeArrowheads="1"/>
            </p:cNvSpPr>
            <p:nvPr/>
          </p:nvSpPr>
          <p:spPr bwMode="auto">
            <a:xfrm>
              <a:off x="1547664" y="4365104"/>
              <a:ext cx="6541859" cy="1503598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rIns="198000" anchor="ctr"/>
            <a:lstStyle/>
            <a:p>
              <a:pPr algn="ctr">
                <a:spcBef>
                  <a:spcPct val="10000"/>
                </a:spcBef>
              </a:pPr>
              <a:endParaRPr lang="ko-KR" altLang="ko-KR" sz="1200" b="1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55" name="AutoShape 14"/>
            <p:cNvSpPr>
              <a:spLocks noChangeArrowheads="1"/>
            </p:cNvSpPr>
            <p:nvPr/>
          </p:nvSpPr>
          <p:spPr bwMode="auto">
            <a:xfrm>
              <a:off x="1064041" y="3853848"/>
              <a:ext cx="7018742" cy="432048"/>
            </a:xfrm>
            <a:prstGeom prst="downArrow">
              <a:avLst>
                <a:gd name="adj1" fmla="val 49648"/>
                <a:gd name="adj2" fmla="val 86023"/>
              </a:avLst>
            </a:prstGeom>
            <a:gradFill rotWithShape="0">
              <a:gsLst>
                <a:gs pos="0">
                  <a:srgbClr val="CCCCFF">
                    <a:gamma/>
                    <a:tint val="24314"/>
                    <a:invGamma/>
                  </a:srgbClr>
                </a:gs>
                <a:gs pos="100000">
                  <a:srgbClr val="CCCCFF"/>
                </a:gs>
              </a:gsLst>
              <a:lin ang="5400000" scaled="1"/>
            </a:gradFill>
            <a:ln w="6350">
              <a:noFill/>
              <a:miter lim="800000"/>
              <a:headEnd/>
              <a:tailEnd/>
            </a:ln>
            <a:effectLst/>
          </p:spPr>
          <p:txBody>
            <a:bodyPr wrap="none" rIns="198000" anchor="ctr"/>
            <a:lstStyle/>
            <a:p>
              <a:pPr algn="ctr">
                <a:spcBef>
                  <a:spcPct val="10000"/>
                </a:spcBef>
              </a:pPr>
              <a:endParaRPr lang="ko-KR" altLang="ko-KR" sz="1200" b="1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56" name="Text Box 15"/>
            <p:cNvSpPr txBox="1">
              <a:spLocks noChangeArrowheads="1"/>
            </p:cNvSpPr>
            <p:nvPr/>
          </p:nvSpPr>
          <p:spPr bwMode="auto">
            <a:xfrm>
              <a:off x="1322130" y="4193740"/>
              <a:ext cx="6142418" cy="30480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indent="95250" eaLnBrk="0" fontAlgn="ctr" latinLnBrk="0" hangingPunct="0">
                <a:lnSpc>
                  <a:spcPct val="140000"/>
                </a:lnSpc>
                <a:buFont typeface="Symbol" pitchFamily="18" charset="2"/>
                <a:buNone/>
              </a:pPr>
              <a:r>
                <a:rPr lang="en-US" altLang="ko-KR" sz="1000">
                  <a:latin typeface="굴림체" pitchFamily="49" charset="-127"/>
                  <a:ea typeface="굴림체" pitchFamily="49" charset="-127"/>
                </a:rPr>
                <a:t>     </a:t>
              </a:r>
              <a:endParaRPr lang="en-US" altLang="ko-KR" sz="1200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57" name="Text Box 16"/>
            <p:cNvSpPr txBox="1">
              <a:spLocks noChangeArrowheads="1"/>
            </p:cNvSpPr>
            <p:nvPr/>
          </p:nvSpPr>
          <p:spPr bwMode="auto">
            <a:xfrm>
              <a:off x="996056" y="1664853"/>
              <a:ext cx="3238323" cy="30480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indent="95250" algn="just" eaLnBrk="0" fontAlgn="ctr" latinLnBrk="0" hangingPunct="0">
                <a:lnSpc>
                  <a:spcPct val="140000"/>
                </a:lnSpc>
                <a:buFont typeface="Symbol" pitchFamily="18" charset="2"/>
                <a:buNone/>
              </a:pPr>
              <a:r>
                <a:rPr lang="en-US" altLang="ko-KR" sz="1000">
                  <a:latin typeface="굴림체" pitchFamily="49" charset="-127"/>
                  <a:ea typeface="굴림체" pitchFamily="49" charset="-127"/>
                </a:rPr>
                <a:t> </a:t>
              </a:r>
            </a:p>
          </p:txBody>
        </p:sp>
        <p:sp>
          <p:nvSpPr>
            <p:cNvPr id="58" name="AutoShape 17"/>
            <p:cNvSpPr>
              <a:spLocks noChangeArrowheads="1"/>
            </p:cNvSpPr>
            <p:nvPr/>
          </p:nvSpPr>
          <p:spPr bwMode="auto">
            <a:xfrm>
              <a:off x="1067385" y="1310840"/>
              <a:ext cx="3095664" cy="2412008"/>
            </a:xfrm>
            <a:prstGeom prst="roundRect">
              <a:avLst>
                <a:gd name="adj" fmla="val 8088"/>
              </a:avLst>
            </a:prstGeom>
            <a:solidFill>
              <a:schemeClr val="bg1"/>
            </a:solidFill>
            <a:ln w="6350">
              <a:noFill/>
              <a:round/>
              <a:headEnd/>
              <a:tailEnd/>
            </a:ln>
            <a:effectLst>
              <a:prstShdw prst="shdw18" dist="17961" dir="13500000">
                <a:schemeClr val="bg1">
                  <a:gamma/>
                  <a:shade val="60000"/>
                  <a:invGamma/>
                </a:schemeClr>
              </a:prstShdw>
            </a:effectLst>
          </p:spPr>
          <p:txBody>
            <a:bodyPr wrap="none" rIns="90000" anchor="ctr"/>
            <a:lstStyle/>
            <a:p>
              <a:pPr>
                <a:spcBef>
                  <a:spcPct val="10000"/>
                </a:spcBef>
              </a:pPr>
              <a:endParaRPr lang="en-US" altLang="ko-KR" sz="900">
                <a:latin typeface="굴림체" pitchFamily="49" charset="-127"/>
                <a:ea typeface="굴림체" pitchFamily="49" charset="-127"/>
              </a:endParaRPr>
            </a:p>
            <a:p>
              <a:pPr>
                <a:spcBef>
                  <a:spcPct val="10000"/>
                </a:spcBef>
              </a:pPr>
              <a:endParaRPr lang="en-US" altLang="ko-KR" sz="900">
                <a:latin typeface="굴림체" pitchFamily="49" charset="-127"/>
                <a:ea typeface="굴림체" pitchFamily="49" charset="-127"/>
              </a:endParaRPr>
            </a:p>
            <a:p>
              <a:pPr>
                <a:spcBef>
                  <a:spcPct val="10000"/>
                </a:spcBef>
              </a:pPr>
              <a:endParaRPr lang="en-US" altLang="ko-KR" sz="900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59" name="Rectangle 18"/>
            <p:cNvSpPr>
              <a:spLocks noChangeArrowheads="1"/>
            </p:cNvSpPr>
            <p:nvPr/>
          </p:nvSpPr>
          <p:spPr bwMode="auto">
            <a:xfrm>
              <a:off x="996056" y="1347851"/>
              <a:ext cx="513566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altLang="ko-KR" sz="900" dirty="0">
                  <a:latin typeface="굴림체" pitchFamily="49" charset="-127"/>
                  <a:ea typeface="굴림체" pitchFamily="49" charset="-127"/>
                </a:rPr>
                <a:t> </a:t>
              </a:r>
              <a:r>
                <a:rPr lang="en-US" altLang="ko-KR" sz="900" dirty="0">
                  <a:latin typeface="굴림체" pitchFamily="49" charset="-127"/>
                  <a:ea typeface="굴림체" pitchFamily="49" charset="-127"/>
                  <a:sym typeface="Wingdings" pitchFamily="2" charset="2"/>
                </a:rPr>
                <a:t></a:t>
              </a:r>
              <a:r>
                <a:rPr lang="en-US" altLang="ko-KR" sz="900" dirty="0">
                  <a:latin typeface="굴림체" pitchFamily="49" charset="-127"/>
                  <a:ea typeface="굴림체" pitchFamily="49" charset="-127"/>
                </a:rPr>
                <a:t> </a:t>
              </a:r>
            </a:p>
          </p:txBody>
        </p:sp>
        <p:sp>
          <p:nvSpPr>
            <p:cNvPr id="60" name="Rectangle 19"/>
            <p:cNvSpPr>
              <a:spLocks noChangeArrowheads="1"/>
            </p:cNvSpPr>
            <p:nvPr/>
          </p:nvSpPr>
          <p:spPr bwMode="auto">
            <a:xfrm>
              <a:off x="996056" y="1845828"/>
              <a:ext cx="242374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altLang="ko-KR" sz="900" dirty="0">
                  <a:latin typeface="굴림체" pitchFamily="49" charset="-127"/>
                  <a:ea typeface="굴림체" pitchFamily="49" charset="-127"/>
                </a:rPr>
                <a:t> </a:t>
              </a:r>
            </a:p>
          </p:txBody>
        </p:sp>
        <p:sp>
          <p:nvSpPr>
            <p:cNvPr id="61" name="Rectangle 20"/>
            <p:cNvSpPr>
              <a:spLocks noChangeArrowheads="1"/>
            </p:cNvSpPr>
            <p:nvPr/>
          </p:nvSpPr>
          <p:spPr bwMode="auto">
            <a:xfrm>
              <a:off x="996056" y="2362458"/>
              <a:ext cx="44020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altLang="ko-KR" sz="900" dirty="0">
                  <a:latin typeface="굴림체" pitchFamily="49" charset="-127"/>
                  <a:ea typeface="굴림체" pitchFamily="49" charset="-127"/>
                </a:rPr>
                <a:t> </a:t>
              </a:r>
              <a:r>
                <a:rPr lang="en-US" altLang="ko-KR" sz="900" dirty="0">
                  <a:latin typeface="굴림체" pitchFamily="49" charset="-127"/>
                  <a:ea typeface="굴림체" pitchFamily="49" charset="-127"/>
                  <a:sym typeface="Wingdings" pitchFamily="2" charset="2"/>
                </a:rPr>
                <a:t></a:t>
              </a:r>
              <a:endParaRPr lang="en-US" altLang="ko-KR" sz="900" dirty="0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62" name="Rectangle 21"/>
            <p:cNvSpPr>
              <a:spLocks noChangeArrowheads="1"/>
            </p:cNvSpPr>
            <p:nvPr/>
          </p:nvSpPr>
          <p:spPr bwMode="auto">
            <a:xfrm>
              <a:off x="998094" y="2303028"/>
              <a:ext cx="300082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altLang="ko-KR" sz="900" dirty="0">
                  <a:latin typeface="굴림체" pitchFamily="49" charset="-127"/>
                  <a:ea typeface="굴림체" pitchFamily="49" charset="-127"/>
                </a:rPr>
                <a:t> </a:t>
              </a:r>
              <a:r>
                <a:rPr lang="en-US" altLang="ko-KR" sz="900" dirty="0" smtClean="0">
                  <a:latin typeface="굴림체" pitchFamily="49" charset="-127"/>
                  <a:ea typeface="굴림체" pitchFamily="49" charset="-127"/>
                </a:rPr>
                <a:t> </a:t>
              </a:r>
              <a:endParaRPr lang="en-US" altLang="ko-KR" sz="900" dirty="0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64" name="Rectangle 23"/>
            <p:cNvSpPr>
              <a:spLocks noChangeArrowheads="1"/>
            </p:cNvSpPr>
            <p:nvPr/>
          </p:nvSpPr>
          <p:spPr bwMode="auto">
            <a:xfrm>
              <a:off x="991980" y="2753878"/>
              <a:ext cx="300082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altLang="ko-KR" sz="900" dirty="0">
                  <a:latin typeface="굴림체" pitchFamily="49" charset="-127"/>
                  <a:ea typeface="굴림체" pitchFamily="49" charset="-127"/>
                </a:rPr>
                <a:t> </a:t>
              </a:r>
              <a:r>
                <a:rPr lang="en-US" altLang="ko-KR" sz="900" dirty="0" smtClean="0">
                  <a:latin typeface="굴림체" pitchFamily="49" charset="-127"/>
                  <a:ea typeface="굴림체" pitchFamily="49" charset="-127"/>
                </a:rPr>
                <a:t> </a:t>
              </a:r>
              <a:endParaRPr lang="en-US" altLang="ko-KR" sz="900" dirty="0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65" name="Rectangle 24"/>
            <p:cNvSpPr>
              <a:spLocks noChangeArrowheads="1"/>
            </p:cNvSpPr>
            <p:nvPr/>
          </p:nvSpPr>
          <p:spPr bwMode="auto">
            <a:xfrm>
              <a:off x="987904" y="2922153"/>
              <a:ext cx="242374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altLang="ko-KR" sz="900" dirty="0">
                  <a:latin typeface="굴림체" pitchFamily="49" charset="-127"/>
                  <a:ea typeface="굴림체" pitchFamily="49" charset="-127"/>
                </a:rPr>
                <a:t> </a:t>
              </a:r>
            </a:p>
          </p:txBody>
        </p:sp>
        <p:sp>
          <p:nvSpPr>
            <p:cNvPr id="66" name="AutoShape 25"/>
            <p:cNvSpPr>
              <a:spLocks noChangeArrowheads="1"/>
            </p:cNvSpPr>
            <p:nvPr/>
          </p:nvSpPr>
          <p:spPr bwMode="auto">
            <a:xfrm>
              <a:off x="4923209" y="1315602"/>
              <a:ext cx="3095664" cy="2407245"/>
            </a:xfrm>
            <a:prstGeom prst="roundRect">
              <a:avLst>
                <a:gd name="adj" fmla="val 7532"/>
              </a:avLst>
            </a:prstGeom>
            <a:solidFill>
              <a:schemeClr val="bg1"/>
            </a:solidFill>
            <a:ln w="6350">
              <a:noFill/>
              <a:round/>
              <a:headEnd/>
              <a:tailEnd/>
            </a:ln>
            <a:effectLst>
              <a:prstShdw prst="shdw18" dist="17961" dir="13500000">
                <a:schemeClr val="bg1">
                  <a:gamma/>
                  <a:shade val="60000"/>
                  <a:invGamma/>
                </a:schemeClr>
              </a:prstShdw>
            </a:effectLst>
          </p:spPr>
          <p:txBody>
            <a:bodyPr wrap="none" rIns="90000" anchor="ctr"/>
            <a:lstStyle/>
            <a:p>
              <a:pPr>
                <a:spcBef>
                  <a:spcPct val="10000"/>
                </a:spcBef>
              </a:pPr>
              <a:endParaRPr lang="en-US" altLang="ko-KR" sz="900">
                <a:latin typeface="굴림체" pitchFamily="49" charset="-127"/>
                <a:ea typeface="굴림체" pitchFamily="49" charset="-127"/>
              </a:endParaRPr>
            </a:p>
            <a:p>
              <a:pPr>
                <a:spcBef>
                  <a:spcPct val="10000"/>
                </a:spcBef>
              </a:pPr>
              <a:endParaRPr lang="en-US" altLang="ko-KR" sz="900">
                <a:latin typeface="굴림체" pitchFamily="49" charset="-127"/>
                <a:ea typeface="굴림체" pitchFamily="49" charset="-127"/>
              </a:endParaRPr>
            </a:p>
            <a:p>
              <a:pPr>
                <a:spcBef>
                  <a:spcPct val="10000"/>
                </a:spcBef>
              </a:pPr>
              <a:endParaRPr lang="en-US" altLang="ko-KR" sz="900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67" name="Rectangle 26"/>
            <p:cNvSpPr>
              <a:spLocks noChangeArrowheads="1"/>
            </p:cNvSpPr>
            <p:nvPr/>
          </p:nvSpPr>
          <p:spPr bwMode="auto">
            <a:xfrm>
              <a:off x="4851880" y="1382639"/>
              <a:ext cx="513566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altLang="ko-KR" sz="900" dirty="0">
                  <a:latin typeface="굴림체" pitchFamily="49" charset="-127"/>
                  <a:ea typeface="굴림체" pitchFamily="49" charset="-127"/>
                </a:rPr>
                <a:t> </a:t>
              </a:r>
              <a:r>
                <a:rPr lang="en-US" altLang="ko-KR" sz="900" dirty="0">
                  <a:latin typeface="굴림체" pitchFamily="49" charset="-127"/>
                  <a:ea typeface="굴림체" pitchFamily="49" charset="-127"/>
                  <a:sym typeface="Wingdings" pitchFamily="2" charset="2"/>
                </a:rPr>
                <a:t></a:t>
              </a:r>
              <a:r>
                <a:rPr lang="en-US" altLang="ko-KR" sz="900" dirty="0">
                  <a:latin typeface="굴림체" pitchFamily="49" charset="-127"/>
                  <a:ea typeface="굴림체" pitchFamily="49" charset="-127"/>
                </a:rPr>
                <a:t> </a:t>
              </a:r>
            </a:p>
          </p:txBody>
        </p:sp>
        <p:sp>
          <p:nvSpPr>
            <p:cNvPr id="68" name="Rectangle 27"/>
            <p:cNvSpPr>
              <a:spLocks noChangeArrowheads="1"/>
            </p:cNvSpPr>
            <p:nvPr/>
          </p:nvSpPr>
          <p:spPr bwMode="auto">
            <a:xfrm>
              <a:off x="4851880" y="1850590"/>
              <a:ext cx="242374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altLang="ko-KR" sz="900" dirty="0">
                  <a:latin typeface="굴림체" pitchFamily="49" charset="-127"/>
                  <a:ea typeface="굴림체" pitchFamily="49" charset="-127"/>
                </a:rPr>
                <a:t> </a:t>
              </a:r>
            </a:p>
          </p:txBody>
        </p:sp>
        <p:sp>
          <p:nvSpPr>
            <p:cNvPr id="69" name="Rectangle 28"/>
            <p:cNvSpPr>
              <a:spLocks noChangeArrowheads="1"/>
            </p:cNvSpPr>
            <p:nvPr/>
          </p:nvSpPr>
          <p:spPr bwMode="auto">
            <a:xfrm>
              <a:off x="4851880" y="2145865"/>
              <a:ext cx="242374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altLang="ko-KR" sz="900" dirty="0">
                  <a:latin typeface="굴림체" pitchFamily="49" charset="-127"/>
                  <a:ea typeface="굴림체" pitchFamily="49" charset="-127"/>
                </a:rPr>
                <a:t> </a:t>
              </a:r>
            </a:p>
          </p:txBody>
        </p:sp>
        <p:sp>
          <p:nvSpPr>
            <p:cNvPr id="70" name="Rectangle 29"/>
            <p:cNvSpPr>
              <a:spLocks noChangeArrowheads="1"/>
            </p:cNvSpPr>
            <p:nvPr/>
          </p:nvSpPr>
          <p:spPr bwMode="auto">
            <a:xfrm>
              <a:off x="4850522" y="2420888"/>
              <a:ext cx="513566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altLang="ko-KR" sz="900" dirty="0">
                  <a:latin typeface="굴림체" pitchFamily="49" charset="-127"/>
                  <a:ea typeface="굴림체" pitchFamily="49" charset="-127"/>
                </a:rPr>
                <a:t> </a:t>
              </a:r>
              <a:r>
                <a:rPr lang="en-US" altLang="ko-KR" sz="900" dirty="0">
                  <a:latin typeface="굴림체" pitchFamily="49" charset="-127"/>
                  <a:ea typeface="굴림체" pitchFamily="49" charset="-127"/>
                  <a:sym typeface="Wingdings" pitchFamily="2" charset="2"/>
                </a:rPr>
                <a:t></a:t>
              </a:r>
              <a:r>
                <a:rPr lang="en-US" altLang="ko-KR" sz="900" dirty="0">
                  <a:latin typeface="굴림체" pitchFamily="49" charset="-127"/>
                  <a:ea typeface="굴림체" pitchFamily="49" charset="-127"/>
                </a:rPr>
                <a:t> </a:t>
              </a:r>
            </a:p>
          </p:txBody>
        </p:sp>
        <p:sp>
          <p:nvSpPr>
            <p:cNvPr id="71" name="Rectangle 30"/>
            <p:cNvSpPr>
              <a:spLocks noChangeArrowheads="1"/>
            </p:cNvSpPr>
            <p:nvPr/>
          </p:nvSpPr>
          <p:spPr bwMode="auto">
            <a:xfrm>
              <a:off x="4853919" y="2466540"/>
              <a:ext cx="300082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altLang="ko-KR" sz="900" dirty="0">
                  <a:latin typeface="굴림체" pitchFamily="49" charset="-127"/>
                  <a:ea typeface="굴림체" pitchFamily="49" charset="-127"/>
                </a:rPr>
                <a:t> </a:t>
              </a:r>
              <a:r>
                <a:rPr lang="en-US" altLang="ko-KR" sz="900" dirty="0" smtClean="0">
                  <a:latin typeface="굴림체" pitchFamily="49" charset="-127"/>
                  <a:ea typeface="굴림체" pitchFamily="49" charset="-127"/>
                </a:rPr>
                <a:t> </a:t>
              </a:r>
              <a:endParaRPr lang="en-US" altLang="ko-KR" sz="900" dirty="0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72" name="Rectangle 31"/>
            <p:cNvSpPr>
              <a:spLocks noChangeArrowheads="1"/>
            </p:cNvSpPr>
            <p:nvPr/>
          </p:nvSpPr>
          <p:spPr bwMode="auto">
            <a:xfrm>
              <a:off x="4860032" y="2924944"/>
              <a:ext cx="513566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altLang="ko-KR" sz="900" dirty="0">
                  <a:latin typeface="굴림체" pitchFamily="49" charset="-127"/>
                  <a:ea typeface="굴림체" pitchFamily="49" charset="-127"/>
                </a:rPr>
                <a:t> </a:t>
              </a:r>
              <a:r>
                <a:rPr lang="en-US" altLang="ko-KR" sz="900" dirty="0">
                  <a:latin typeface="굴림체" pitchFamily="49" charset="-127"/>
                  <a:ea typeface="굴림체" pitchFamily="49" charset="-127"/>
                  <a:sym typeface="Wingdings" pitchFamily="2" charset="2"/>
                </a:rPr>
                <a:t></a:t>
              </a:r>
              <a:r>
                <a:rPr lang="en-US" altLang="ko-KR" sz="900" dirty="0">
                  <a:latin typeface="굴림체" pitchFamily="49" charset="-127"/>
                  <a:ea typeface="굴림체" pitchFamily="49" charset="-127"/>
                </a:rPr>
                <a:t> </a:t>
              </a:r>
            </a:p>
          </p:txBody>
        </p:sp>
        <p:sp>
          <p:nvSpPr>
            <p:cNvPr id="73" name="Rectangle 32"/>
            <p:cNvSpPr>
              <a:spLocks noChangeArrowheads="1"/>
            </p:cNvSpPr>
            <p:nvPr/>
          </p:nvSpPr>
          <p:spPr bwMode="auto">
            <a:xfrm>
              <a:off x="4843728" y="3451001"/>
              <a:ext cx="44020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10000"/>
                </a:spcBef>
              </a:pPr>
              <a:r>
                <a:rPr lang="en-US" altLang="ko-KR" sz="900" dirty="0">
                  <a:latin typeface="굴림체" pitchFamily="49" charset="-127"/>
                  <a:ea typeface="굴림체" pitchFamily="49" charset="-127"/>
                </a:rPr>
                <a:t> </a:t>
              </a:r>
              <a:r>
                <a:rPr lang="en-US" altLang="ko-KR" sz="900" dirty="0">
                  <a:latin typeface="굴림체" pitchFamily="49" charset="-127"/>
                  <a:ea typeface="굴림체" pitchFamily="49" charset="-127"/>
                  <a:sym typeface="Wingdings" pitchFamily="2" charset="2"/>
                </a:rPr>
                <a:t></a:t>
              </a:r>
              <a:endParaRPr lang="en-US" altLang="ko-KR" sz="900" dirty="0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259632" y="1296231"/>
              <a:ext cx="2952328" cy="26930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700" dirty="0" smtClean="0"/>
                <a:t>입은 옷차림 그대로</a:t>
              </a:r>
              <a:r>
                <a:rPr lang="en-US" altLang="ko-KR" sz="1700" dirty="0" smtClean="0"/>
                <a:t>, </a:t>
              </a:r>
              <a:r>
                <a:rPr lang="ko-KR" altLang="en-US" sz="1700" dirty="0" smtClean="0"/>
                <a:t>몸을 씻지 않고</a:t>
              </a:r>
              <a:r>
                <a:rPr lang="en-US" altLang="ko-KR" sz="1700" dirty="0" smtClean="0"/>
                <a:t>, </a:t>
              </a:r>
              <a:r>
                <a:rPr lang="ko-KR" altLang="en-US" sz="1700" dirty="0" smtClean="0"/>
                <a:t>가능한 빨리 아동보호전문기관을 찾음</a:t>
              </a:r>
              <a:endParaRPr lang="en-US" altLang="ko-KR" sz="1700" dirty="0" smtClean="0"/>
            </a:p>
            <a:p>
              <a:endParaRPr lang="en-US" altLang="ko-KR" sz="1700" dirty="0" smtClean="0"/>
            </a:p>
            <a:p>
              <a:r>
                <a:rPr lang="ko-KR" altLang="en-US" sz="1700" dirty="0" smtClean="0"/>
                <a:t>병원 진찰과정은 피해아동에게 공포와 불안감을 줄 수 있으므로 동행한 교사는 아동이 심리적 안정을 되찾을 수 있도록 최선을 다함</a:t>
              </a:r>
              <a:endParaRPr lang="en-US" altLang="ko-KR" sz="1700" dirty="0" smtClean="0"/>
            </a:p>
            <a:p>
              <a:r>
                <a:rPr lang="ko-KR" altLang="en-US" sz="1600" dirty="0" smtClean="0"/>
                <a:t> </a:t>
              </a:r>
              <a:endParaRPr lang="ko-KR" altLang="en-US" sz="160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076056" y="1323414"/>
              <a:ext cx="3096344" cy="2708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700" dirty="0" smtClean="0"/>
                <a:t>증거물품</a:t>
              </a:r>
              <a:r>
                <a:rPr lang="en-US" altLang="ko-KR" sz="1700" dirty="0" smtClean="0"/>
                <a:t>(</a:t>
              </a:r>
              <a:r>
                <a:rPr lang="ko-KR" altLang="en-US" sz="1700" dirty="0" smtClean="0"/>
                <a:t>가해자 체모</a:t>
              </a:r>
              <a:r>
                <a:rPr lang="en-US" altLang="ko-KR" sz="1700" dirty="0" smtClean="0"/>
                <a:t>, </a:t>
              </a:r>
              <a:r>
                <a:rPr lang="ko-KR" altLang="en-US" sz="1700" dirty="0" smtClean="0"/>
                <a:t>정액</a:t>
              </a:r>
              <a:r>
                <a:rPr lang="en-US" altLang="ko-KR" sz="1700" dirty="0" smtClean="0"/>
                <a:t>, </a:t>
              </a:r>
              <a:r>
                <a:rPr lang="ko-KR" altLang="en-US" sz="1700" dirty="0" smtClean="0"/>
                <a:t>소지품</a:t>
              </a:r>
              <a:r>
                <a:rPr lang="en-US" altLang="ko-KR" sz="1700" dirty="0" smtClean="0"/>
                <a:t>) </a:t>
              </a:r>
              <a:r>
                <a:rPr lang="ko-KR" altLang="en-US" sz="1700" dirty="0" smtClean="0"/>
                <a:t>은 종이봉투에 넣어 보관하고 수사를 위해 현장을 훼손하지 않음</a:t>
              </a:r>
              <a:endParaRPr lang="en-US" altLang="ko-KR" sz="1700" dirty="0" smtClean="0"/>
            </a:p>
            <a:p>
              <a:r>
                <a:rPr lang="ko-KR" altLang="en-US" sz="1700" dirty="0" smtClean="0"/>
                <a:t>몸에 상처나 멍이 있는 경우 사진을 찍어둠</a:t>
              </a:r>
              <a:endParaRPr lang="en-US" altLang="ko-KR" sz="1700" dirty="0" smtClean="0"/>
            </a:p>
            <a:p>
              <a:r>
                <a:rPr lang="ko-KR" altLang="en-US" sz="1700" dirty="0" smtClean="0"/>
                <a:t>학부모에게 연락을 취하고 안심시킴 </a:t>
              </a:r>
              <a:endParaRPr lang="en-US" altLang="ko-KR" sz="1700" dirty="0" smtClean="0"/>
            </a:p>
            <a:p>
              <a:r>
                <a:rPr lang="ko-KR" altLang="en-US" sz="1700" dirty="0" smtClean="0"/>
                <a:t>수사기관</a:t>
              </a:r>
              <a:r>
                <a:rPr lang="en-US" altLang="ko-KR" sz="1700" dirty="0" smtClean="0"/>
                <a:t>(</a:t>
              </a:r>
              <a:r>
                <a:rPr lang="ko-KR" altLang="en-US" sz="1700" dirty="0" smtClean="0"/>
                <a:t>경찰</a:t>
              </a:r>
              <a:r>
                <a:rPr lang="en-US" altLang="ko-KR" sz="1700" dirty="0" smtClean="0"/>
                <a:t>)</a:t>
              </a:r>
              <a:r>
                <a:rPr lang="ko-KR" altLang="en-US" sz="1700" dirty="0" smtClean="0"/>
                <a:t>에 신고함  </a:t>
              </a:r>
              <a:endParaRPr lang="en-US" altLang="ko-KR" sz="1700" dirty="0" smtClean="0"/>
            </a:p>
            <a:p>
              <a:endParaRPr lang="ko-KR" altLang="en-US" sz="1700" dirty="0"/>
            </a:p>
          </p:txBody>
        </p:sp>
        <p:grpSp>
          <p:nvGrpSpPr>
            <p:cNvPr id="37" name="그룹 36"/>
            <p:cNvGrpSpPr/>
            <p:nvPr/>
          </p:nvGrpSpPr>
          <p:grpSpPr>
            <a:xfrm>
              <a:off x="1619672" y="4345440"/>
              <a:ext cx="6549388" cy="1692771"/>
              <a:chOff x="1619672" y="4634032"/>
              <a:chExt cx="6549388" cy="1692771"/>
            </a:xfrm>
          </p:grpSpPr>
          <p:sp>
            <p:nvSpPr>
              <p:cNvPr id="74" name="직사각형 73"/>
              <p:cNvSpPr/>
              <p:nvPr/>
            </p:nvSpPr>
            <p:spPr>
              <a:xfrm>
                <a:off x="1688340" y="4634032"/>
                <a:ext cx="6480720" cy="16927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US" altLang="ko-KR" sz="1600" dirty="0" smtClean="0"/>
              </a:p>
              <a:p>
                <a:r>
                  <a:rPr lang="ko-KR" altLang="en-US" dirty="0" smtClean="0"/>
                  <a:t>아동의 징후만을 보고 교사가 임의로 사건을 해결하려 하지 말고 아동보호전문기관에 신고해야 함</a:t>
                </a:r>
                <a:endParaRPr lang="en-US" altLang="ko-KR" dirty="0" smtClean="0"/>
              </a:p>
              <a:p>
                <a:r>
                  <a:rPr lang="en-US" altLang="ko-KR" dirty="0" smtClean="0"/>
                  <a:t>(</a:t>
                </a:r>
                <a:r>
                  <a:rPr lang="ko-KR" altLang="en-US" dirty="0" smtClean="0"/>
                  <a:t>학교의 미흡한 대처로 수사와 치료시기를 놓치는 사례가 매우 빈번히 발생하고 있음</a:t>
                </a:r>
                <a:r>
                  <a:rPr lang="en-US" altLang="ko-KR" dirty="0" smtClean="0"/>
                  <a:t>)</a:t>
                </a:r>
              </a:p>
              <a:p>
                <a:endParaRPr lang="en-US" altLang="ko-KR" sz="1600" dirty="0" smtClean="0"/>
              </a:p>
            </p:txBody>
          </p:sp>
          <p:pic>
            <p:nvPicPr>
              <p:cNvPr id="38" name="Picture 2" descr="C:\Program Files\Microsoft Office\MEDIA\OFFICE12\Bullets\BD14580_.gif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619672" y="4983680"/>
                <a:ext cx="129158" cy="129158"/>
              </a:xfrm>
              <a:prstGeom prst="rect">
                <a:avLst/>
              </a:prstGeom>
              <a:noFill/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71450"/>
            <a:ext cx="961032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rgbClr val="080808"/>
                </a:solidFill>
                <a:latin typeface="+mn-ea"/>
              </a:rPr>
              <a:t>Ⅲ. </a:t>
            </a:r>
            <a:r>
              <a:rPr lang="ko-KR" altLang="en-US" sz="2000" b="1" dirty="0" smtClean="0">
                <a:solidFill>
                  <a:srgbClr val="080808"/>
                </a:solidFill>
                <a:latin typeface="+mn-ea"/>
              </a:rPr>
              <a:t>아동학대신고의무자 살펴보기</a:t>
            </a:r>
            <a:r>
              <a:rPr lang="en-US" altLang="ko-KR" sz="2000" b="1" dirty="0" smtClean="0">
                <a:solidFill>
                  <a:srgbClr val="080808"/>
                </a:solidFill>
                <a:latin typeface="+mn-ea"/>
              </a:rPr>
              <a:t>_</a:t>
            </a:r>
            <a:r>
              <a:rPr lang="ko-KR" altLang="en-US" sz="2000" b="1" dirty="0" smtClean="0">
                <a:solidFill>
                  <a:srgbClr val="0070C0"/>
                </a:solidFill>
                <a:latin typeface="+mn-ea"/>
              </a:rPr>
              <a:t>아동학대신고의무자 역할 </a:t>
            </a:r>
            <a:r>
              <a:rPr lang="en-US" altLang="ko-KR" sz="2000" b="1" dirty="0" smtClean="0">
                <a:solidFill>
                  <a:srgbClr val="0070C0"/>
                </a:solidFill>
                <a:latin typeface="+mn-ea"/>
              </a:rPr>
              <a:t>: </a:t>
            </a:r>
            <a:r>
              <a:rPr lang="ko-KR" altLang="en-US" sz="2000" b="1" dirty="0" smtClean="0">
                <a:solidFill>
                  <a:srgbClr val="0070C0"/>
                </a:solidFill>
                <a:latin typeface="+mn-ea"/>
              </a:rPr>
              <a:t>아동학대대처하기   </a:t>
            </a:r>
            <a:endParaRPr lang="en-US" altLang="ko-KR" sz="2000" b="1" dirty="0" smtClean="0">
              <a:solidFill>
                <a:srgbClr val="0070C0"/>
              </a:solidFill>
              <a:latin typeface="+mn-ea"/>
            </a:endParaRPr>
          </a:p>
          <a:p>
            <a:endParaRPr kumimoji="0" lang="en-US" altLang="ko-KR" sz="2000" b="1" dirty="0">
              <a:solidFill>
                <a:srgbClr val="0070C0"/>
              </a:solidFill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17" name="Picture 2" descr="C:\Documents and Settings\전수영\바탕 화면\교재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90109"/>
            <a:ext cx="9144000" cy="667891"/>
          </a:xfrm>
          <a:prstGeom prst="rect">
            <a:avLst/>
          </a:prstGeom>
          <a:noFill/>
        </p:spPr>
      </p:pic>
      <p:sp>
        <p:nvSpPr>
          <p:cNvPr id="7" name="AutoShape 11"/>
          <p:cNvSpPr>
            <a:spLocks noChangeArrowheads="1"/>
          </p:cNvSpPr>
          <p:nvPr/>
        </p:nvSpPr>
        <p:spPr bwMode="auto">
          <a:xfrm>
            <a:off x="500063" y="1315993"/>
            <a:ext cx="8086725" cy="4500563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  <a:alpha val="34000"/>
            </a:schemeClr>
          </a:solidFill>
          <a:ln w="28575">
            <a:solidFill>
              <a:schemeClr val="accent6">
                <a:lumMod val="50000"/>
              </a:schemeClr>
            </a:solidFill>
            <a:round/>
            <a:headEnd/>
            <a:tailEnd/>
          </a:ln>
        </p:spPr>
        <p:txBody>
          <a:bodyPr wrap="none"/>
          <a:lstStyle/>
          <a:p>
            <a:pPr>
              <a:lnSpc>
                <a:spcPct val="150000"/>
              </a:lnSpc>
              <a:defRPr/>
            </a:pPr>
            <a:r>
              <a:rPr lang="ko-KR" altLang="en-US" b="1" u="sng" dirty="0">
                <a:latin typeface="맑은 고딕" pitchFamily="50" charset="-127"/>
                <a:ea typeface="맑은 고딕" pitchFamily="50" charset="-127"/>
              </a:rPr>
              <a:t>협조 사례① 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아동면담을 주선한 선생님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2009)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 아동보호전문기관은 매우 거부적인 학대행위자 부모로 인해 가정에서 아동면담이 불가능하여 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학교에 협조를 구함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 아동보호전문기관 협조요청을 받은 아동의 담임선생님은 비공개적으로 아동의 면담을 주선하고 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장소를 제공하며 적극적으로 협조하여 아동보호에 큰 도움이 됨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defRPr/>
            </a:pP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b="1" u="sng" dirty="0">
                <a:latin typeface="맑은 고딕" pitchFamily="50" charset="-127"/>
                <a:ea typeface="맑은 고딕" pitchFamily="50" charset="-127"/>
              </a:rPr>
              <a:t>협조 사례②</a:t>
            </a:r>
            <a:r>
              <a:rPr lang="en-US" altLang="ko-KR" b="1" u="sng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교우관계를 활용하여 학대피해아동 신고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2008)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ko-KR" altLang="en-US" sz="1400" dirty="0">
                <a:latin typeface="+mn-ea"/>
                <a:ea typeface="+mn-ea"/>
              </a:rPr>
              <a:t> </a:t>
            </a:r>
            <a:r>
              <a:rPr lang="en-US" altLang="ko-KR" sz="1400" dirty="0">
                <a:latin typeface="+mn-ea"/>
                <a:ea typeface="+mn-ea"/>
              </a:rPr>
              <a:t>00</a:t>
            </a:r>
            <a:r>
              <a:rPr lang="ko-KR" altLang="en-US" sz="1400" dirty="0">
                <a:latin typeface="+mn-ea"/>
                <a:ea typeface="+mn-ea"/>
              </a:rPr>
              <a:t>학교에 다니고 있는 아동은 성교육 시간을 통해 부모로부터 자신이 </a:t>
            </a:r>
            <a:r>
              <a:rPr lang="ko-KR" altLang="en-US" sz="1400" dirty="0" err="1">
                <a:latin typeface="+mn-ea"/>
                <a:ea typeface="+mn-ea"/>
              </a:rPr>
              <a:t>성학대를</a:t>
            </a:r>
            <a:r>
              <a:rPr lang="ko-KR" altLang="en-US" sz="1400" dirty="0">
                <a:latin typeface="+mn-ea"/>
                <a:ea typeface="+mn-ea"/>
              </a:rPr>
              <a:t> 받았다는 사실을 </a:t>
            </a:r>
            <a:endParaRPr lang="en-US" altLang="ko-KR" sz="1400" dirty="0">
              <a:latin typeface="+mn-ea"/>
              <a:ea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400" dirty="0">
                <a:latin typeface="+mn-ea"/>
                <a:ea typeface="+mn-ea"/>
              </a:rPr>
              <a:t>  </a:t>
            </a:r>
            <a:r>
              <a:rPr lang="ko-KR" altLang="en-US" sz="1400" dirty="0">
                <a:latin typeface="+mn-ea"/>
                <a:ea typeface="+mn-ea"/>
              </a:rPr>
              <a:t>깨닫고 이를</a:t>
            </a:r>
            <a:r>
              <a:rPr lang="en-US" altLang="ko-KR" sz="1400" dirty="0">
                <a:latin typeface="+mn-ea"/>
                <a:ea typeface="+mn-ea"/>
              </a:rPr>
              <a:t> </a:t>
            </a:r>
            <a:r>
              <a:rPr lang="ko-KR" altLang="en-US" sz="1400" dirty="0">
                <a:latin typeface="+mn-ea"/>
                <a:ea typeface="+mn-ea"/>
              </a:rPr>
              <a:t>친구에게 알림</a:t>
            </a:r>
            <a:r>
              <a:rPr lang="en-US" altLang="ko-KR" sz="1400" dirty="0">
                <a:latin typeface="+mn-ea"/>
                <a:ea typeface="+mn-ea"/>
              </a:rPr>
              <a:t> </a:t>
            </a: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ko-KR" altLang="en-US" sz="1400" dirty="0">
                <a:latin typeface="+mn-ea"/>
                <a:ea typeface="+mn-ea"/>
              </a:rPr>
              <a:t> 이 사실을 안 친구는 담임선생님에게 알렸고</a:t>
            </a:r>
            <a:r>
              <a:rPr lang="en-US" altLang="ko-KR" sz="1400" dirty="0">
                <a:latin typeface="+mn-ea"/>
                <a:ea typeface="+mn-ea"/>
              </a:rPr>
              <a:t>, </a:t>
            </a:r>
            <a:r>
              <a:rPr lang="ko-KR" altLang="en-US" sz="1400" dirty="0" err="1">
                <a:latin typeface="+mn-ea"/>
                <a:ea typeface="+mn-ea"/>
              </a:rPr>
              <a:t>성학대</a:t>
            </a:r>
            <a:r>
              <a:rPr lang="ko-KR" altLang="en-US" sz="1400" dirty="0">
                <a:latin typeface="+mn-ea"/>
                <a:ea typeface="+mn-ea"/>
              </a:rPr>
              <a:t> 피해의 심각성을 인지하고 있던 담임</a:t>
            </a:r>
            <a:endParaRPr lang="en-US" altLang="ko-KR" sz="1400" dirty="0">
              <a:latin typeface="+mn-ea"/>
              <a:ea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400" dirty="0">
                <a:latin typeface="+mn-ea"/>
                <a:ea typeface="+mn-ea"/>
              </a:rPr>
              <a:t>  </a:t>
            </a:r>
            <a:r>
              <a:rPr lang="ko-KR" altLang="en-US" sz="1400" dirty="0">
                <a:latin typeface="+mn-ea"/>
                <a:ea typeface="+mn-ea"/>
              </a:rPr>
              <a:t>선생님은 곧바로 아동보호전문기관으로 신고하여 성학대로부터 아동을 보호하게 됨</a:t>
            </a:r>
            <a:r>
              <a:rPr lang="en-US" altLang="ko-KR" sz="1400" dirty="0">
                <a:latin typeface="+mn-ea"/>
                <a:ea typeface="+mn-ea"/>
              </a:rPr>
              <a:t> 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71450"/>
            <a:ext cx="952055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rgbClr val="080808"/>
                </a:solidFill>
                <a:latin typeface="+mn-ea"/>
              </a:rPr>
              <a:t>Ⅲ. </a:t>
            </a:r>
            <a:r>
              <a:rPr lang="ko-KR" altLang="en-US" sz="2000" b="1" dirty="0" smtClean="0">
                <a:solidFill>
                  <a:srgbClr val="080808"/>
                </a:solidFill>
                <a:latin typeface="+mn-ea"/>
              </a:rPr>
              <a:t>아동학대신고의무자 살펴보기</a:t>
            </a:r>
            <a:r>
              <a:rPr lang="en-US" altLang="ko-KR" sz="2000" b="1" dirty="0" smtClean="0">
                <a:solidFill>
                  <a:srgbClr val="080808"/>
                </a:solidFill>
                <a:latin typeface="+mn-ea"/>
              </a:rPr>
              <a:t>_</a:t>
            </a:r>
            <a:r>
              <a:rPr lang="ko-KR" altLang="en-US" sz="2000" b="1" dirty="0" smtClean="0">
                <a:solidFill>
                  <a:srgbClr val="0070C0"/>
                </a:solidFill>
                <a:latin typeface="+mn-ea"/>
              </a:rPr>
              <a:t>아동학대신고의무자 역할 </a:t>
            </a:r>
            <a:r>
              <a:rPr lang="en-US" altLang="ko-KR" sz="2000" b="1" dirty="0" smtClean="0">
                <a:solidFill>
                  <a:srgbClr val="0070C0"/>
                </a:solidFill>
                <a:latin typeface="+mn-ea"/>
              </a:rPr>
              <a:t>: </a:t>
            </a:r>
            <a:r>
              <a:rPr lang="ko-KR" altLang="en-US" sz="2000" b="1" dirty="0" smtClean="0">
                <a:solidFill>
                  <a:srgbClr val="0070C0"/>
                </a:solidFill>
                <a:latin typeface="+mn-ea"/>
              </a:rPr>
              <a:t>아동학대대처하기  </a:t>
            </a:r>
            <a:endParaRPr kumimoji="0" lang="en-US" altLang="ko-KR" sz="2000" b="1" dirty="0">
              <a:solidFill>
                <a:srgbClr val="0070C0"/>
              </a:solidFill>
              <a:latin typeface="+mn-ea"/>
            </a:endParaRPr>
          </a:p>
        </p:txBody>
      </p:sp>
      <p:pic>
        <p:nvPicPr>
          <p:cNvPr id="17" name="Picture 2" descr="C:\Documents and Settings\전수영\바탕 화면\교재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90109"/>
            <a:ext cx="9144000" cy="667891"/>
          </a:xfrm>
          <a:prstGeom prst="rect">
            <a:avLst/>
          </a:prstGeom>
          <a:noFill/>
        </p:spPr>
      </p:pic>
      <p:sp>
        <p:nvSpPr>
          <p:cNvPr id="8" name="AutoShape 11"/>
          <p:cNvSpPr>
            <a:spLocks noChangeArrowheads="1"/>
          </p:cNvSpPr>
          <p:nvPr/>
        </p:nvSpPr>
        <p:spPr bwMode="auto">
          <a:xfrm>
            <a:off x="563563" y="1306161"/>
            <a:ext cx="8086725" cy="4500563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  <a:alpha val="34000"/>
            </a:schemeClr>
          </a:solidFill>
          <a:ln w="28575">
            <a:solidFill>
              <a:schemeClr val="accent6">
                <a:lumMod val="50000"/>
              </a:schemeClr>
            </a:solidFill>
            <a:round/>
            <a:headEnd/>
            <a:tailEnd/>
          </a:ln>
        </p:spPr>
        <p:txBody>
          <a:bodyPr wrap="none"/>
          <a:lstStyle/>
          <a:p>
            <a:pPr>
              <a:lnSpc>
                <a:spcPct val="150000"/>
              </a:lnSpc>
              <a:defRPr/>
            </a:pPr>
            <a:r>
              <a:rPr lang="ko-KR" altLang="en-US" b="1" u="sng" dirty="0">
                <a:latin typeface="맑은 고딕" pitchFamily="50" charset="-127"/>
                <a:ea typeface="맑은 고딕" pitchFamily="50" charset="-127"/>
              </a:rPr>
              <a:t>협조 미흡사례① 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아동보호를 위한 협조요청을 거절한 사례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2009)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아동보호전문기관은 매우 거부적인 학대행위자 부모로 인하여 현장조사 및 아동면담이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불가능하여 학교에 협조를 구함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 그러나 아동학대에 대한 인식이 없었던 교감선생님은 부모의 동의 없이는 아동에 대한 정보 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제공 및 아동상담이 불가능하다며 협조요청을 거부하여 아동보호에 어려움을 겪음 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defRPr/>
            </a:pP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b="1" u="sng" dirty="0">
                <a:latin typeface="맑은 고딕" pitchFamily="50" charset="-127"/>
                <a:ea typeface="맑은 고딕" pitchFamily="50" charset="-127"/>
              </a:rPr>
              <a:t>협조 미흡사례②</a:t>
            </a:r>
            <a:r>
              <a:rPr lang="en-US" altLang="ko-KR" b="1" u="sng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아동학대 가능성을 파악하지 못한 사례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2009)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ko-KR" altLang="en-US" sz="1600" dirty="0">
                <a:latin typeface="+mn-ea"/>
                <a:ea typeface="+mn-ea"/>
              </a:rPr>
              <a:t> </a:t>
            </a:r>
            <a:r>
              <a:rPr lang="en-US" altLang="ko-KR" sz="1400" dirty="0">
                <a:latin typeface="+mn-ea"/>
                <a:ea typeface="+mn-ea"/>
              </a:rPr>
              <a:t>00</a:t>
            </a:r>
            <a:r>
              <a:rPr lang="ko-KR" altLang="en-US" sz="1400" dirty="0">
                <a:latin typeface="+mn-ea"/>
                <a:ea typeface="+mn-ea"/>
              </a:rPr>
              <a:t>학교 선생님은 맞아서 생긴 상처로 판단되는 아동이 있어 아동과 면담도 하였으나 아동이 </a:t>
            </a:r>
            <a:endParaRPr lang="en-US" altLang="ko-KR" sz="1400" dirty="0">
              <a:latin typeface="+mn-ea"/>
              <a:ea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400" dirty="0">
                <a:latin typeface="+mn-ea"/>
                <a:ea typeface="+mn-ea"/>
              </a:rPr>
              <a:t>   </a:t>
            </a:r>
            <a:r>
              <a:rPr lang="ko-KR" altLang="en-US" sz="1400" dirty="0">
                <a:latin typeface="+mn-ea"/>
                <a:ea typeface="+mn-ea"/>
              </a:rPr>
              <a:t>학대피해사실을 은폐하여 대수롭지 않은 일로 넘기곤 하였음 </a:t>
            </a:r>
            <a:endParaRPr lang="en-US" altLang="ko-KR" sz="1400" dirty="0">
              <a:latin typeface="+mn-ea"/>
              <a:ea typeface="+mn-ea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en-US" altLang="ko-KR" sz="1400" dirty="0">
                <a:latin typeface="+mn-ea"/>
                <a:ea typeface="+mn-ea"/>
              </a:rPr>
              <a:t> </a:t>
            </a:r>
            <a:r>
              <a:rPr lang="ko-KR" altLang="en-US" sz="1400" dirty="0">
                <a:latin typeface="+mn-ea"/>
                <a:ea typeface="+mn-ea"/>
              </a:rPr>
              <a:t>이후 아동의 신체상처에 대해 학대피해를 의심하던 이웃이 아동보호전문기관으로 신고하면서 </a:t>
            </a:r>
            <a:endParaRPr lang="en-US" altLang="ko-KR" sz="1400" dirty="0">
              <a:latin typeface="+mn-ea"/>
              <a:ea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400" dirty="0">
                <a:latin typeface="+mn-ea"/>
                <a:ea typeface="+mn-ea"/>
              </a:rPr>
              <a:t>  </a:t>
            </a:r>
            <a:r>
              <a:rPr lang="ko-KR" altLang="en-US" sz="1400" dirty="0">
                <a:latin typeface="+mn-ea"/>
                <a:ea typeface="+mn-ea"/>
              </a:rPr>
              <a:t>아동이 어렸을 때부터 부모에 의한 심각한 학대상황에 놓여있었던 것이 밝혀지고 아동은 </a:t>
            </a:r>
            <a:endParaRPr lang="en-US" altLang="ko-KR" sz="1400" dirty="0">
              <a:latin typeface="+mn-ea"/>
              <a:ea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400" dirty="0">
                <a:latin typeface="+mn-ea"/>
                <a:ea typeface="+mn-ea"/>
              </a:rPr>
              <a:t>  </a:t>
            </a:r>
            <a:r>
              <a:rPr lang="ko-KR" altLang="en-US" sz="1400" dirty="0">
                <a:latin typeface="+mn-ea"/>
                <a:ea typeface="+mn-ea"/>
              </a:rPr>
              <a:t>학대로부터 보호되고 적절한 치료를 받게 됨 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Documents and Settings\전수영\바탕 화면\교재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90109"/>
            <a:ext cx="9144000" cy="667891"/>
          </a:xfrm>
          <a:prstGeom prst="rect">
            <a:avLst/>
          </a:prstGeom>
          <a:noFill/>
        </p:spPr>
      </p:pic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-88488" y="171450"/>
            <a:ext cx="987962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rgbClr val="080808"/>
                </a:solidFill>
                <a:latin typeface="+mn-ea"/>
              </a:rPr>
              <a:t>Ⅲ. </a:t>
            </a:r>
            <a:r>
              <a:rPr lang="ko-KR" altLang="en-US" sz="2000" b="1" dirty="0" smtClean="0">
                <a:solidFill>
                  <a:srgbClr val="080808"/>
                </a:solidFill>
                <a:latin typeface="+mn-ea"/>
              </a:rPr>
              <a:t>아동학대신고의무자 살펴보기 </a:t>
            </a:r>
            <a:r>
              <a:rPr lang="en-US" altLang="ko-KR" sz="2000" b="1" dirty="0" smtClean="0">
                <a:solidFill>
                  <a:srgbClr val="0070C0"/>
                </a:solidFill>
                <a:latin typeface="+mn-ea"/>
              </a:rPr>
              <a:t>_</a:t>
            </a:r>
            <a:r>
              <a:rPr lang="ko-KR" altLang="en-US" sz="2000" b="1" dirty="0" smtClean="0">
                <a:solidFill>
                  <a:srgbClr val="0070C0"/>
                </a:solidFill>
                <a:latin typeface="+mn-ea"/>
              </a:rPr>
              <a:t>아동학대신고의무자 역할 </a:t>
            </a:r>
            <a:r>
              <a:rPr lang="en-US" altLang="ko-KR" sz="2000" b="1" dirty="0" smtClean="0">
                <a:solidFill>
                  <a:srgbClr val="0070C0"/>
                </a:solidFill>
                <a:latin typeface="+mn-ea"/>
              </a:rPr>
              <a:t>: </a:t>
            </a:r>
            <a:r>
              <a:rPr lang="ko-KR" altLang="en-US" sz="2000" b="1" dirty="0" smtClean="0">
                <a:solidFill>
                  <a:srgbClr val="0070C0"/>
                </a:solidFill>
                <a:latin typeface="+mn-ea"/>
              </a:rPr>
              <a:t>아동학대근절하기     </a:t>
            </a:r>
            <a:endParaRPr lang="en-US" altLang="ko-KR" sz="2000" b="1" dirty="0" smtClean="0">
              <a:solidFill>
                <a:srgbClr val="0070C0"/>
              </a:solidFill>
              <a:latin typeface="+mn-ea"/>
            </a:endParaRPr>
          </a:p>
          <a:p>
            <a:endParaRPr kumimoji="0" lang="en-US" altLang="ko-KR" sz="2000" b="1" dirty="0">
              <a:solidFill>
                <a:srgbClr val="0070C0"/>
              </a:solidFill>
              <a:latin typeface="HY강B" pitchFamily="18" charset="-127"/>
              <a:ea typeface="HY강B" pitchFamily="18" charset="-127"/>
            </a:endParaRPr>
          </a:p>
        </p:txBody>
      </p:sp>
      <p:cxnSp>
        <p:nvCxnSpPr>
          <p:cNvPr id="98" name="직선 연결선 97"/>
          <p:cNvCxnSpPr/>
          <p:nvPr/>
        </p:nvCxnSpPr>
        <p:spPr>
          <a:xfrm>
            <a:off x="467544" y="1052736"/>
            <a:ext cx="8072437" cy="158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0" name="그룹 19"/>
          <p:cNvGrpSpPr/>
          <p:nvPr/>
        </p:nvGrpSpPr>
        <p:grpSpPr>
          <a:xfrm>
            <a:off x="3779912" y="1089807"/>
            <a:ext cx="4786312" cy="4165436"/>
            <a:chOff x="3779912" y="1052736"/>
            <a:chExt cx="4786312" cy="4165436"/>
          </a:xfrm>
        </p:grpSpPr>
        <p:sp>
          <p:nvSpPr>
            <p:cNvPr id="97" name="직사각형 96"/>
            <p:cNvSpPr/>
            <p:nvPr/>
          </p:nvSpPr>
          <p:spPr>
            <a:xfrm>
              <a:off x="3779912" y="1052736"/>
              <a:ext cx="4786312" cy="410445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3923928" y="1124744"/>
              <a:ext cx="4464496" cy="4093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dirty="0" smtClean="0"/>
                <a:t>유엔아동권리 위원회에서는 우리나라 학교에서 체벌이 정당화되는 조항들을 개정할 것을 권고함 </a:t>
              </a:r>
              <a:endParaRPr lang="en-US" altLang="ko-KR" sz="2000" dirty="0" smtClean="0"/>
            </a:p>
            <a:p>
              <a:endParaRPr lang="en-US" altLang="ko-KR" sz="2000" dirty="0" smtClean="0"/>
            </a:p>
            <a:p>
              <a:r>
                <a:rPr lang="ko-KR" altLang="en-US" sz="2000" dirty="0" smtClean="0"/>
                <a:t>우리나라에서는 가정과 가족</a:t>
              </a:r>
              <a:r>
                <a:rPr lang="en-US" altLang="ko-KR" sz="2000" dirty="0" smtClean="0"/>
                <a:t>, </a:t>
              </a:r>
              <a:r>
                <a:rPr lang="ko-KR" altLang="en-US" sz="2000" dirty="0" smtClean="0"/>
                <a:t>학교와 교육현장</a:t>
              </a:r>
              <a:r>
                <a:rPr lang="en-US" altLang="ko-KR" sz="2000" dirty="0" smtClean="0"/>
                <a:t>, </a:t>
              </a:r>
              <a:r>
                <a:rPr lang="ko-KR" altLang="en-US" sz="2000" dirty="0" smtClean="0"/>
                <a:t>그리고 보호시설이 아동에게 체벌을 공식적으로 허용하고 있는 환경으로 보고되고 있음 </a:t>
              </a:r>
              <a:endParaRPr lang="en-US" altLang="ko-KR" sz="2000" dirty="0" smtClean="0"/>
            </a:p>
            <a:p>
              <a:endParaRPr lang="en-US" altLang="ko-KR" sz="2000" dirty="0" smtClean="0"/>
            </a:p>
            <a:p>
              <a:r>
                <a:rPr lang="ko-KR" altLang="en-US" sz="2000" dirty="0" smtClean="0"/>
                <a:t>체벌은 한국사회 속의 대표적인 아동인권침해 지표임</a:t>
              </a:r>
              <a:endParaRPr lang="en-US" altLang="ko-KR" sz="2000" dirty="0" smtClean="0"/>
            </a:p>
            <a:p>
              <a:endParaRPr lang="en-US" altLang="ko-KR" sz="2000" dirty="0" smtClean="0"/>
            </a:p>
            <a:p>
              <a:r>
                <a:rPr lang="ko-KR" altLang="en-US" sz="2000" dirty="0" smtClean="0"/>
                <a:t> </a:t>
              </a:r>
              <a:endParaRPr lang="ko-KR" altLang="en-US" sz="2000" dirty="0"/>
            </a:p>
          </p:txBody>
        </p:sp>
        <p:pic>
          <p:nvPicPr>
            <p:cNvPr id="56322" name="Picture 2" descr="C:\Program Files\Microsoft Office\MEDIA\OFFICE12\Bullets\BD14868_.gi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51920" y="1217198"/>
              <a:ext cx="114300" cy="114300"/>
            </a:xfrm>
            <a:prstGeom prst="rect">
              <a:avLst/>
            </a:prstGeom>
            <a:noFill/>
          </p:spPr>
        </p:pic>
        <p:pic>
          <p:nvPicPr>
            <p:cNvPr id="12" name="Picture 2" descr="C:\Program Files\Microsoft Office\MEDIA\OFFICE12\Bullets\BD14868_.gi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51920" y="2477829"/>
              <a:ext cx="114300" cy="114300"/>
            </a:xfrm>
            <a:prstGeom prst="rect">
              <a:avLst/>
            </a:prstGeom>
            <a:noFill/>
          </p:spPr>
        </p:pic>
        <p:pic>
          <p:nvPicPr>
            <p:cNvPr id="13" name="Picture 2" descr="C:\Program Files\Microsoft Office\MEDIA\OFFICE12\Bullets\BD14868_.gi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51920" y="4003912"/>
              <a:ext cx="114300" cy="114300"/>
            </a:xfrm>
            <a:prstGeom prst="rect">
              <a:avLst/>
            </a:prstGeom>
            <a:noFill/>
          </p:spPr>
        </p:pic>
      </p:grpSp>
      <p:grpSp>
        <p:nvGrpSpPr>
          <p:cNvPr id="18" name="그룹 17"/>
          <p:cNvGrpSpPr/>
          <p:nvPr/>
        </p:nvGrpSpPr>
        <p:grpSpPr>
          <a:xfrm>
            <a:off x="251520" y="4293096"/>
            <a:ext cx="3384376" cy="1728192"/>
            <a:chOff x="251520" y="4509120"/>
            <a:chExt cx="3384376" cy="1728192"/>
          </a:xfrm>
        </p:grpSpPr>
        <p:sp>
          <p:nvSpPr>
            <p:cNvPr id="15" name="가로로 말린 두루마리 모양 14"/>
            <p:cNvSpPr/>
            <p:nvPr/>
          </p:nvSpPr>
          <p:spPr>
            <a:xfrm>
              <a:off x="251520" y="4509120"/>
              <a:ext cx="3384376" cy="1728192"/>
            </a:xfrm>
            <a:prstGeom prst="horizontalScroll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6" name="그룹 15"/>
            <p:cNvGrpSpPr/>
            <p:nvPr/>
          </p:nvGrpSpPr>
          <p:grpSpPr>
            <a:xfrm>
              <a:off x="500347" y="4797152"/>
              <a:ext cx="3036693" cy="1077218"/>
              <a:chOff x="500347" y="4797152"/>
              <a:chExt cx="3036693" cy="1077218"/>
            </a:xfrm>
          </p:grpSpPr>
          <p:sp>
            <p:nvSpPr>
              <p:cNvPr id="100" name="TextBox 99"/>
              <p:cNvSpPr txBox="1"/>
              <p:nvPr/>
            </p:nvSpPr>
            <p:spPr>
              <a:xfrm>
                <a:off x="566400" y="4797152"/>
                <a:ext cx="297064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6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“</a:t>
                </a:r>
                <a:r>
                  <a:rPr lang="ko-KR" altLang="en-US" sz="1600" u="sng" dirty="0" smtClean="0">
                    <a:solidFill>
                      <a:schemeClr val="accent2"/>
                    </a:solidFill>
                  </a:rPr>
                  <a:t>그 어떤 폭력도 정당화 될 수 없다</a:t>
                </a:r>
                <a:r>
                  <a:rPr lang="en-US" altLang="ko-KR" sz="1600" u="sng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  <a:r>
                  <a:rPr lang="en-US" altLang="ko-KR" sz="16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ko-KR" altLang="en-US" sz="16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특히 </a:t>
                </a:r>
                <a:r>
                  <a:rPr lang="ko-KR" altLang="en-US" sz="1600" dirty="0" smtClean="0">
                    <a:solidFill>
                      <a:schemeClr val="accent2"/>
                    </a:solidFill>
                  </a:rPr>
                  <a:t>아동</a:t>
                </a:r>
                <a:r>
                  <a:rPr lang="ko-KR" altLang="en-US" sz="16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에게 가해지는 폭력은 미연에 방지되어야 한다</a:t>
                </a:r>
                <a:r>
                  <a:rPr lang="en-US" altLang="ko-KR" sz="16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 “ </a:t>
                </a:r>
                <a:r>
                  <a:rPr lang="en-US" altLang="ko-KR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-</a:t>
                </a:r>
                <a:r>
                  <a:rPr lang="ko-KR" altLang="en-US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유엔아동권리위원회 </a:t>
                </a:r>
                <a:r>
                  <a:rPr lang="en-US" altLang="ko-KR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-</a:t>
                </a:r>
                <a:endParaRPr lang="en-US" altLang="ko-KR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56323" name="Picture 3" descr="C:\Program Files\Microsoft Office\MEDIA\OFFICE12\Bullets\BD14578_.gif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500347" y="4869160"/>
                <a:ext cx="142875" cy="142875"/>
              </a:xfrm>
              <a:prstGeom prst="rect">
                <a:avLst/>
              </a:prstGeom>
              <a:noFill/>
            </p:spPr>
          </p:pic>
        </p:grpSp>
      </p:grpSp>
      <p:pic>
        <p:nvPicPr>
          <p:cNvPr id="21" name="Picture 111" descr="무료서비스_클립아트_ (108)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552" y="1844824"/>
            <a:ext cx="2376264" cy="2520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2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3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모서리가 둥근 사각형 설명선 10"/>
          <p:cNvSpPr/>
          <p:nvPr/>
        </p:nvSpPr>
        <p:spPr>
          <a:xfrm>
            <a:off x="394392" y="2132856"/>
            <a:ext cx="3240360" cy="936104"/>
          </a:xfrm>
          <a:prstGeom prst="wedgeRoundRectCallou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-58992" y="188640"/>
            <a:ext cx="961032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rgbClr val="080808"/>
                </a:solidFill>
                <a:latin typeface="+mn-ea"/>
              </a:rPr>
              <a:t>Ⅲ. </a:t>
            </a:r>
            <a:r>
              <a:rPr lang="ko-KR" altLang="en-US" sz="2000" b="1" dirty="0" smtClean="0">
                <a:solidFill>
                  <a:srgbClr val="080808"/>
                </a:solidFill>
                <a:latin typeface="+mn-ea"/>
              </a:rPr>
              <a:t>아동학대신고의무자 살펴보기</a:t>
            </a:r>
            <a:r>
              <a:rPr lang="en-US" altLang="ko-KR" sz="2000" b="1" dirty="0" smtClean="0">
                <a:solidFill>
                  <a:srgbClr val="0070C0"/>
                </a:solidFill>
                <a:latin typeface="+mn-ea"/>
              </a:rPr>
              <a:t>_</a:t>
            </a:r>
            <a:r>
              <a:rPr lang="ko-KR" altLang="en-US" sz="2000" b="1" dirty="0" smtClean="0">
                <a:solidFill>
                  <a:srgbClr val="0070C0"/>
                </a:solidFill>
                <a:latin typeface="+mn-ea"/>
              </a:rPr>
              <a:t>아동학대신고의무자 역할 </a:t>
            </a:r>
            <a:r>
              <a:rPr lang="en-US" altLang="ko-KR" sz="2000" b="1" dirty="0" smtClean="0">
                <a:solidFill>
                  <a:srgbClr val="0070C0"/>
                </a:solidFill>
                <a:latin typeface="+mn-ea"/>
              </a:rPr>
              <a:t>: </a:t>
            </a:r>
            <a:r>
              <a:rPr lang="ko-KR" altLang="en-US" sz="2000" b="1" dirty="0" smtClean="0">
                <a:solidFill>
                  <a:srgbClr val="0070C0"/>
                </a:solidFill>
                <a:latin typeface="+mn-ea"/>
              </a:rPr>
              <a:t>아동학대근절하기 </a:t>
            </a:r>
            <a:endParaRPr lang="en-US" altLang="ko-KR" sz="2000" b="1" dirty="0" smtClean="0">
              <a:solidFill>
                <a:srgbClr val="0070C0"/>
              </a:solidFill>
              <a:latin typeface="+mn-ea"/>
            </a:endParaRPr>
          </a:p>
          <a:p>
            <a:endParaRPr kumimoji="0" lang="en-US" altLang="ko-KR" sz="2000" b="1" dirty="0">
              <a:solidFill>
                <a:srgbClr val="0070C0"/>
              </a:solidFill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17" name="Picture 2" descr="C:\Documents and Settings\전수영\바탕 화면\교재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90109"/>
            <a:ext cx="9144000" cy="667891"/>
          </a:xfrm>
          <a:prstGeom prst="rect">
            <a:avLst/>
          </a:prstGeom>
          <a:noFill/>
        </p:spPr>
      </p:pic>
      <p:cxnSp>
        <p:nvCxnSpPr>
          <p:cNvPr id="96" name="직선 연결선 95"/>
          <p:cNvCxnSpPr/>
          <p:nvPr/>
        </p:nvCxnSpPr>
        <p:spPr>
          <a:xfrm>
            <a:off x="687000" y="1045656"/>
            <a:ext cx="8208912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395536" y="2214693"/>
            <a:ext cx="33370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+mj-lt"/>
              </a:rPr>
              <a:t>꽃으로도 </a:t>
            </a:r>
            <a:endParaRPr lang="en-US" altLang="ko-KR" sz="2400" dirty="0" smtClean="0">
              <a:latin typeface="+mj-lt"/>
            </a:endParaRPr>
          </a:p>
          <a:p>
            <a:pPr algn="ctr"/>
            <a:r>
              <a:rPr lang="ko-KR" altLang="en-US" sz="2400" dirty="0" smtClean="0">
                <a:latin typeface="+mj-lt"/>
              </a:rPr>
              <a:t>때리지 말아주세요</a:t>
            </a:r>
            <a:r>
              <a:rPr lang="en-US" altLang="ko-KR" sz="2400" dirty="0" smtClean="0">
                <a:latin typeface="+mj-lt"/>
              </a:rPr>
              <a:t>!</a:t>
            </a:r>
            <a:endParaRPr lang="ko-KR" altLang="en-US" sz="2400" dirty="0">
              <a:latin typeface="+mj-lt"/>
            </a:endParaRPr>
          </a:p>
        </p:txBody>
      </p:sp>
      <p:pic>
        <p:nvPicPr>
          <p:cNvPr id="12" name="Picture 107" descr="무료서비스_클립아트_ (104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3356992"/>
            <a:ext cx="1656184" cy="2808312"/>
          </a:xfrm>
          <a:prstGeom prst="rect">
            <a:avLst/>
          </a:prstGeom>
          <a:noFill/>
        </p:spPr>
      </p:pic>
      <p:grpSp>
        <p:nvGrpSpPr>
          <p:cNvPr id="20" name="그룹 19"/>
          <p:cNvGrpSpPr/>
          <p:nvPr/>
        </p:nvGrpSpPr>
        <p:grpSpPr>
          <a:xfrm>
            <a:off x="3779912" y="1071530"/>
            <a:ext cx="5112568" cy="5324535"/>
            <a:chOff x="3779912" y="1071530"/>
            <a:chExt cx="5112568" cy="5324535"/>
          </a:xfrm>
        </p:grpSpPr>
        <p:sp>
          <p:nvSpPr>
            <p:cNvPr id="97" name="직사각형 96"/>
            <p:cNvSpPr/>
            <p:nvPr/>
          </p:nvSpPr>
          <p:spPr>
            <a:xfrm>
              <a:off x="3779912" y="1073182"/>
              <a:ext cx="5112568" cy="466007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3779912" y="1071530"/>
              <a:ext cx="5112568" cy="5324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dirty="0" smtClean="0"/>
                <a:t>  지역 아동보호전문기관의 협조를 통해 </a:t>
              </a:r>
              <a:endParaRPr lang="en-US" altLang="ko-KR" sz="2000" dirty="0" smtClean="0"/>
            </a:p>
            <a:p>
              <a:r>
                <a:rPr lang="en-US" altLang="ko-KR" sz="2000" dirty="0" smtClean="0"/>
                <a:t>  </a:t>
              </a:r>
              <a:r>
                <a:rPr lang="ko-KR" altLang="en-US" sz="2000" dirty="0" smtClean="0"/>
                <a:t>아동들에게 아동학대예방교육 실시하기 </a:t>
              </a:r>
              <a:endParaRPr lang="en-US" altLang="ko-KR" sz="2000" dirty="0" smtClean="0"/>
            </a:p>
            <a:p>
              <a:endParaRPr lang="en-US" altLang="ko-KR" sz="2000" dirty="0" smtClean="0"/>
            </a:p>
            <a:p>
              <a:r>
                <a:rPr lang="ko-KR" altLang="en-US" sz="2000" dirty="0" smtClean="0"/>
                <a:t>  아동들과 신체학대에 대한 의견</a:t>
              </a:r>
              <a:r>
                <a:rPr lang="en-US" altLang="ko-KR" sz="2000" dirty="0" smtClean="0"/>
                <a:t>, </a:t>
              </a:r>
              <a:r>
                <a:rPr lang="ko-KR" altLang="en-US" sz="2000" dirty="0" smtClean="0"/>
                <a:t>느낌  </a:t>
              </a:r>
              <a:endParaRPr lang="en-US" altLang="ko-KR" sz="2000" dirty="0" smtClean="0"/>
            </a:p>
            <a:p>
              <a:r>
                <a:rPr lang="en-US" altLang="ko-KR" sz="2000" dirty="0" smtClean="0"/>
                <a:t>  </a:t>
              </a:r>
              <a:r>
                <a:rPr lang="ko-KR" altLang="en-US" sz="2000" dirty="0" smtClean="0"/>
                <a:t>나누기 </a:t>
              </a:r>
              <a:endParaRPr lang="en-US" altLang="ko-KR" sz="2000" dirty="0" smtClean="0"/>
            </a:p>
            <a:p>
              <a:endParaRPr lang="en-US" altLang="ko-KR" sz="2000" dirty="0" smtClean="0"/>
            </a:p>
            <a:p>
              <a:r>
                <a:rPr lang="ko-KR" altLang="en-US" sz="2000" dirty="0" smtClean="0"/>
                <a:t>  체벌에 대한 </a:t>
              </a:r>
              <a:r>
                <a:rPr lang="ko-KR" altLang="en-US" sz="2000" dirty="0" err="1" smtClean="0"/>
                <a:t>모둠</a:t>
              </a:r>
              <a:r>
                <a:rPr lang="ko-KR" altLang="en-US" sz="2000" dirty="0" smtClean="0"/>
                <a:t> 토론하기 </a:t>
              </a:r>
              <a:endParaRPr lang="en-US" altLang="ko-KR" sz="2000" dirty="0" smtClean="0"/>
            </a:p>
            <a:p>
              <a:endParaRPr lang="en-US" altLang="ko-KR" sz="2000" dirty="0" smtClean="0"/>
            </a:p>
            <a:p>
              <a:r>
                <a:rPr lang="ko-KR" altLang="en-US" sz="2000" dirty="0" smtClean="0"/>
                <a:t>  아동학대 사례 살펴보기  </a:t>
              </a:r>
              <a:endParaRPr lang="en-US" altLang="ko-KR" sz="2000" dirty="0" smtClean="0"/>
            </a:p>
            <a:p>
              <a:endParaRPr lang="en-US" altLang="ko-KR" sz="2000" dirty="0" smtClean="0"/>
            </a:p>
            <a:p>
              <a:r>
                <a:rPr lang="ko-KR" altLang="en-US" sz="2000" dirty="0" smtClean="0"/>
                <a:t>  학대예방 만화 그리기 </a:t>
              </a:r>
              <a:endParaRPr lang="en-US" altLang="ko-KR" sz="2000" dirty="0" smtClean="0"/>
            </a:p>
            <a:p>
              <a:endParaRPr lang="en-US" altLang="ko-KR" sz="2000" dirty="0" smtClean="0"/>
            </a:p>
            <a:p>
              <a:r>
                <a:rPr lang="ko-KR" altLang="en-US" sz="2000" dirty="0" smtClean="0"/>
                <a:t>  </a:t>
              </a:r>
              <a:r>
                <a:rPr lang="en-US" altLang="ko-KR" sz="2000" dirty="0" smtClean="0"/>
                <a:t>‘</a:t>
              </a:r>
              <a:r>
                <a:rPr lang="ko-KR" altLang="en-US" sz="2000" dirty="0" err="1" smtClean="0"/>
                <a:t>아동학대예방의날</a:t>
              </a:r>
              <a:r>
                <a:rPr lang="en-US" altLang="ko-KR" sz="2000" dirty="0" smtClean="0"/>
                <a:t>’(11</a:t>
              </a:r>
              <a:r>
                <a:rPr lang="ko-KR" altLang="en-US" sz="2000" dirty="0" smtClean="0"/>
                <a:t>월 </a:t>
              </a:r>
              <a:r>
                <a:rPr lang="en-US" altLang="ko-KR" sz="2000" dirty="0" smtClean="0"/>
                <a:t>19</a:t>
              </a:r>
              <a:r>
                <a:rPr lang="ko-KR" altLang="en-US" sz="2000" dirty="0" smtClean="0"/>
                <a:t>일</a:t>
              </a:r>
              <a:r>
                <a:rPr lang="en-US" altLang="ko-KR" sz="2000" dirty="0" smtClean="0"/>
                <a:t>) </a:t>
              </a:r>
              <a:r>
                <a:rPr lang="ko-KR" altLang="en-US" sz="2000" dirty="0" smtClean="0"/>
                <a:t>참여하기  </a:t>
              </a:r>
              <a:endParaRPr lang="en-US" altLang="ko-KR" sz="2000" dirty="0" smtClean="0"/>
            </a:p>
            <a:p>
              <a:endParaRPr lang="en-US" altLang="ko-KR" sz="2000" dirty="0" smtClean="0"/>
            </a:p>
            <a:p>
              <a:endParaRPr lang="en-US" altLang="ko-KR" sz="2000" dirty="0" smtClean="0"/>
            </a:p>
            <a:p>
              <a:endParaRPr lang="en-US" altLang="ko-KR" sz="2000" dirty="0" smtClean="0"/>
            </a:p>
            <a:p>
              <a:endParaRPr lang="ko-KR" altLang="en-US" sz="2000" dirty="0"/>
            </a:p>
          </p:txBody>
        </p:sp>
        <p:pic>
          <p:nvPicPr>
            <p:cNvPr id="57346" name="Picture 2" descr="C:\Program Files\Microsoft Office\MEDIA\OFFICE12\Bullets\BD14868_.gi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865143" y="1201931"/>
              <a:ext cx="114300" cy="114300"/>
            </a:xfrm>
            <a:prstGeom prst="rect">
              <a:avLst/>
            </a:prstGeom>
            <a:noFill/>
          </p:spPr>
        </p:pic>
        <p:pic>
          <p:nvPicPr>
            <p:cNvPr id="14" name="Picture 2" descr="C:\Program Files\Microsoft Office\MEDIA\OFFICE12\Bullets\BD14868_.gi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851920" y="3645024"/>
              <a:ext cx="114300" cy="114300"/>
            </a:xfrm>
            <a:prstGeom prst="rect">
              <a:avLst/>
            </a:prstGeom>
            <a:noFill/>
          </p:spPr>
        </p:pic>
        <p:pic>
          <p:nvPicPr>
            <p:cNvPr id="15" name="Picture 2" descr="C:\Program Files\Microsoft Office\MEDIA\OFFICE12\Bullets\BD14868_.gi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851920" y="4247983"/>
              <a:ext cx="114300" cy="114300"/>
            </a:xfrm>
            <a:prstGeom prst="rect">
              <a:avLst/>
            </a:prstGeom>
            <a:noFill/>
          </p:spPr>
        </p:pic>
        <p:pic>
          <p:nvPicPr>
            <p:cNvPr id="16" name="Picture 2" descr="C:\Program Files\Microsoft Office\MEDIA\OFFICE12\Bullets\BD14868_.gi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854054" y="4885074"/>
              <a:ext cx="114300" cy="114300"/>
            </a:xfrm>
            <a:prstGeom prst="rect">
              <a:avLst/>
            </a:prstGeom>
            <a:noFill/>
          </p:spPr>
        </p:pic>
        <p:pic>
          <p:nvPicPr>
            <p:cNvPr id="19" name="Picture 2" descr="C:\Program Files\Microsoft Office\MEDIA\OFFICE12\Bullets\BD14868_.gi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876867" y="2118399"/>
              <a:ext cx="114300" cy="114300"/>
            </a:xfrm>
            <a:prstGeom prst="rect">
              <a:avLst/>
            </a:prstGeom>
            <a:noFill/>
          </p:spPr>
        </p:pic>
        <p:pic>
          <p:nvPicPr>
            <p:cNvPr id="21" name="Picture 2" descr="C:\Program Files\Microsoft Office\MEDIA\OFFICE12\Bullets\BD14868_.gi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851920" y="3068960"/>
              <a:ext cx="114300" cy="11430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Program Files\Microsoft Office\MEDIA\CAGCAT10\j0221903.wmf"/>
          <p:cNvPicPr>
            <a:picLocks noChangeAspect="1" noChangeArrowheads="1"/>
          </p:cNvPicPr>
          <p:nvPr/>
        </p:nvPicPr>
        <p:blipFill>
          <a:blip r:embed="rId3" cstate="print">
            <a:lum bright="36000"/>
          </a:blip>
          <a:srcRect/>
          <a:stretch>
            <a:fillRect/>
          </a:stretch>
        </p:blipFill>
        <p:spPr bwMode="auto">
          <a:xfrm>
            <a:off x="331705" y="945296"/>
            <a:ext cx="8496944" cy="5188106"/>
          </a:xfrm>
          <a:prstGeom prst="rect">
            <a:avLst/>
          </a:prstGeom>
          <a:noFill/>
        </p:spPr>
      </p:pic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20688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-78656" y="171450"/>
            <a:ext cx="952055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ko-KR" sz="2000" b="1" dirty="0" smtClean="0">
                <a:solidFill>
                  <a:srgbClr val="080808"/>
                </a:solidFill>
                <a:latin typeface="+mn-ea"/>
              </a:rPr>
              <a:t>Ⅲ</a:t>
            </a:r>
            <a:r>
              <a:rPr kumimoji="0" lang="en-US" altLang="ko-KR" sz="2000" b="1" dirty="0" smtClean="0">
                <a:solidFill>
                  <a:srgbClr val="080808"/>
                </a:solidFill>
                <a:latin typeface="+mn-ea"/>
              </a:rPr>
              <a:t>. </a:t>
            </a:r>
            <a:r>
              <a:rPr kumimoji="0" lang="ko-KR" altLang="en-US" sz="2000" b="1" dirty="0" smtClean="0">
                <a:solidFill>
                  <a:srgbClr val="080808"/>
                </a:solidFill>
                <a:latin typeface="+mn-ea"/>
              </a:rPr>
              <a:t>아동학대</a:t>
            </a:r>
            <a:r>
              <a:rPr lang="ko-KR" altLang="en-US" sz="2000" b="1" dirty="0" smtClean="0">
                <a:solidFill>
                  <a:srgbClr val="080808"/>
                </a:solidFill>
                <a:latin typeface="+mn-ea"/>
              </a:rPr>
              <a:t>신고의무자 살펴보기</a:t>
            </a:r>
            <a:r>
              <a:rPr lang="en-US" altLang="ko-KR" sz="2000" b="1" dirty="0" smtClean="0">
                <a:solidFill>
                  <a:srgbClr val="0070C0"/>
                </a:solidFill>
                <a:latin typeface="+mn-ea"/>
              </a:rPr>
              <a:t>_</a:t>
            </a:r>
            <a:r>
              <a:rPr lang="ko-KR" altLang="en-US" sz="2000" b="1" dirty="0" smtClean="0">
                <a:solidFill>
                  <a:srgbClr val="0070C0"/>
                </a:solidFill>
                <a:latin typeface="+mn-ea"/>
              </a:rPr>
              <a:t>아동학대신고의무자 역할 </a:t>
            </a:r>
            <a:r>
              <a:rPr lang="en-US" altLang="ko-KR" sz="2000" b="1" dirty="0" smtClean="0">
                <a:solidFill>
                  <a:srgbClr val="0070C0"/>
                </a:solidFill>
                <a:latin typeface="+mn-ea"/>
              </a:rPr>
              <a:t>: </a:t>
            </a:r>
            <a:r>
              <a:rPr lang="ko-KR" altLang="en-US" sz="2000" b="1" dirty="0" smtClean="0">
                <a:solidFill>
                  <a:srgbClr val="0070C0"/>
                </a:solidFill>
                <a:latin typeface="+mn-ea"/>
              </a:rPr>
              <a:t>아동학대근절하기  </a:t>
            </a:r>
            <a:r>
              <a:rPr lang="en-US" altLang="ko-KR" sz="2000" b="1" dirty="0" smtClean="0">
                <a:solidFill>
                  <a:srgbClr val="0070C0"/>
                </a:solidFill>
                <a:latin typeface="HY강B" pitchFamily="18" charset="-127"/>
                <a:ea typeface="HY강B" pitchFamily="18" charset="-127"/>
              </a:rPr>
              <a:t/>
            </a:r>
            <a:br>
              <a:rPr lang="en-US" altLang="ko-KR" sz="2000" b="1" dirty="0" smtClean="0">
                <a:solidFill>
                  <a:srgbClr val="0070C0"/>
                </a:solidFill>
                <a:latin typeface="HY강B" pitchFamily="18" charset="-127"/>
                <a:ea typeface="HY강B" pitchFamily="18" charset="-127"/>
              </a:rPr>
            </a:br>
            <a:r>
              <a:rPr kumimoji="0" lang="ko-KR" altLang="en-US" sz="2000" b="1" dirty="0" smtClean="0">
                <a:solidFill>
                  <a:srgbClr val="0070C0"/>
                </a:solidFill>
                <a:latin typeface="HY강B" pitchFamily="18" charset="-127"/>
                <a:ea typeface="HY강B" pitchFamily="18" charset="-127"/>
              </a:rPr>
              <a:t> </a:t>
            </a:r>
            <a:endParaRPr kumimoji="0" lang="en-US" altLang="ko-KR" sz="2000" b="1" dirty="0">
              <a:solidFill>
                <a:srgbClr val="0070C0"/>
              </a:solidFill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17" name="Picture 2" descr="C:\Documents and Settings\전수영\바탕 화면\교재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90109"/>
            <a:ext cx="9144000" cy="667891"/>
          </a:xfrm>
          <a:prstGeom prst="rect">
            <a:avLst/>
          </a:prstGeom>
          <a:noFill/>
        </p:spPr>
      </p:pic>
      <p:grpSp>
        <p:nvGrpSpPr>
          <p:cNvPr id="2" name="그룹 26"/>
          <p:cNvGrpSpPr/>
          <p:nvPr/>
        </p:nvGrpSpPr>
        <p:grpSpPr>
          <a:xfrm>
            <a:off x="251520" y="1988840"/>
            <a:ext cx="2232248" cy="1728192"/>
            <a:chOff x="179512" y="836712"/>
            <a:chExt cx="1395115" cy="981224"/>
          </a:xfrm>
        </p:grpSpPr>
        <p:pic>
          <p:nvPicPr>
            <p:cNvPr id="25" name="Picture 29" descr="무료서비스_클립아트_ (26)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79512" y="836712"/>
              <a:ext cx="720080" cy="960107"/>
            </a:xfrm>
            <a:prstGeom prst="rect">
              <a:avLst/>
            </a:prstGeom>
            <a:noFill/>
          </p:spPr>
        </p:pic>
        <p:pic>
          <p:nvPicPr>
            <p:cNvPr id="26" name="Picture 26" descr="무료서비스_클립아트_ (23)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827584" y="836712"/>
              <a:ext cx="747043" cy="981224"/>
            </a:xfrm>
            <a:prstGeom prst="rect">
              <a:avLst/>
            </a:prstGeom>
            <a:noFill/>
          </p:spPr>
        </p:pic>
      </p:grpSp>
      <p:graphicFrame>
        <p:nvGraphicFramePr>
          <p:cNvPr id="24" name="다이어그램 23"/>
          <p:cNvGraphicFramePr/>
          <p:nvPr/>
        </p:nvGraphicFramePr>
        <p:xfrm>
          <a:off x="2411760" y="1700808"/>
          <a:ext cx="4320480" cy="3760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pSp>
        <p:nvGrpSpPr>
          <p:cNvPr id="29" name="그룹 28"/>
          <p:cNvGrpSpPr/>
          <p:nvPr/>
        </p:nvGrpSpPr>
        <p:grpSpPr>
          <a:xfrm>
            <a:off x="2532394" y="673875"/>
            <a:ext cx="2256730" cy="1445073"/>
            <a:chOff x="2532394" y="673875"/>
            <a:chExt cx="2256730" cy="1445073"/>
          </a:xfrm>
        </p:grpSpPr>
        <p:sp>
          <p:nvSpPr>
            <p:cNvPr id="11" name="타원형 설명선 10"/>
            <p:cNvSpPr/>
            <p:nvPr/>
          </p:nvSpPr>
          <p:spPr bwMode="auto">
            <a:xfrm rot="21354782">
              <a:off x="2532394" y="673875"/>
              <a:ext cx="2256730" cy="1445073"/>
            </a:xfrm>
            <a:prstGeom prst="wedgeEllipseCallout">
              <a:avLst>
                <a:gd name="adj1" fmla="val -16161"/>
                <a:gd name="adj2" fmla="val 55175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wrap="none" rtlCol="0" anchor="ctr"/>
            <a:lstStyle/>
            <a:p>
              <a:pPr algn="ctr"/>
              <a:endParaRPr lang="ko-KR" altLang="en-US" sz="16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557462" y="1005442"/>
              <a:ext cx="21585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dirty="0" smtClean="0"/>
                <a:t>착한 행동을 했을 시 </a:t>
              </a:r>
              <a:r>
                <a:rPr lang="en-US" altLang="ko-KR" sz="1600" dirty="0" smtClean="0"/>
                <a:t>: </a:t>
              </a:r>
              <a:r>
                <a:rPr lang="ko-KR" altLang="en-US" sz="1600" dirty="0" smtClean="0"/>
                <a:t>칭찬 </a:t>
              </a:r>
              <a:r>
                <a:rPr lang="ko-KR" altLang="en-US" sz="1600" dirty="0" err="1" smtClean="0"/>
                <a:t>머니를</a:t>
              </a:r>
              <a:r>
                <a:rPr lang="ko-KR" altLang="en-US" sz="1600" dirty="0" smtClean="0"/>
                <a:t> 줌 </a:t>
              </a:r>
              <a:endParaRPr lang="en-US" altLang="ko-KR" sz="1600" dirty="0" smtClean="0"/>
            </a:p>
            <a:p>
              <a:r>
                <a:rPr lang="ko-KR" altLang="en-US" sz="1600" dirty="0" smtClean="0"/>
                <a:t>잘못을 했을 시 </a:t>
              </a:r>
              <a:r>
                <a:rPr lang="en-US" altLang="ko-KR" sz="1600" dirty="0" smtClean="0"/>
                <a:t>: </a:t>
              </a:r>
              <a:r>
                <a:rPr lang="ko-KR" altLang="en-US" sz="1600" dirty="0" smtClean="0"/>
                <a:t>감액 </a:t>
              </a:r>
              <a:endParaRPr lang="ko-KR" altLang="en-US" sz="1600" dirty="0"/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69152" y="3927967"/>
            <a:ext cx="2045210" cy="1590342"/>
            <a:chOff x="69152" y="3927967"/>
            <a:chExt cx="2045210" cy="1590342"/>
          </a:xfrm>
        </p:grpSpPr>
        <p:sp>
          <p:nvSpPr>
            <p:cNvPr id="13" name="타원형 설명선 12"/>
            <p:cNvSpPr/>
            <p:nvPr/>
          </p:nvSpPr>
          <p:spPr bwMode="auto">
            <a:xfrm rot="15414615">
              <a:off x="296586" y="3700533"/>
              <a:ext cx="1590342" cy="2045210"/>
            </a:xfrm>
            <a:prstGeom prst="wedgeEllipseCallout">
              <a:avLst>
                <a:gd name="adj1" fmla="val -15976"/>
                <a:gd name="adj2" fmla="val 53724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wrap="none" rtlCol="0" anchor="ctr"/>
            <a:lstStyle/>
            <a:p>
              <a:pPr algn="ctr"/>
              <a:endParaRPr lang="ko-KR" altLang="en-US" sz="16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79512" y="4293096"/>
              <a:ext cx="187220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dirty="0" smtClean="0"/>
                <a:t>한 달에 한번 좋은 일을 가장 많이 한 친구를 선정함</a:t>
              </a:r>
              <a:r>
                <a:rPr lang="en-US" altLang="ko-KR" sz="1600" dirty="0" smtClean="0"/>
                <a:t>.</a:t>
              </a:r>
              <a:r>
                <a:rPr lang="ko-KR" altLang="en-US" sz="1600" dirty="0" smtClean="0"/>
                <a:t> </a:t>
              </a:r>
              <a:endParaRPr lang="ko-KR" altLang="en-US" sz="1600" dirty="0"/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6296601" y="674572"/>
            <a:ext cx="2393387" cy="1818323"/>
            <a:chOff x="6296601" y="638713"/>
            <a:chExt cx="2393387" cy="1696578"/>
          </a:xfrm>
        </p:grpSpPr>
        <p:sp>
          <p:nvSpPr>
            <p:cNvPr id="18" name="타원형 설명선 17"/>
            <p:cNvSpPr/>
            <p:nvPr/>
          </p:nvSpPr>
          <p:spPr bwMode="auto">
            <a:xfrm rot="994215">
              <a:off x="6296601" y="638713"/>
              <a:ext cx="2393387" cy="1696578"/>
            </a:xfrm>
            <a:prstGeom prst="wedgeEllipseCallout">
              <a:avLst>
                <a:gd name="adj1" fmla="val -19177"/>
                <a:gd name="adj2" fmla="val 52254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wrap="none" rtlCol="0" anchor="ctr"/>
            <a:lstStyle/>
            <a:p>
              <a:pPr algn="ctr"/>
              <a:endParaRPr lang="ko-KR" altLang="en-US" sz="16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536521" y="819070"/>
              <a:ext cx="201622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dirty="0" smtClean="0"/>
                <a:t>매일 </a:t>
              </a:r>
              <a:r>
                <a:rPr lang="en-US" altLang="ko-KR" sz="1600" dirty="0" smtClean="0"/>
                <a:t>‘</a:t>
              </a:r>
              <a:r>
                <a:rPr lang="ko-KR" altLang="en-US" sz="1600" dirty="0" smtClean="0"/>
                <a:t>오늘의 주인공</a:t>
              </a:r>
              <a:r>
                <a:rPr lang="en-US" altLang="ko-KR" sz="1600" dirty="0" smtClean="0"/>
                <a:t>’</a:t>
              </a:r>
              <a:r>
                <a:rPr lang="ko-KR" altLang="en-US" sz="1600" dirty="0" smtClean="0"/>
                <a:t>선정하여 종례시간 반 친구들이 그 아이의 장점을 쪽지에 써서 전해줌</a:t>
              </a:r>
              <a:r>
                <a:rPr lang="en-US" altLang="ko-KR" sz="1600" dirty="0" smtClean="0"/>
                <a:t>.</a:t>
              </a:r>
              <a:r>
                <a:rPr lang="ko-KR" altLang="en-US" sz="1600" dirty="0" smtClean="0"/>
                <a:t>  </a:t>
              </a:r>
              <a:endParaRPr lang="ko-KR" altLang="en-US" sz="1600" dirty="0"/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7052878" y="3427690"/>
            <a:ext cx="1983618" cy="2161550"/>
            <a:chOff x="7052878" y="3427690"/>
            <a:chExt cx="1767594" cy="1859002"/>
          </a:xfrm>
        </p:grpSpPr>
        <p:sp>
          <p:nvSpPr>
            <p:cNvPr id="15" name="타원형 설명선 14"/>
            <p:cNvSpPr/>
            <p:nvPr/>
          </p:nvSpPr>
          <p:spPr bwMode="auto">
            <a:xfrm rot="4592721">
              <a:off x="7048900" y="3431668"/>
              <a:ext cx="1772908" cy="1764952"/>
            </a:xfrm>
            <a:prstGeom prst="wedgeEllipseCallout">
              <a:avLst>
                <a:gd name="adj1" fmla="val -18440"/>
                <a:gd name="adj2" fmla="val 55109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wrap="none" rtlCol="0" anchor="ctr"/>
            <a:lstStyle/>
            <a:p>
              <a:pPr algn="ctr"/>
              <a:endParaRPr lang="ko-KR" altLang="en-US" sz="1600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164288" y="3717032"/>
              <a:ext cx="165618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dirty="0" smtClean="0"/>
                <a:t>반에서 꼭 지켜야 하는 원칙과 이를 어겼을 시의 벌칙을 아동들 스스로 정하게 하기</a:t>
              </a:r>
              <a:r>
                <a:rPr lang="en-US" altLang="ko-KR" sz="1600" dirty="0" smtClean="0"/>
                <a:t>.</a:t>
              </a:r>
              <a:endParaRPr lang="ko-KR" altLang="en-US" sz="16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2" descr="C:\Program Files\Microsoft Office\MEDIA\CAGCAT10\j0221903.wmf"/>
          <p:cNvPicPr>
            <a:picLocks noChangeAspect="1" noChangeArrowheads="1"/>
          </p:cNvPicPr>
          <p:nvPr/>
        </p:nvPicPr>
        <p:blipFill>
          <a:blip r:embed="rId3" cstate="print">
            <a:lum bright="36000"/>
          </a:blip>
          <a:srcRect/>
          <a:stretch>
            <a:fillRect/>
          </a:stretch>
        </p:blipFill>
        <p:spPr bwMode="auto">
          <a:xfrm>
            <a:off x="316992" y="847760"/>
            <a:ext cx="8496944" cy="5188106"/>
          </a:xfrm>
          <a:prstGeom prst="rect">
            <a:avLst/>
          </a:prstGeom>
          <a:noFill/>
        </p:spPr>
      </p:pic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20688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-68824" y="188640"/>
            <a:ext cx="934101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ko-KR" sz="2000" b="1" dirty="0" smtClean="0">
                <a:solidFill>
                  <a:srgbClr val="080808"/>
                </a:solidFill>
                <a:latin typeface="+mn-ea"/>
              </a:rPr>
              <a:t>Ⅲ</a:t>
            </a:r>
            <a:r>
              <a:rPr kumimoji="0" lang="en-US" altLang="ko-KR" sz="2000" b="1" dirty="0" smtClean="0">
                <a:solidFill>
                  <a:srgbClr val="080808"/>
                </a:solidFill>
                <a:latin typeface="+mn-ea"/>
              </a:rPr>
              <a:t>. </a:t>
            </a:r>
            <a:r>
              <a:rPr kumimoji="0" lang="ko-KR" altLang="en-US" sz="2000" b="1" dirty="0" smtClean="0">
                <a:solidFill>
                  <a:srgbClr val="080808"/>
                </a:solidFill>
                <a:latin typeface="+mn-ea"/>
              </a:rPr>
              <a:t>아동학대</a:t>
            </a:r>
            <a:r>
              <a:rPr lang="ko-KR" altLang="en-US" sz="2000" b="1" dirty="0" smtClean="0">
                <a:solidFill>
                  <a:srgbClr val="080808"/>
                </a:solidFill>
                <a:latin typeface="+mn-ea"/>
              </a:rPr>
              <a:t>신고의무자 살펴보기</a:t>
            </a:r>
            <a:r>
              <a:rPr lang="en-US" altLang="ko-KR" sz="2000" b="1" dirty="0" smtClean="0">
                <a:solidFill>
                  <a:srgbClr val="0070C0"/>
                </a:solidFill>
                <a:latin typeface="+mn-ea"/>
              </a:rPr>
              <a:t>_</a:t>
            </a:r>
            <a:r>
              <a:rPr lang="ko-KR" altLang="en-US" sz="2000" b="1" dirty="0" smtClean="0">
                <a:solidFill>
                  <a:srgbClr val="0070C0"/>
                </a:solidFill>
                <a:latin typeface="+mn-ea"/>
              </a:rPr>
              <a:t>아동학대신고의무자 역할 </a:t>
            </a:r>
            <a:r>
              <a:rPr lang="en-US" altLang="ko-KR" sz="2000" b="1" dirty="0" smtClean="0">
                <a:solidFill>
                  <a:srgbClr val="0070C0"/>
                </a:solidFill>
                <a:latin typeface="+mn-ea"/>
              </a:rPr>
              <a:t>: </a:t>
            </a:r>
            <a:r>
              <a:rPr lang="ko-KR" altLang="en-US" sz="2000" b="1" dirty="0" smtClean="0">
                <a:solidFill>
                  <a:srgbClr val="0070C0"/>
                </a:solidFill>
                <a:latin typeface="+mn-ea"/>
              </a:rPr>
              <a:t>아동학대근절하기</a:t>
            </a:r>
            <a:endParaRPr kumimoji="0" lang="en-US" altLang="ko-KR" sz="2000" b="1" dirty="0">
              <a:solidFill>
                <a:srgbClr val="0070C0"/>
              </a:solidFill>
              <a:latin typeface="+mn-ea"/>
            </a:endParaRPr>
          </a:p>
        </p:txBody>
      </p:sp>
      <p:pic>
        <p:nvPicPr>
          <p:cNvPr id="17" name="Picture 2" descr="C:\Documents and Settings\전수영\바탕 화면\교재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90109"/>
            <a:ext cx="9144000" cy="667891"/>
          </a:xfrm>
          <a:prstGeom prst="rect">
            <a:avLst/>
          </a:prstGeom>
          <a:noFill/>
        </p:spPr>
      </p:pic>
      <p:sp>
        <p:nvSpPr>
          <p:cNvPr id="11" name="타원형 설명선 10"/>
          <p:cNvSpPr/>
          <p:nvPr/>
        </p:nvSpPr>
        <p:spPr bwMode="auto">
          <a:xfrm rot="18471579">
            <a:off x="122761" y="1697125"/>
            <a:ext cx="1866449" cy="1224136"/>
          </a:xfrm>
          <a:prstGeom prst="wedgeEllipseCallout">
            <a:avLst>
              <a:gd name="adj1" fmla="val -16161"/>
              <a:gd name="adj2" fmla="val 55175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wrap="none" rtlCol="0" anchor="ctr"/>
          <a:lstStyle/>
          <a:p>
            <a:pPr algn="ctr"/>
            <a:endParaRPr lang="ko-KR" altLang="en-US" sz="1600" dirty="0" smtClean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3" name="타원형 설명선 12"/>
          <p:cNvSpPr/>
          <p:nvPr/>
        </p:nvSpPr>
        <p:spPr bwMode="auto">
          <a:xfrm rot="12267624">
            <a:off x="162405" y="3240176"/>
            <a:ext cx="1440160" cy="1224136"/>
          </a:xfrm>
          <a:prstGeom prst="wedgeEllipseCallout">
            <a:avLst>
              <a:gd name="adj1" fmla="val -15976"/>
              <a:gd name="adj2" fmla="val 53724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wrap="none" rtlCol="0" anchor="ctr"/>
          <a:lstStyle/>
          <a:p>
            <a:pPr algn="ctr"/>
            <a:endParaRPr lang="ko-KR" altLang="en-US" sz="1600" dirty="0" smtClean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5" name="타원형 설명선 14"/>
          <p:cNvSpPr/>
          <p:nvPr/>
        </p:nvSpPr>
        <p:spPr bwMode="auto">
          <a:xfrm rot="13302687">
            <a:off x="337658" y="5019032"/>
            <a:ext cx="1440160" cy="1134335"/>
          </a:xfrm>
          <a:prstGeom prst="wedgeEllipseCallout">
            <a:avLst>
              <a:gd name="adj1" fmla="val -18440"/>
              <a:gd name="adj2" fmla="val 55109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wrap="none" rtlCol="0" anchor="ctr"/>
          <a:lstStyle/>
          <a:p>
            <a:pPr algn="ctr"/>
            <a:endParaRPr lang="ko-KR" altLang="en-US" sz="1600" dirty="0" smtClean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8" name="타원형 설명선 17"/>
          <p:cNvSpPr/>
          <p:nvPr/>
        </p:nvSpPr>
        <p:spPr bwMode="auto">
          <a:xfrm rot="20797482">
            <a:off x="3878567" y="883127"/>
            <a:ext cx="2155042" cy="1030740"/>
          </a:xfrm>
          <a:prstGeom prst="wedgeEllipseCallout">
            <a:avLst>
              <a:gd name="adj1" fmla="val -19377"/>
              <a:gd name="adj2" fmla="val 5385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wrap="none" rtlCol="0" anchor="ctr"/>
          <a:lstStyle/>
          <a:p>
            <a:pPr algn="ctr"/>
            <a:endParaRPr lang="ko-KR" altLang="en-US" sz="1600" dirty="0" smtClean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0" name="타원형 설명선 19"/>
          <p:cNvSpPr/>
          <p:nvPr/>
        </p:nvSpPr>
        <p:spPr bwMode="auto">
          <a:xfrm rot="967963">
            <a:off x="7327969" y="1137130"/>
            <a:ext cx="1575880" cy="1401475"/>
          </a:xfrm>
          <a:prstGeom prst="wedgeEllipseCallout">
            <a:avLst>
              <a:gd name="adj1" fmla="val -19643"/>
              <a:gd name="adj2" fmla="val 54915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wrap="none" rtlCol="0" anchor="ctr"/>
          <a:lstStyle/>
          <a:p>
            <a:pPr algn="ctr"/>
            <a:endParaRPr lang="ko-KR" altLang="en-US" sz="1600" dirty="0" smtClean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7380312" y="4077075"/>
            <a:ext cx="1763688" cy="2254827"/>
            <a:chOff x="6228182" y="4578645"/>
            <a:chExt cx="1613158" cy="1088537"/>
          </a:xfrm>
        </p:grpSpPr>
        <p:pic>
          <p:nvPicPr>
            <p:cNvPr id="23" name="Picture 23" descr="무료서비스_클립아트_ (20)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228182" y="4578645"/>
              <a:ext cx="724348" cy="1008112"/>
            </a:xfrm>
            <a:prstGeom prst="rect">
              <a:avLst/>
            </a:prstGeom>
            <a:noFill/>
          </p:spPr>
        </p:pic>
        <p:pic>
          <p:nvPicPr>
            <p:cNvPr id="24" name="Picture 22" descr="무료서비스_클립아트_ (19)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059204" y="4693832"/>
              <a:ext cx="782136" cy="973350"/>
            </a:xfrm>
            <a:prstGeom prst="rect">
              <a:avLst/>
            </a:prstGeom>
            <a:noFill/>
          </p:spPr>
        </p:pic>
      </p:grpSp>
      <p:grpSp>
        <p:nvGrpSpPr>
          <p:cNvPr id="53" name="그룹 52"/>
          <p:cNvGrpSpPr/>
          <p:nvPr/>
        </p:nvGrpSpPr>
        <p:grpSpPr>
          <a:xfrm>
            <a:off x="233878" y="1151063"/>
            <a:ext cx="8730898" cy="4746900"/>
            <a:chOff x="233878" y="1151063"/>
            <a:chExt cx="8730898" cy="4746900"/>
          </a:xfrm>
        </p:grpSpPr>
        <p:grpSp>
          <p:nvGrpSpPr>
            <p:cNvPr id="2" name="그룹 26"/>
            <p:cNvGrpSpPr/>
            <p:nvPr/>
          </p:nvGrpSpPr>
          <p:grpSpPr>
            <a:xfrm>
              <a:off x="233878" y="1151063"/>
              <a:ext cx="8730898" cy="4746900"/>
              <a:chOff x="377894" y="1093546"/>
              <a:chExt cx="8730898" cy="4746900"/>
            </a:xfrm>
          </p:grpSpPr>
          <p:graphicFrame>
            <p:nvGraphicFramePr>
              <p:cNvPr id="7" name="다이어그램 6"/>
              <p:cNvGraphicFramePr/>
              <p:nvPr/>
            </p:nvGraphicFramePr>
            <p:xfrm>
              <a:off x="1524000" y="2060848"/>
              <a:ext cx="6096000" cy="3096344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8" r:lo="rId9" r:qs="rId10" r:cs="rId11"/>
              </a:graphicData>
            </a:graphic>
          </p:graphicFrame>
          <p:sp>
            <p:nvSpPr>
              <p:cNvPr id="12" name="TextBox 11"/>
              <p:cNvSpPr txBox="1"/>
              <p:nvPr/>
            </p:nvSpPr>
            <p:spPr>
              <a:xfrm>
                <a:off x="539552" y="1818505"/>
                <a:ext cx="122413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600" dirty="0" smtClean="0"/>
                  <a:t>너의 행동이 무엇이 잘못되었을까 </a:t>
                </a:r>
                <a:r>
                  <a:rPr lang="en-US" altLang="ko-KR" sz="1600" dirty="0" smtClean="0"/>
                  <a:t>??</a:t>
                </a:r>
                <a:r>
                  <a:rPr lang="ko-KR" altLang="en-US" sz="1600" dirty="0" smtClean="0"/>
                  <a:t> </a:t>
                </a:r>
                <a:endParaRPr lang="ko-KR" altLang="en-US" sz="1600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77894" y="3349003"/>
                <a:ext cx="129614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600" dirty="0" smtClean="0"/>
                  <a:t>의자에 앉아 </a:t>
                </a:r>
                <a:r>
                  <a:rPr lang="ko-KR" altLang="en-US" sz="1600" smtClean="0"/>
                  <a:t>반성할 기회주기</a:t>
                </a:r>
                <a:r>
                  <a:rPr lang="en-US" altLang="ko-KR" sz="1600" dirty="0" smtClean="0"/>
                  <a:t>!!</a:t>
                </a:r>
                <a:r>
                  <a:rPr lang="ko-KR" altLang="en-US" sz="1600" dirty="0" smtClean="0"/>
                  <a:t> </a:t>
                </a:r>
                <a:endParaRPr lang="ko-KR" altLang="en-US" sz="1600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629490" y="5009449"/>
                <a:ext cx="135022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600" dirty="0" smtClean="0"/>
                  <a:t>나쁜 습관 </a:t>
                </a:r>
                <a:endParaRPr lang="en-US" altLang="ko-KR" sz="1600" dirty="0" smtClean="0"/>
              </a:p>
              <a:p>
                <a:r>
                  <a:rPr lang="ko-KR" altLang="en-US" sz="1600" dirty="0" smtClean="0"/>
                  <a:t>좋은 습관 </a:t>
                </a:r>
                <a:endParaRPr lang="en-US" altLang="ko-KR" sz="1600" dirty="0" smtClean="0"/>
              </a:p>
              <a:p>
                <a:r>
                  <a:rPr lang="ko-KR" altLang="en-US" sz="1600" dirty="0" smtClean="0"/>
                  <a:t>표 만들기 </a:t>
                </a:r>
                <a:r>
                  <a:rPr lang="en-US" altLang="ko-KR" sz="1600" dirty="0" smtClean="0"/>
                  <a:t>!!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211960" y="1093546"/>
                <a:ext cx="216024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600" dirty="0" smtClean="0"/>
                  <a:t>안돼</a:t>
                </a:r>
                <a:r>
                  <a:rPr lang="en-US" altLang="ko-KR" sz="1600" dirty="0" smtClean="0"/>
                  <a:t>!!</a:t>
                </a:r>
                <a:r>
                  <a:rPr lang="ko-KR" altLang="en-US" sz="1600" dirty="0" smtClean="0"/>
                  <a:t>라는 한마디</a:t>
                </a:r>
                <a:endParaRPr lang="en-US" altLang="ko-KR" sz="1600" dirty="0" smtClean="0"/>
              </a:p>
              <a:p>
                <a:r>
                  <a:rPr lang="ko-KR" altLang="en-US" sz="1600" dirty="0" smtClean="0"/>
                  <a:t> </a:t>
                </a:r>
                <a:endParaRPr lang="ko-KR" altLang="en-US" sz="1600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7528884" y="1441217"/>
                <a:ext cx="157990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600" dirty="0" smtClean="0"/>
                  <a:t>얼마 동안 혼자 있어야 하는지 알려주기 </a:t>
                </a:r>
                <a:r>
                  <a:rPr lang="en-US" altLang="ko-KR" sz="1600" dirty="0" smtClean="0"/>
                  <a:t>!!</a:t>
                </a:r>
                <a:endParaRPr lang="ko-KR" altLang="en-US" sz="1600" dirty="0"/>
              </a:p>
            </p:txBody>
          </p:sp>
        </p:grpSp>
        <p:grpSp>
          <p:nvGrpSpPr>
            <p:cNvPr id="25" name="그룹 24"/>
            <p:cNvGrpSpPr/>
            <p:nvPr/>
          </p:nvGrpSpPr>
          <p:grpSpPr>
            <a:xfrm>
              <a:off x="5434284" y="3435466"/>
              <a:ext cx="2018036" cy="1775340"/>
              <a:chOff x="5434284" y="3435466"/>
              <a:chExt cx="2018036" cy="1775340"/>
            </a:xfrm>
          </p:grpSpPr>
          <p:sp>
            <p:nvSpPr>
              <p:cNvPr id="29" name="타원형 설명선 28"/>
              <p:cNvSpPr/>
              <p:nvPr/>
            </p:nvSpPr>
            <p:spPr bwMode="auto">
              <a:xfrm rot="3029050">
                <a:off x="5600114" y="3269636"/>
                <a:ext cx="1581767" cy="1913427"/>
              </a:xfrm>
              <a:prstGeom prst="wedgeEllipseCallout">
                <a:avLst>
                  <a:gd name="adj1" fmla="val -10328"/>
                  <a:gd name="adj2" fmla="val 53381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chemeClr val="accent6">
                    <a:lumMod val="50000"/>
                  </a:schemeClr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 prstMaterial="dkEdge"/>
            </p:spPr>
            <p:txBody>
              <a:bodyPr wrap="none" rtlCol="0" anchor="ctr"/>
              <a:lstStyle/>
              <a:p>
                <a:pPr algn="ctr"/>
                <a:endParaRPr lang="ko-KR" altLang="en-US" sz="1600" dirty="0" smtClean="0">
                  <a:solidFill>
                    <a:schemeClr val="bg1"/>
                  </a:solidFill>
                  <a:latin typeface="HY강B" pitchFamily="18" charset="-127"/>
                  <a:ea typeface="HY강B" pitchFamily="18" charset="-127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5508104" y="3887367"/>
                <a:ext cx="1944216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600" dirty="0" smtClean="0"/>
                  <a:t>아이들은 어른의 </a:t>
                </a:r>
                <a:endParaRPr lang="en-US" altLang="ko-KR" sz="1600" dirty="0" smtClean="0"/>
              </a:p>
              <a:p>
                <a:r>
                  <a:rPr lang="ko-KR" altLang="en-US" sz="1600" dirty="0" smtClean="0"/>
                  <a:t>거울 </a:t>
                </a:r>
                <a:r>
                  <a:rPr lang="en-US" altLang="ko-KR" sz="1600" dirty="0" smtClean="0"/>
                  <a:t>!! </a:t>
                </a:r>
                <a:r>
                  <a:rPr lang="ko-KR" altLang="en-US" sz="1600" dirty="0" smtClean="0"/>
                  <a:t>좋은 </a:t>
                </a:r>
                <a:r>
                  <a:rPr lang="ko-KR" altLang="en-US" sz="1600" dirty="0" err="1" smtClean="0"/>
                  <a:t>롤</a:t>
                </a:r>
                <a:r>
                  <a:rPr lang="ko-KR" altLang="en-US" sz="1600" dirty="0" smtClean="0"/>
                  <a:t> 모델 되기</a:t>
                </a:r>
                <a:endParaRPr lang="en-US" altLang="ko-KR" sz="1600" dirty="0" smtClean="0"/>
              </a:p>
              <a:p>
                <a:endParaRPr lang="en-US" altLang="ko-KR" sz="1600" dirty="0" smtClean="0"/>
              </a:p>
              <a:p>
                <a:r>
                  <a:rPr lang="ko-KR" altLang="en-US" sz="1600" dirty="0" smtClean="0"/>
                  <a:t> </a:t>
                </a:r>
                <a:endParaRPr lang="ko-KR" altLang="en-US" sz="1600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" dur="1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0" y="357188"/>
            <a:ext cx="8786813" cy="65008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635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28676" name="그림 5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5" y="2000250"/>
            <a:ext cx="1500188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TextBox 6"/>
          <p:cNvSpPr txBox="1">
            <a:spLocks noChangeArrowheads="1"/>
          </p:cNvSpPr>
          <p:nvPr/>
        </p:nvSpPr>
        <p:spPr bwMode="auto">
          <a:xfrm>
            <a:off x="2285984" y="2714620"/>
            <a:ext cx="53578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kumimoji="0" lang="ko-KR" altLang="en-US" sz="3600" b="1" cap="all" dirty="0">
                <a:ln w="9000" cmpd="sng">
                  <a:solidFill>
                    <a:srgbClr val="33CC33"/>
                  </a:solidFill>
                  <a:prstDash val="solid"/>
                </a:ln>
                <a:solidFill>
                  <a:srgbClr val="0099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ea"/>
              </a:rPr>
              <a:t>감사합니다</a:t>
            </a:r>
          </a:p>
        </p:txBody>
      </p:sp>
      <p:pic>
        <p:nvPicPr>
          <p:cNvPr id="28679" name="Picture 7" descr="D:\이계화\기타\그림\캐릭터\캐릭터 최종본 JPG파일\05 cop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89513" y="3341688"/>
            <a:ext cx="3421062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그림 7" descr="첨부2.중앙ci(영문혼합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32040" y="5661248"/>
            <a:ext cx="3752209" cy="10062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1272" name="그림 3" descr="노란리본-편집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25" y="285750"/>
            <a:ext cx="5365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0" y="641350"/>
            <a:ext cx="8286750" cy="1588"/>
          </a:xfrm>
          <a:prstGeom prst="line">
            <a:avLst/>
          </a:prstGeom>
          <a:ln w="38100"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직사각형 2"/>
          <p:cNvSpPr>
            <a:spLocks noChangeArrowheads="1"/>
          </p:cNvSpPr>
          <p:nvPr/>
        </p:nvSpPr>
        <p:spPr bwMode="auto">
          <a:xfrm>
            <a:off x="0" y="171450"/>
            <a:ext cx="9291326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100" b="1" dirty="0" smtClean="0">
                <a:solidFill>
                  <a:srgbClr val="080808"/>
                </a:solidFill>
                <a:latin typeface="+mj-ea"/>
              </a:rPr>
              <a:t>Ⅰ</a:t>
            </a:r>
            <a:r>
              <a:rPr lang="en-US" altLang="ko-KR" sz="2100" b="1" dirty="0" smtClean="0">
                <a:solidFill>
                  <a:srgbClr val="080808"/>
                </a:solidFill>
                <a:latin typeface="+mn-ea"/>
              </a:rPr>
              <a:t>. </a:t>
            </a:r>
            <a:r>
              <a:rPr lang="ko-KR" altLang="en-US" sz="2100" b="1" dirty="0" smtClean="0">
                <a:solidFill>
                  <a:srgbClr val="080808"/>
                </a:solidFill>
                <a:latin typeface="+mn-ea"/>
              </a:rPr>
              <a:t>아동학대 알아보기 </a:t>
            </a:r>
            <a:r>
              <a:rPr lang="en-US" altLang="ko-KR" sz="2100" b="1" dirty="0" smtClean="0">
                <a:solidFill>
                  <a:srgbClr val="080808"/>
                </a:solidFill>
                <a:latin typeface="+mn-ea"/>
              </a:rPr>
              <a:t>_</a:t>
            </a:r>
            <a:r>
              <a:rPr lang="ko-KR" altLang="en-US" sz="2100" b="1" dirty="0" smtClean="0">
                <a:solidFill>
                  <a:srgbClr val="0070C0"/>
                </a:solidFill>
                <a:latin typeface="+mn-ea"/>
              </a:rPr>
              <a:t>아동학대 현황 </a:t>
            </a:r>
            <a:r>
              <a:rPr lang="en-US" altLang="ko-KR" sz="2100" b="1" dirty="0" smtClean="0">
                <a:solidFill>
                  <a:srgbClr val="0070C0"/>
                </a:solidFill>
                <a:latin typeface="+mn-ea"/>
              </a:rPr>
              <a:t>: </a:t>
            </a:r>
            <a:r>
              <a:rPr lang="ko-KR" altLang="en-US" sz="2100" b="1" dirty="0" smtClean="0">
                <a:solidFill>
                  <a:srgbClr val="0070C0"/>
                </a:solidFill>
                <a:latin typeface="+mn-ea"/>
              </a:rPr>
              <a:t>교사의 아동학대의심사례 </a:t>
            </a:r>
            <a:r>
              <a:rPr lang="ko-KR" altLang="en-US" sz="2100" b="1" dirty="0" err="1" smtClean="0">
                <a:solidFill>
                  <a:srgbClr val="0070C0"/>
                </a:solidFill>
                <a:latin typeface="+mn-ea"/>
              </a:rPr>
              <a:t>신고율</a:t>
            </a:r>
            <a:r>
              <a:rPr lang="ko-KR" altLang="en-US" sz="2100" b="1" dirty="0" smtClean="0">
                <a:solidFill>
                  <a:srgbClr val="0070C0"/>
                </a:solidFill>
                <a:latin typeface="+mn-ea"/>
              </a:rPr>
              <a:t>   </a:t>
            </a:r>
            <a:endParaRPr kumimoji="0" lang="en-US" altLang="ko-KR" sz="2100" b="1" dirty="0">
              <a:solidFill>
                <a:srgbClr val="0070C0"/>
              </a:solidFill>
              <a:latin typeface="+mn-ea"/>
            </a:endParaRPr>
          </a:p>
        </p:txBody>
      </p:sp>
      <p:pic>
        <p:nvPicPr>
          <p:cNvPr id="17" name="Picture 2" descr="C:\Documents and Settings\전수영\바탕 화면\교재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90109"/>
            <a:ext cx="9144000" cy="667891"/>
          </a:xfrm>
          <a:prstGeom prst="rect">
            <a:avLst/>
          </a:prstGeom>
          <a:noFill/>
        </p:spPr>
      </p:pic>
      <p:grpSp>
        <p:nvGrpSpPr>
          <p:cNvPr id="2" name="그룹 13"/>
          <p:cNvGrpSpPr/>
          <p:nvPr/>
        </p:nvGrpSpPr>
        <p:grpSpPr>
          <a:xfrm>
            <a:off x="827584" y="1124744"/>
            <a:ext cx="7488832" cy="4752528"/>
            <a:chOff x="827584" y="1124744"/>
            <a:chExt cx="7488832" cy="4752528"/>
          </a:xfrm>
        </p:grpSpPr>
        <p:grpSp>
          <p:nvGrpSpPr>
            <p:cNvPr id="3" name="그룹 8"/>
            <p:cNvGrpSpPr/>
            <p:nvPr/>
          </p:nvGrpSpPr>
          <p:grpSpPr>
            <a:xfrm>
              <a:off x="827584" y="1124744"/>
              <a:ext cx="7488832" cy="4752528"/>
              <a:chOff x="827584" y="692696"/>
              <a:chExt cx="7488832" cy="5616624"/>
            </a:xfrm>
          </p:grpSpPr>
          <p:sp>
            <p:nvSpPr>
              <p:cNvPr id="10" name="모서리가 둥근 직사각형 9">
                <a:hlinkClick r:id="rId5" action="ppaction://hlinksldjump"/>
              </p:cNvPr>
              <p:cNvSpPr/>
              <p:nvPr/>
            </p:nvSpPr>
            <p:spPr>
              <a:xfrm>
                <a:off x="827584" y="692696"/>
                <a:ext cx="7488832" cy="5616624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aphicFrame>
            <p:nvGraphicFramePr>
              <p:cNvPr id="11" name="차트 10"/>
              <p:cNvGraphicFramePr/>
              <p:nvPr/>
            </p:nvGraphicFramePr>
            <p:xfrm>
              <a:off x="1547664" y="1288399"/>
              <a:ext cx="6096000" cy="40640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sp>
            <p:nvSpPr>
              <p:cNvPr id="12" name="TextBox 11"/>
              <p:cNvSpPr txBox="1"/>
              <p:nvPr/>
            </p:nvSpPr>
            <p:spPr>
              <a:xfrm>
                <a:off x="2051720" y="764704"/>
                <a:ext cx="4824536" cy="436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6732240" y="5157192"/>
              <a:ext cx="9361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/>
                <a:t>(</a:t>
              </a:r>
              <a:r>
                <a:rPr lang="ko-KR" altLang="en-US" sz="1200" dirty="0" smtClean="0"/>
                <a:t>단위 </a:t>
              </a:r>
              <a:r>
                <a:rPr lang="en-US" altLang="ko-KR" sz="1200" dirty="0" smtClean="0"/>
                <a:t>: % )</a:t>
              </a:r>
              <a:endParaRPr lang="ko-KR" altLang="en-US" sz="1200" dirty="0"/>
            </a:p>
          </p:txBody>
        </p:sp>
      </p:grpSp>
      <p:sp>
        <p:nvSpPr>
          <p:cNvPr id="19" name="가로로 말린 두루마리 모양 18">
            <a:hlinkClick r:id="rId7" action="ppaction://hlinksldjump"/>
          </p:cNvPr>
          <p:cNvSpPr/>
          <p:nvPr/>
        </p:nvSpPr>
        <p:spPr>
          <a:xfrm>
            <a:off x="6948264" y="5589240"/>
            <a:ext cx="2088232" cy="576064"/>
          </a:xfrm>
          <a:prstGeom prst="horizontalScroll">
            <a:avLst>
              <a:gd name="adj" fmla="val 18775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/>
              <a:t>이전 페이지로 이동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1">
      <a:majorFont>
        <a:latin typeface="HY강B"/>
        <a:ea typeface="맑은 고딕"/>
        <a:cs typeface=""/>
      </a:majorFont>
      <a:minorFont>
        <a:latin typeface="맑은 고딕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>
            <a:lumMod val="20000"/>
            <a:lumOff val="80000"/>
          </a:schemeClr>
        </a:solidFill>
        <a:ln>
          <a:noFill/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8313</TotalTime>
  <Words>3175</Words>
  <Application>Microsoft Office PowerPoint</Application>
  <PresentationFormat>화면 슬라이드 쇼(4:3)</PresentationFormat>
  <Paragraphs>668</Paragraphs>
  <Slides>53</Slides>
  <Notes>51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53</vt:i4>
      </vt:variant>
    </vt:vector>
  </HeadingPairs>
  <TitlesOfParts>
    <vt:vector size="55" baseType="lpstr">
      <vt:lpstr>Office 테마</vt:lpstr>
      <vt:lpstr>Worksheet</vt:lpstr>
      <vt:lpstr>‘교사’가 꼭 알아야 하는  아동학대예방사업 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</vt:vector>
  </TitlesOfParts>
  <Company>중앙아동보호전문기관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아동학대예방교육</dc:title>
  <dc:creator>전수영</dc:creator>
  <cp:lastModifiedBy>김해영</cp:lastModifiedBy>
  <cp:revision>775</cp:revision>
  <dcterms:created xsi:type="dcterms:W3CDTF">2010-06-17T02:50:35Z</dcterms:created>
  <dcterms:modified xsi:type="dcterms:W3CDTF">2014-03-06T12:03:36Z</dcterms:modified>
</cp:coreProperties>
</file>